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7" r:id="rId2"/>
    <p:sldId id="258" r:id="rId3"/>
    <p:sldId id="259" r:id="rId4"/>
    <p:sldId id="260" r:id="rId5"/>
    <p:sldId id="261" r:id="rId6"/>
    <p:sldId id="262" r:id="rId7"/>
    <p:sldId id="263" r:id="rId8"/>
    <p:sldId id="264" r:id="rId9"/>
    <p:sldId id="265" r:id="rId10"/>
    <p:sldId id="266" r:id="rId11"/>
    <p:sldId id="379" r:id="rId12"/>
    <p:sldId id="378" r:id="rId13"/>
    <p:sldId id="268" r:id="rId14"/>
    <p:sldId id="400" r:id="rId15"/>
    <p:sldId id="381" r:id="rId16"/>
    <p:sldId id="269" r:id="rId17"/>
    <p:sldId id="270" r:id="rId18"/>
    <p:sldId id="271" r:id="rId19"/>
    <p:sldId id="275" r:id="rId20"/>
    <p:sldId id="276" r:id="rId21"/>
    <p:sldId id="274" r:id="rId22"/>
    <p:sldId id="278" r:id="rId23"/>
    <p:sldId id="280" r:id="rId24"/>
    <p:sldId id="308" r:id="rId25"/>
    <p:sldId id="309" r:id="rId26"/>
    <p:sldId id="310" r:id="rId27"/>
    <p:sldId id="313" r:id="rId28"/>
    <p:sldId id="314" r:id="rId29"/>
    <p:sldId id="315" r:id="rId30"/>
    <p:sldId id="322" r:id="rId31"/>
    <p:sldId id="323" r:id="rId32"/>
    <p:sldId id="382" r:id="rId33"/>
    <p:sldId id="384" r:id="rId34"/>
    <p:sldId id="383" r:id="rId35"/>
    <p:sldId id="324" r:id="rId36"/>
    <p:sldId id="325" r:id="rId37"/>
    <p:sldId id="326" r:id="rId38"/>
    <p:sldId id="385" r:id="rId39"/>
    <p:sldId id="327" r:id="rId40"/>
    <p:sldId id="328" r:id="rId41"/>
    <p:sldId id="386" r:id="rId42"/>
    <p:sldId id="329" r:id="rId43"/>
    <p:sldId id="330" r:id="rId44"/>
    <p:sldId id="387" r:id="rId45"/>
    <p:sldId id="331" r:id="rId46"/>
    <p:sldId id="332" r:id="rId47"/>
    <p:sldId id="333" r:id="rId48"/>
    <p:sldId id="334" r:id="rId49"/>
    <p:sldId id="335" r:id="rId50"/>
    <p:sldId id="336" r:id="rId51"/>
    <p:sldId id="388" r:id="rId52"/>
    <p:sldId id="389" r:id="rId53"/>
    <p:sldId id="391" r:id="rId54"/>
    <p:sldId id="392" r:id="rId55"/>
    <p:sldId id="390" r:id="rId56"/>
    <p:sldId id="337" r:id="rId57"/>
    <p:sldId id="338" r:id="rId58"/>
    <p:sldId id="393" r:id="rId59"/>
    <p:sldId id="394" r:id="rId60"/>
    <p:sldId id="339" r:id="rId61"/>
    <p:sldId id="340" r:id="rId62"/>
    <p:sldId id="341" r:id="rId63"/>
    <p:sldId id="342" r:id="rId64"/>
    <p:sldId id="343" r:id="rId65"/>
    <p:sldId id="344" r:id="rId66"/>
    <p:sldId id="395" r:id="rId67"/>
    <p:sldId id="375" r:id="rId68"/>
    <p:sldId id="345" r:id="rId69"/>
    <p:sldId id="346" r:id="rId70"/>
    <p:sldId id="348" r:id="rId71"/>
    <p:sldId id="347" r:id="rId72"/>
    <p:sldId id="396" r:id="rId73"/>
    <p:sldId id="349" r:id="rId74"/>
    <p:sldId id="350" r:id="rId75"/>
    <p:sldId id="398" r:id="rId76"/>
    <p:sldId id="399" r:id="rId77"/>
    <p:sldId id="351" r:id="rId78"/>
    <p:sldId id="352" r:id="rId79"/>
    <p:sldId id="401" r:id="rId80"/>
    <p:sldId id="354" r:id="rId81"/>
    <p:sldId id="353"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368" r:id="rId96"/>
    <p:sldId id="369" r:id="rId97"/>
    <p:sldId id="370" r:id="rId98"/>
    <p:sldId id="371" r:id="rId99"/>
    <p:sldId id="372" r:id="rId100"/>
    <p:sldId id="376"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713" autoAdjust="0"/>
  </p:normalViewPr>
  <p:slideViewPr>
    <p:cSldViewPr>
      <p:cViewPr varScale="1">
        <p:scale>
          <a:sx n="110" d="100"/>
          <a:sy n="110" d="100"/>
        </p:scale>
        <p:origin x="-105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EB0D00-970D-4AFD-929F-36C064C01C37}" type="datetimeFigureOut">
              <a:rPr lang="en-US" smtClean="0"/>
              <a:pPr/>
              <a:t>4/30/2014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45BCD1-81CF-49B2-8F8A-84AB62BDCC1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7FFFAE-449A-435C-89CA-E65AB9216DE7}" type="slidenum">
              <a:rPr lang="en-US" smtClean="0"/>
              <a:pPr/>
              <a:t>75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7FFFAE-449A-435C-89CA-E65AB9216DE7}" type="slidenum">
              <a:rPr lang="en-US" smtClean="0"/>
              <a:pPr/>
              <a:t>76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56E425-0856-4EEB-BF95-13984018AA34}" type="datetimeFigureOut">
              <a:rPr lang="en-US" smtClean="0"/>
              <a:pPr/>
              <a:t>4/30/2014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8A8B15-E78E-4156-AB74-091436779EDE}"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56E425-0856-4EEB-BF95-13984018AA34}" type="datetimeFigureOut">
              <a:rPr lang="en-US" smtClean="0"/>
              <a:pPr/>
              <a:t>4/30/2014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8A8B15-E78E-4156-AB74-091436779EDE}"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56E425-0856-4EEB-BF95-13984018AA34}" type="datetimeFigureOut">
              <a:rPr lang="en-US" smtClean="0"/>
              <a:pPr/>
              <a:t>4/30/2014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8A8B15-E78E-4156-AB74-091436779EDE}"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56E425-0856-4EEB-BF95-13984018AA34}" type="datetimeFigureOut">
              <a:rPr lang="en-US" smtClean="0"/>
              <a:pPr/>
              <a:t>4/30/2014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8A8B15-E78E-4156-AB74-091436779EDE}"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56E425-0856-4EEB-BF95-13984018AA34}" type="datetimeFigureOut">
              <a:rPr lang="en-US" smtClean="0"/>
              <a:pPr/>
              <a:t>4/30/2014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8A8B15-E78E-4156-AB74-091436779EDE}"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56E425-0856-4EEB-BF95-13984018AA34}" type="datetimeFigureOut">
              <a:rPr lang="en-US" smtClean="0"/>
              <a:pPr/>
              <a:t>4/30/2014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8A8B15-E78E-4156-AB74-091436779EDE}"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56E425-0856-4EEB-BF95-13984018AA34}" type="datetimeFigureOut">
              <a:rPr lang="en-US" smtClean="0"/>
              <a:pPr/>
              <a:t>4/30/2014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48A8B15-E78E-4156-AB74-091436779EDE}"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56E425-0856-4EEB-BF95-13984018AA34}" type="datetimeFigureOut">
              <a:rPr lang="en-US" smtClean="0"/>
              <a:pPr/>
              <a:t>4/30/2014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48A8B15-E78E-4156-AB74-091436779EDE}"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56E425-0856-4EEB-BF95-13984018AA34}" type="datetimeFigureOut">
              <a:rPr lang="en-US" smtClean="0"/>
              <a:pPr/>
              <a:t>4/30/2014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8A8B15-E78E-4156-AB74-091436779EDE}"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56E425-0856-4EEB-BF95-13984018AA34}" type="datetimeFigureOut">
              <a:rPr lang="en-US" smtClean="0"/>
              <a:pPr/>
              <a:t>4/30/2014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8A8B15-E78E-4156-AB74-091436779EDE}"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56E425-0856-4EEB-BF95-13984018AA34}" type="datetimeFigureOut">
              <a:rPr lang="en-US" smtClean="0"/>
              <a:pPr/>
              <a:t>4/30/2014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8A8B15-E78E-4156-AB74-091436779EDE}"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56E425-0856-4EEB-BF95-13984018AA34}" type="datetimeFigureOut">
              <a:rPr lang="en-US" smtClean="0"/>
              <a:pPr/>
              <a:t>4/30/2014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A8B15-E78E-4156-AB74-091436779EDE}"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6.gif"/></Relationships>
</file>

<file path=ppt/slides/_rels/slide7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676399"/>
          </a:xfrm>
        </p:spPr>
        <p:txBody>
          <a:bodyPr/>
          <a:lstStyle/>
          <a:p>
            <a:r>
              <a:rPr lang="en-US" dirty="0" smtClean="0">
                <a:latin typeface="Adobe Garamond Pro Bold" pitchFamily="18" charset="0"/>
              </a:rPr>
              <a:t>The Doctrine of the Church</a:t>
            </a:r>
            <a:br>
              <a:rPr lang="en-US" dirty="0" smtClean="0">
                <a:latin typeface="Adobe Garamond Pro Bold" pitchFamily="18" charset="0"/>
              </a:rPr>
            </a:br>
            <a:r>
              <a:rPr lang="en-US" i="1" dirty="0" smtClean="0">
                <a:latin typeface="Adobe Garamond Pro Bold" pitchFamily="18" charset="0"/>
              </a:rPr>
              <a:t>(Part  5)</a:t>
            </a:r>
            <a:endParaRPr lang="en-US" i="1" dirty="0"/>
          </a:p>
        </p:txBody>
      </p:sp>
      <p:sp>
        <p:nvSpPr>
          <p:cNvPr id="8" name="Subtitle 7"/>
          <p:cNvSpPr>
            <a:spLocks noGrp="1"/>
          </p:cNvSpPr>
          <p:nvPr>
            <p:ph type="subTitle" idx="1"/>
          </p:nvPr>
        </p:nvSpPr>
        <p:spPr>
          <a:xfrm>
            <a:off x="0" y="5334000"/>
            <a:ext cx="9144000" cy="1295400"/>
          </a:xfrm>
        </p:spPr>
        <p:txBody>
          <a:bodyPr>
            <a:noAutofit/>
            <a:scene3d>
              <a:camera prst="orthographicFront"/>
              <a:lightRig rig="threePt" dir="t"/>
            </a:scene3d>
            <a:sp3d extrusionH="57150">
              <a:bevelT w="38100" h="38100" prst="convex"/>
            </a:sp3d>
          </a:bodyPr>
          <a:lstStyle/>
          <a:p>
            <a:r>
              <a:rPr lang="en-US" sz="3600" b="1" dirty="0" smtClean="0">
                <a:effectLst>
                  <a:reflection blurRad="6350" stA="55000" endA="300" endPos="45500" dir="5400000" sy="-100000" algn="bl" rotWithShape="0"/>
                </a:effectLst>
                <a:latin typeface="Times New Roman" pitchFamily="18" charset="0"/>
                <a:cs typeface="Times New Roman" pitchFamily="18" charset="0"/>
              </a:rPr>
              <a:t>The </a:t>
            </a:r>
            <a:r>
              <a:rPr lang="en-US" sz="3600" b="1" dirty="0">
                <a:effectLst>
                  <a:reflection blurRad="6350" stA="55000" endA="300" endPos="45500" dir="5400000" sy="-100000" algn="bl" rotWithShape="0"/>
                </a:effectLst>
                <a:latin typeface="Times New Roman" pitchFamily="18" charset="0"/>
                <a:cs typeface="Times New Roman" pitchFamily="18" charset="0"/>
              </a:rPr>
              <a:t>History, Growth, and Character of the Various New Testament Churches</a:t>
            </a:r>
            <a:endParaRPr lang="en-US" sz="3600"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3600" b="1" dirty="0" smtClean="0">
              <a:effectLst>
                <a:reflection blurRad="6350" stA="55000" endA="300" endPos="45500" dir="5400000" sy="-100000" algn="bl" rotWithShape="0"/>
              </a:effectLst>
              <a:latin typeface="Times New Roman" pitchFamily="18" charset="0"/>
              <a:cs typeface="Times New Roman" pitchFamily="18" charset="0"/>
            </a:endParaRP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2" cstate="print">
            <a:lum bright="-10000" contrast="20000"/>
          </a:blip>
          <a:srcRect/>
          <a:stretch>
            <a:fillRect/>
          </a:stretch>
        </p:blipFill>
        <p:spPr bwMode="auto">
          <a:xfrm>
            <a:off x="2133600" y="19050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fontScale="90000"/>
          </a:bodyPr>
          <a:lstStyle/>
          <a:p>
            <a:r>
              <a:rPr lang="en-US" sz="4800" b="1" dirty="0" smtClean="0">
                <a:effectLst>
                  <a:reflection blurRad="6350" stA="50000" endA="300" endPos="50000" dist="29997" dir="5400000" sy="-100000" algn="bl" rotWithShape="0"/>
                </a:effectLst>
                <a:latin typeface="Adobe Caslon Pro Bold" pitchFamily="18" charset="0"/>
              </a:rPr>
              <a:t>The Origin of the Church</a:t>
            </a:r>
            <a:br>
              <a:rPr lang="en-US" sz="4800" b="1" dirty="0" smtClean="0">
                <a:effectLst>
                  <a:reflection blurRad="6350" stA="50000" endA="300" endPos="50000" dist="29997" dir="5400000" sy="-100000" algn="bl" rotWithShape="0"/>
                </a:effectLst>
                <a:latin typeface="Adobe Caslon Pro Bold" pitchFamily="18" charset="0"/>
              </a:rPr>
            </a:br>
            <a:r>
              <a:rPr lang="en-US" b="1" i="1" dirty="0" smtClean="0"/>
              <a:t>“When and where did the church actually begin?” </a:t>
            </a:r>
            <a:r>
              <a:rPr lang="en-US" b="1" i="1" dirty="0" smtClean="0">
                <a:effectLst>
                  <a:reflection blurRad="6350" stA="50000" endA="300" endPos="50000" dist="29997" dir="5400000" sy="-100000" algn="bl" rotWithShape="0"/>
                </a:effectLst>
                <a:latin typeface="Adobe Caslon Pro Bold" pitchFamily="18" charset="0"/>
              </a:rPr>
              <a:t/>
            </a:r>
            <a:br>
              <a:rPr lang="en-US" b="1" i="1" dirty="0" smtClean="0">
                <a:effectLst>
                  <a:reflection blurRad="6350" stA="50000" endA="300" endPos="50000" dist="29997" dir="5400000" sy="-100000" algn="bl" rotWithShape="0"/>
                </a:effectLst>
                <a:latin typeface="Adobe Caslon Pro Bold" pitchFamily="18" charset="0"/>
              </a:rPr>
            </a:br>
            <a:endParaRPr lang="en-US" dirty="0"/>
          </a:p>
        </p:txBody>
      </p:sp>
      <p:pic>
        <p:nvPicPr>
          <p:cNvPr id="78850" name="Picture 2" descr="http://www.evangelismhelp.com/wp-content/uploads/2013/09/I-Will-Build-My-Church.jpg"/>
          <p:cNvPicPr>
            <a:picLocks noChangeAspect="1" noChangeArrowheads="1"/>
          </p:cNvPicPr>
          <p:nvPr/>
        </p:nvPicPr>
        <p:blipFill>
          <a:blip r:embed="rId2" cstate="print"/>
          <a:srcRect/>
          <a:stretch>
            <a:fillRect/>
          </a:stretch>
        </p:blipFill>
        <p:spPr bwMode="auto">
          <a:xfrm>
            <a:off x="1524000" y="2362200"/>
            <a:ext cx="5715000" cy="4286250"/>
          </a:xfrm>
          <a:prstGeom prst="rect">
            <a:avLst/>
          </a:prstGeom>
          <a:noFill/>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743200"/>
          </a:xfrm>
        </p:spPr>
        <p:txBody>
          <a:bodyPr>
            <a:normAutofit/>
          </a:bodyPr>
          <a:lstStyle/>
          <a:p>
            <a:r>
              <a:rPr lang="en-US" dirty="0" smtClean="0"/>
              <a:t>The character of the local church is the sum-total of the character of its members.</a:t>
            </a:r>
            <a:endParaRPr lang="en-US" dirty="0"/>
          </a:p>
        </p:txBody>
      </p:sp>
      <p:pic>
        <p:nvPicPr>
          <p:cNvPr id="98306" name="Picture 2" descr="http://izquotes.com/quotes-pictures/quote-know-ye-not-that-a-little-leaven-leaveneth-the-whole-lump-bible-281292.jpg"/>
          <p:cNvPicPr>
            <a:picLocks noChangeAspect="1" noChangeArrowheads="1"/>
          </p:cNvPicPr>
          <p:nvPr/>
        </p:nvPicPr>
        <p:blipFill>
          <a:blip r:embed="rId2" cstate="print"/>
          <a:srcRect/>
          <a:stretch>
            <a:fillRect/>
          </a:stretch>
        </p:blipFill>
        <p:spPr bwMode="auto">
          <a:xfrm>
            <a:off x="381000" y="2895600"/>
            <a:ext cx="8096250" cy="38100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diamond(in)">
                                      <p:cBhvr>
                                        <p:cTn id="7" dur="2000"/>
                                        <p:tgtEl>
                                          <p:spTgt spid="98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convex"/>
            </a:sp3d>
          </a:bodyPr>
          <a:lstStyle/>
          <a:p>
            <a:r>
              <a:rPr lang="en-US" sz="4800" i="1" dirty="0" smtClean="0"/>
              <a:t>Several </a:t>
            </a:r>
            <a:r>
              <a:rPr lang="en-US" sz="4800" i="1" dirty="0"/>
              <a:t>different views</a:t>
            </a:r>
          </a:p>
        </p:txBody>
      </p:sp>
      <p:pic>
        <p:nvPicPr>
          <p:cNvPr id="79874" name="Picture 2" descr="http://www.ricardobueno.com/wp-content/uploads/2011/08/choices.jpg"/>
          <p:cNvPicPr>
            <a:picLocks noChangeAspect="1" noChangeArrowheads="1"/>
          </p:cNvPicPr>
          <p:nvPr/>
        </p:nvPicPr>
        <p:blipFill>
          <a:blip r:embed="rId2" cstate="print"/>
          <a:srcRect/>
          <a:stretch>
            <a:fillRect/>
          </a:stretch>
        </p:blipFill>
        <p:spPr bwMode="auto">
          <a:xfrm>
            <a:off x="2362200" y="1905000"/>
            <a:ext cx="4206962" cy="4495800"/>
          </a:xfrm>
          <a:prstGeom prst="rect">
            <a:avLst/>
          </a:prstGeom>
          <a:noFill/>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bdavid.org/advanced/new-life3/graphics/22_cross-crush-satan.jpg"/>
          <p:cNvPicPr>
            <a:picLocks noChangeAspect="1" noChangeArrowheads="1"/>
          </p:cNvPicPr>
          <p:nvPr/>
        </p:nvPicPr>
        <p:blipFill>
          <a:blip r:embed="rId2" cstate="print"/>
          <a:srcRect/>
          <a:stretch>
            <a:fillRect/>
          </a:stretch>
        </p:blipFill>
        <p:spPr bwMode="auto">
          <a:xfrm>
            <a:off x="6781800" y="0"/>
            <a:ext cx="2362200" cy="2362200"/>
          </a:xfrm>
          <a:prstGeom prst="rect">
            <a:avLst/>
          </a:prstGeom>
          <a:ln>
            <a:noFill/>
          </a:ln>
          <a:effectLst>
            <a:outerShdw blurRad="292100" dist="139700" dir="2700000" algn="tl" rotWithShape="0">
              <a:srgbClr val="333333">
                <a:alpha val="65000"/>
              </a:srgbClr>
            </a:outerShdw>
          </a:effectLst>
        </p:spPr>
      </p:pic>
      <p:pic>
        <p:nvPicPr>
          <p:cNvPr id="3" name="Picture 2" descr="http://www.stjames-manotick.org/wp-content/uploads/2013/06/John-The-Baptist-Painting.jpg"/>
          <p:cNvPicPr>
            <a:picLocks noChangeAspect="1" noChangeArrowheads="1"/>
          </p:cNvPicPr>
          <p:nvPr/>
        </p:nvPicPr>
        <p:blipFill>
          <a:blip r:embed="rId3" cstate="print"/>
          <a:srcRect/>
          <a:stretch>
            <a:fillRect/>
          </a:stretch>
        </p:blipFill>
        <p:spPr bwMode="auto">
          <a:xfrm>
            <a:off x="0" y="-36214"/>
            <a:ext cx="2362200" cy="3063844"/>
          </a:xfrm>
          <a:prstGeom prst="rect">
            <a:avLst/>
          </a:prstGeom>
          <a:ln>
            <a:noFill/>
          </a:ln>
          <a:effectLst>
            <a:outerShdw blurRad="292100" dist="139700" dir="2700000" algn="tl" rotWithShape="0">
              <a:srgbClr val="333333">
                <a:alpha val="65000"/>
              </a:srgbClr>
            </a:outerShdw>
          </a:effectLst>
        </p:spPr>
      </p:pic>
      <p:pic>
        <p:nvPicPr>
          <p:cNvPr id="8" name="Picture 2" descr="http://www.lds.org/bc/content/shared/content/images/gospel-library/manual/06195/06195_all_015_01-abraham.jpg"/>
          <p:cNvPicPr>
            <a:picLocks noChangeAspect="1" noChangeArrowheads="1"/>
          </p:cNvPicPr>
          <p:nvPr/>
        </p:nvPicPr>
        <p:blipFill>
          <a:blip r:embed="rId4" cstate="print"/>
          <a:srcRect/>
          <a:stretch>
            <a:fillRect/>
          </a:stretch>
        </p:blipFill>
        <p:spPr bwMode="auto">
          <a:xfrm>
            <a:off x="1" y="5029200"/>
            <a:ext cx="3227294" cy="1828800"/>
          </a:xfrm>
          <a:prstGeom prst="rect">
            <a:avLst/>
          </a:prstGeom>
          <a:ln>
            <a:noFill/>
          </a:ln>
          <a:effectLst>
            <a:outerShdw blurRad="292100" dist="139700" dir="2700000" algn="tl" rotWithShape="0">
              <a:srgbClr val="333333">
                <a:alpha val="65000"/>
              </a:srgbClr>
            </a:outerShdw>
          </a:effectLst>
        </p:spPr>
      </p:pic>
      <p:pic>
        <p:nvPicPr>
          <p:cNvPr id="5" name="Picture 2" descr="http://achristianpilgrim.files.wordpress.com/2013/03/peters-confession.jpg"/>
          <p:cNvPicPr>
            <a:picLocks noChangeAspect="1" noChangeArrowheads="1"/>
          </p:cNvPicPr>
          <p:nvPr/>
        </p:nvPicPr>
        <p:blipFill>
          <a:blip r:embed="rId5" cstate="print"/>
          <a:srcRect/>
          <a:stretch>
            <a:fillRect/>
          </a:stretch>
        </p:blipFill>
        <p:spPr bwMode="auto">
          <a:xfrm>
            <a:off x="2057400" y="2895600"/>
            <a:ext cx="2286000" cy="2772833"/>
          </a:xfrm>
          <a:prstGeom prst="rect">
            <a:avLst/>
          </a:prstGeom>
          <a:ln>
            <a:noFill/>
          </a:ln>
          <a:effectLst>
            <a:outerShdw blurRad="292100" dist="139700" dir="2700000" algn="tl" rotWithShape="0">
              <a:srgbClr val="333333">
                <a:alpha val="65000"/>
              </a:srgbClr>
            </a:outerShdw>
          </a:effectLst>
        </p:spPr>
      </p:pic>
      <p:pic>
        <p:nvPicPr>
          <p:cNvPr id="6" name="Picture 2" descr="http://jamestabor.com/wp-content/uploads/2013/03/LastSupper.jpg"/>
          <p:cNvPicPr>
            <a:picLocks noChangeAspect="1" noChangeArrowheads="1"/>
          </p:cNvPicPr>
          <p:nvPr/>
        </p:nvPicPr>
        <p:blipFill>
          <a:blip r:embed="rId6" cstate="print"/>
          <a:srcRect/>
          <a:stretch>
            <a:fillRect/>
          </a:stretch>
        </p:blipFill>
        <p:spPr bwMode="auto">
          <a:xfrm>
            <a:off x="2514600" y="228600"/>
            <a:ext cx="3924785" cy="2209800"/>
          </a:xfrm>
          <a:prstGeom prst="rect">
            <a:avLst/>
          </a:prstGeom>
          <a:ln>
            <a:noFill/>
          </a:ln>
          <a:effectLst>
            <a:outerShdw blurRad="292100" dist="139700" dir="2700000" algn="tl" rotWithShape="0">
              <a:srgbClr val="333333">
                <a:alpha val="65000"/>
              </a:srgbClr>
            </a:outerShdw>
          </a:effectLst>
        </p:spPr>
      </p:pic>
      <p:pic>
        <p:nvPicPr>
          <p:cNvPr id="7" name="Picture 2" descr="http://www.ellenwhite.info/images/jesus-resurrection%28rh%29.jpg"/>
          <p:cNvPicPr>
            <a:picLocks noChangeAspect="1" noChangeArrowheads="1"/>
          </p:cNvPicPr>
          <p:nvPr/>
        </p:nvPicPr>
        <p:blipFill>
          <a:blip r:embed="rId7" cstate="print"/>
          <a:srcRect/>
          <a:stretch>
            <a:fillRect/>
          </a:stretch>
        </p:blipFill>
        <p:spPr bwMode="auto">
          <a:xfrm>
            <a:off x="4876800" y="2286000"/>
            <a:ext cx="2291817" cy="3127375"/>
          </a:xfrm>
          <a:prstGeom prst="rect">
            <a:avLst/>
          </a:prstGeom>
          <a:ln>
            <a:noFill/>
          </a:ln>
          <a:effectLst>
            <a:outerShdw blurRad="292100" dist="139700" dir="2700000" algn="tl" rotWithShape="0">
              <a:srgbClr val="333333">
                <a:alpha val="65000"/>
              </a:srgbClr>
            </a:outerShdw>
          </a:effectLst>
        </p:spPr>
      </p:pic>
      <p:pic>
        <p:nvPicPr>
          <p:cNvPr id="4" name="Picture 2" descr="http://ubdavid.org/advanced/new-life2/graphics/10_jesus-disciples.jpg"/>
          <p:cNvPicPr>
            <a:picLocks noChangeAspect="1" noChangeArrowheads="1"/>
          </p:cNvPicPr>
          <p:nvPr/>
        </p:nvPicPr>
        <p:blipFill>
          <a:blip r:embed="rId8" cstate="print"/>
          <a:srcRect/>
          <a:stretch>
            <a:fillRect/>
          </a:stretch>
        </p:blipFill>
        <p:spPr bwMode="auto">
          <a:xfrm>
            <a:off x="6019800" y="4514848"/>
            <a:ext cx="3124200" cy="234315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fontScale="90000"/>
          </a:bodyPr>
          <a:lstStyle/>
          <a:p>
            <a:r>
              <a:rPr lang="en-US" dirty="0" smtClean="0">
                <a:solidFill>
                  <a:srgbClr val="FFFF00"/>
                </a:solidFill>
              </a:rPr>
              <a:t>The Church begin on the </a:t>
            </a:r>
            <a:br>
              <a:rPr lang="en-US" dirty="0" smtClean="0">
                <a:solidFill>
                  <a:srgbClr val="FFFF00"/>
                </a:solidFill>
              </a:rPr>
            </a:br>
            <a:r>
              <a:rPr lang="en-US" dirty="0" smtClean="0">
                <a:solidFill>
                  <a:srgbClr val="FFFF00"/>
                </a:solidFill>
              </a:rPr>
              <a:t>Day of Pentecost</a:t>
            </a:r>
            <a:endParaRPr lang="en-US" dirty="0">
              <a:solidFill>
                <a:srgbClr val="FFFF00"/>
              </a:solidFill>
            </a:endParaRPr>
          </a:p>
        </p:txBody>
      </p:sp>
      <p:pic>
        <p:nvPicPr>
          <p:cNvPr id="7170" name="Picture 2" descr="http://4.bp.blogspot.com/_W9Mt-W-M5Dc/SHgqM4d2sGI/AAAAAAAAAAM/B8jlpkhs2ak/s320/Tongues_Of_Fire.jpg"/>
          <p:cNvPicPr>
            <a:picLocks noChangeAspect="1" noChangeArrowheads="1"/>
          </p:cNvPicPr>
          <p:nvPr/>
        </p:nvPicPr>
        <p:blipFill>
          <a:blip r:embed="rId2" cstate="print">
            <a:lum bright="-10000" contrast="30000"/>
          </a:blip>
          <a:srcRect/>
          <a:stretch>
            <a:fillRect/>
          </a:stretch>
        </p:blipFill>
        <p:spPr bwMode="auto">
          <a:xfrm>
            <a:off x="609600" y="1600200"/>
            <a:ext cx="7769407" cy="4953000"/>
          </a:xfrm>
          <a:prstGeom prst="rect">
            <a:avLst/>
          </a:prstGeom>
          <a:noFill/>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410200" cy="6858000"/>
          </a:xfrm>
        </p:spPr>
        <p:txBody>
          <a:bodyPr>
            <a:normAutofit fontScale="92500"/>
          </a:bodyPr>
          <a:lstStyle/>
          <a:p>
            <a:r>
              <a:rPr lang="en-US" sz="3600" i="1" dirty="0" smtClean="0"/>
              <a:t>I Cor. 12:13 “For by </a:t>
            </a:r>
            <a:r>
              <a:rPr lang="en-US" sz="3600" i="1" dirty="0" smtClean="0">
                <a:solidFill>
                  <a:srgbClr val="FFFF00"/>
                </a:solidFill>
              </a:rPr>
              <a:t>one Spirit are we all baptized into one body</a:t>
            </a:r>
            <a:r>
              <a:rPr lang="en-US" sz="3600" i="1" dirty="0" smtClean="0"/>
              <a:t>, whether we be Jews or Gentiles, whether we be bond or free; and have been all made to drink into one Spirit.”</a:t>
            </a:r>
          </a:p>
          <a:p>
            <a:r>
              <a:rPr lang="en-US" sz="3600" i="1" dirty="0" smtClean="0"/>
              <a:t>Col 1:18 “And </a:t>
            </a:r>
            <a:r>
              <a:rPr lang="en-US" sz="3600" i="1" dirty="0" smtClean="0">
                <a:solidFill>
                  <a:srgbClr val="FFFF00"/>
                </a:solidFill>
              </a:rPr>
              <a:t>he is the head of the body, the church</a:t>
            </a:r>
            <a:r>
              <a:rPr lang="en-US" sz="3600" i="1" dirty="0" smtClean="0"/>
              <a:t>: who is the beginning, the firstborn from the dead; that in all things he might have the preeminence.”</a:t>
            </a:r>
            <a:endParaRPr lang="en-US" sz="3600" i="1" dirty="0"/>
          </a:p>
        </p:txBody>
      </p:sp>
      <p:pic>
        <p:nvPicPr>
          <p:cNvPr id="116738" name="Picture 2" descr="http://ubdavid.org/advanced/greatsalvation/graphics/6_christ-body-church.jpg"/>
          <p:cNvPicPr>
            <a:picLocks noChangeAspect="1" noChangeArrowheads="1"/>
          </p:cNvPicPr>
          <p:nvPr/>
        </p:nvPicPr>
        <p:blipFill>
          <a:blip r:embed="rId2" cstate="print"/>
          <a:srcRect/>
          <a:stretch>
            <a:fillRect/>
          </a:stretch>
        </p:blipFill>
        <p:spPr bwMode="auto">
          <a:xfrm>
            <a:off x="5535168" y="990600"/>
            <a:ext cx="3608832" cy="4876800"/>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vimeocdn.com/ts/599/110/59911047_640.jpg"/>
          <p:cNvPicPr>
            <a:picLocks noChangeAspect="1" noChangeArrowheads="1"/>
          </p:cNvPicPr>
          <p:nvPr/>
        </p:nvPicPr>
        <p:blipFill>
          <a:blip r:embed="rId2" cstate="print"/>
          <a:srcRect/>
          <a:stretch>
            <a:fillRect/>
          </a:stretch>
        </p:blipFill>
        <p:spPr bwMode="auto">
          <a:xfrm>
            <a:off x="2057400" y="2438400"/>
            <a:ext cx="5113864" cy="2876549"/>
          </a:xfrm>
          <a:prstGeom prst="rect">
            <a:avLst/>
          </a:prstGeom>
          <a:noFill/>
        </p:spPr>
      </p:pic>
      <p:pic>
        <p:nvPicPr>
          <p:cNvPr id="1026" name="Picture 2" descr="http://www.tcm-md.org/hp_wordpress/wp-content/uploads/2011/06/Bible_PowerPoint.png"/>
          <p:cNvPicPr>
            <a:picLocks noChangeAspect="1" noChangeArrowheads="1"/>
          </p:cNvPicPr>
          <p:nvPr/>
        </p:nvPicPr>
        <p:blipFill>
          <a:blip r:embed="rId3" cstate="print"/>
          <a:srcRect/>
          <a:stretch>
            <a:fillRect/>
          </a:stretch>
        </p:blipFill>
        <p:spPr bwMode="auto">
          <a:xfrm rot="20943633">
            <a:off x="168808" y="358936"/>
            <a:ext cx="3653704" cy="2739056"/>
          </a:xfrm>
          <a:prstGeom prst="rect">
            <a:avLst/>
          </a:prstGeom>
          <a:noFill/>
        </p:spPr>
      </p:pic>
      <p:pic>
        <p:nvPicPr>
          <p:cNvPr id="1028" name="Picture 4" descr="http://images.sharefaith.com/images/3/1269631201527_911/slide-02.jpg"/>
          <p:cNvPicPr>
            <a:picLocks noChangeAspect="1" noChangeArrowheads="1"/>
          </p:cNvPicPr>
          <p:nvPr/>
        </p:nvPicPr>
        <p:blipFill>
          <a:blip r:embed="rId4" cstate="print"/>
          <a:srcRect/>
          <a:stretch>
            <a:fillRect/>
          </a:stretch>
        </p:blipFill>
        <p:spPr bwMode="auto">
          <a:xfrm rot="414106">
            <a:off x="5555440" y="125155"/>
            <a:ext cx="3672242" cy="2752953"/>
          </a:xfrm>
          <a:prstGeom prst="rect">
            <a:avLst/>
          </a:prstGeom>
          <a:noFill/>
        </p:spPr>
      </p:pic>
      <p:pic>
        <p:nvPicPr>
          <p:cNvPr id="5" name="Picture 2" descr="http://herboldblog2.files.wordpress.com/2013/05/holy-spirit.jpg"/>
          <p:cNvPicPr>
            <a:picLocks noChangeAspect="1" noChangeArrowheads="1"/>
          </p:cNvPicPr>
          <p:nvPr/>
        </p:nvPicPr>
        <p:blipFill>
          <a:blip r:embed="rId5" cstate="print"/>
          <a:srcRect r="1539" b="23"/>
          <a:stretch>
            <a:fillRect/>
          </a:stretch>
        </p:blipFill>
        <p:spPr bwMode="auto">
          <a:xfrm rot="21094810">
            <a:off x="429310" y="4337852"/>
            <a:ext cx="3768403" cy="2353347"/>
          </a:xfrm>
          <a:prstGeom prst="rect">
            <a:avLst/>
          </a:prstGeom>
          <a:ln>
            <a:noFill/>
          </a:ln>
          <a:effectLst>
            <a:outerShdw blurRad="292100" dist="139700" dir="2700000" algn="tl" rotWithShape="0">
              <a:srgbClr val="333333">
                <a:alpha val="65000"/>
              </a:srgbClr>
            </a:outerShdw>
          </a:effectLst>
        </p:spPr>
      </p:pic>
      <p:pic>
        <p:nvPicPr>
          <p:cNvPr id="1030" name="Picture 6" descr="http://enloeministries.org/wp-content/uploads/2012/01/HOLYSPIRITINSIDECDCOVERlowres.jpg"/>
          <p:cNvPicPr>
            <a:picLocks noChangeAspect="1" noChangeArrowheads="1"/>
          </p:cNvPicPr>
          <p:nvPr/>
        </p:nvPicPr>
        <p:blipFill>
          <a:blip r:embed="rId6" cstate="print"/>
          <a:srcRect t="14263" r="162" b="26094"/>
          <a:stretch>
            <a:fillRect/>
          </a:stretch>
        </p:blipFill>
        <p:spPr bwMode="auto">
          <a:xfrm rot="817533">
            <a:off x="5527345" y="4431062"/>
            <a:ext cx="3657261" cy="2184857"/>
          </a:xfrm>
          <a:prstGeom prst="rect">
            <a:avLst/>
          </a:prstGeom>
          <a:noFill/>
        </p:spPr>
      </p:pic>
      <p:pic>
        <p:nvPicPr>
          <p:cNvPr id="1032" name="Picture 8" descr="http://www.theencouragingword.org/Websites/tew2012/Images/monthlyoffers/empowered_by_the_holy_spirit.jpeg"/>
          <p:cNvPicPr>
            <a:picLocks noChangeAspect="1" noChangeArrowheads="1"/>
          </p:cNvPicPr>
          <p:nvPr/>
        </p:nvPicPr>
        <p:blipFill>
          <a:blip r:embed="rId7" cstate="print"/>
          <a:srcRect/>
          <a:stretch>
            <a:fillRect/>
          </a:stretch>
        </p:blipFill>
        <p:spPr bwMode="auto">
          <a:xfrm>
            <a:off x="533400" y="2209800"/>
            <a:ext cx="8120061" cy="2362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txBox="1">
            <a:spLocks/>
          </p:cNvSpPr>
          <p:nvPr/>
        </p:nvSpPr>
        <p:spPr>
          <a:xfrm>
            <a:off x="0" y="304800"/>
            <a:ext cx="9144000" cy="6324600"/>
          </a:xfrm>
          <a:prstGeom prst="rect">
            <a:avLst/>
          </a:prstGeom>
        </p:spPr>
        <p:txBody>
          <a:bodyPr vert="horz" lIns="91440" tIns="45720" rIns="91440" bIns="45720" rtlCol="0">
            <a:noAutofit/>
            <a:scene3d>
              <a:camera prst="orthographicFront"/>
              <a:lightRig rig="threePt" dir="t"/>
            </a:scene3d>
            <a:sp3d extrusionH="57150">
              <a:bevelT w="38100" h="38100" prst="convex"/>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rPr>
              <a:t>The Nature of the Church</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000" b="0" i="1" u="none" strike="noStrike" kern="1200" cap="none" spc="0" normalizeH="0" baseline="0" noProof="0" dirty="0" smtClean="0">
                <a:ln>
                  <a:noFill/>
                </a:ln>
                <a:solidFill>
                  <a:schemeClr val="tx1"/>
                </a:solidFill>
                <a:effectLst/>
                <a:uLnTx/>
                <a:uFillTx/>
                <a:latin typeface="+mn-lt"/>
                <a:ea typeface="+mn-ea"/>
                <a:cs typeface="+mn-cs"/>
              </a:rPr>
              <a:t>“The characteristics or inherent features of the Church”</a:t>
            </a:r>
            <a:endParaRPr kumimoji="0" lang="en-US" sz="3000" b="1" i="1"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p:txBody>
      </p:sp>
      <p:pic>
        <p:nvPicPr>
          <p:cNvPr id="6" name="Picture 2" descr="http://biblicalproof.files.wordpress.com/2013/06/what-the-church-is-and-is-not.jpg"/>
          <p:cNvPicPr>
            <a:picLocks noChangeAspect="1" noChangeArrowheads="1"/>
          </p:cNvPicPr>
          <p:nvPr/>
        </p:nvPicPr>
        <p:blipFill>
          <a:blip r:embed="rId2" cstate="print"/>
          <a:srcRect t="19611" r="131" b="22042"/>
          <a:stretch>
            <a:fillRect/>
          </a:stretch>
        </p:blipFill>
        <p:spPr bwMode="auto">
          <a:xfrm>
            <a:off x="0" y="1905000"/>
            <a:ext cx="9152467" cy="433537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sz="4000" dirty="0" smtClean="0">
                <a:solidFill>
                  <a:srgbClr val="FFFF00"/>
                </a:solidFill>
              </a:rPr>
              <a:t>  The Church is not Israel</a:t>
            </a:r>
          </a:p>
          <a:p>
            <a:r>
              <a:rPr lang="en-US" dirty="0" smtClean="0"/>
              <a:t> </a:t>
            </a:r>
            <a:r>
              <a:rPr lang="en-US" i="1" dirty="0" smtClean="0"/>
              <a:t>(I Corinthians 10:32) “Give none offence, neither to the Jews (Israel), nor to the Gentiles, nor to the church of God.”</a:t>
            </a:r>
            <a:endParaRPr lang="en-US" dirty="0" smtClean="0"/>
          </a:p>
          <a:p>
            <a:endParaRPr lang="en-US" dirty="0"/>
          </a:p>
          <a:p>
            <a:endParaRPr lang="en-US" dirty="0" smtClean="0"/>
          </a:p>
          <a:p>
            <a:endParaRPr lang="en-US" dirty="0"/>
          </a:p>
          <a:p>
            <a:endParaRPr lang="en-US" dirty="0" smtClean="0"/>
          </a:p>
          <a:p>
            <a:endParaRPr lang="en-US" dirty="0"/>
          </a:p>
          <a:p>
            <a:pPr>
              <a:buNone/>
            </a:pPr>
            <a:endParaRPr lang="en-US" dirty="0" smtClean="0"/>
          </a:p>
          <a:p>
            <a:r>
              <a:rPr lang="en-US" dirty="0"/>
              <a:t>Covenant theologians teach that the church has become God’s elect people, as Israel once was. </a:t>
            </a:r>
            <a:endParaRPr lang="en-US" dirty="0" smtClean="0"/>
          </a:p>
          <a:p>
            <a:endParaRPr lang="en-US" dirty="0" smtClean="0"/>
          </a:p>
          <a:p>
            <a:endParaRPr lang="en-US" dirty="0"/>
          </a:p>
        </p:txBody>
      </p:sp>
      <p:pic>
        <p:nvPicPr>
          <p:cNvPr id="4" name="Picture 4" descr="https://encrypted-tbn2.gstatic.com/images?q=tbn:ANd9GcTe_sFLk2KOk7IsBPvk3U00hbR-WW1HQhD2oaEdNk280QX_tKeHCmk9mp5k"/>
          <p:cNvPicPr>
            <a:picLocks noChangeAspect="1" noChangeArrowheads="1"/>
          </p:cNvPicPr>
          <p:nvPr/>
        </p:nvPicPr>
        <p:blipFill>
          <a:blip r:embed="rId2" cstate="print"/>
          <a:srcRect/>
          <a:stretch>
            <a:fillRect/>
          </a:stretch>
        </p:blipFill>
        <p:spPr bwMode="auto">
          <a:xfrm>
            <a:off x="1295400" y="2514600"/>
            <a:ext cx="6019800" cy="3009900"/>
          </a:xfrm>
          <a:prstGeom prst="rect">
            <a:avLst/>
          </a:prstGeom>
          <a:noFill/>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417638"/>
          </a:xfrm>
        </p:spPr>
        <p:txBody>
          <a:bodyPr/>
          <a:lstStyle/>
          <a:p>
            <a:r>
              <a:rPr lang="en-US" dirty="0" smtClean="0">
                <a:solidFill>
                  <a:srgbClr val="FFFF00"/>
                </a:solidFill>
              </a:rPr>
              <a:t>The Church is the Body of Christ</a:t>
            </a:r>
            <a:endParaRPr lang="en-US" dirty="0">
              <a:solidFill>
                <a:srgbClr val="FFFF00"/>
              </a:solidFill>
            </a:endParaRPr>
          </a:p>
        </p:txBody>
      </p:sp>
      <p:sp>
        <p:nvSpPr>
          <p:cNvPr id="6" name="Content Placeholder 5"/>
          <p:cNvSpPr>
            <a:spLocks noGrp="1"/>
          </p:cNvSpPr>
          <p:nvPr>
            <p:ph idx="1"/>
          </p:nvPr>
        </p:nvSpPr>
        <p:spPr>
          <a:xfrm>
            <a:off x="152400" y="1371600"/>
            <a:ext cx="8839200" cy="4754563"/>
          </a:xfrm>
        </p:spPr>
        <p:txBody>
          <a:bodyPr/>
          <a:lstStyle/>
          <a:p>
            <a:r>
              <a:rPr lang="en-US" i="1" dirty="0" smtClean="0"/>
              <a:t> I Cor. 12:27 “Now ye are the body of Christ, and members in particular.</a:t>
            </a:r>
          </a:p>
          <a:p>
            <a:r>
              <a:rPr lang="en-US" i="1" dirty="0" smtClean="0"/>
              <a:t> Eph. 4:12 “For the perfecting of the saints, for the work of the ministry, for the edifying of the body of Christ.”</a:t>
            </a:r>
            <a:endParaRPr lang="en-US" i="1" dirty="0"/>
          </a:p>
        </p:txBody>
      </p:sp>
      <p:pic>
        <p:nvPicPr>
          <p:cNvPr id="63490" name="Picture 2" descr="http://ubdavid.org/advanced/new-life3/graphics/17_people-cross-body.jpg"/>
          <p:cNvPicPr>
            <a:picLocks noChangeAspect="1" noChangeArrowheads="1"/>
          </p:cNvPicPr>
          <p:nvPr/>
        </p:nvPicPr>
        <p:blipFill>
          <a:blip r:embed="rId2" cstate="print"/>
          <a:srcRect/>
          <a:stretch>
            <a:fillRect/>
          </a:stretch>
        </p:blipFill>
        <p:spPr bwMode="auto">
          <a:xfrm>
            <a:off x="2667000" y="3581400"/>
            <a:ext cx="6191248" cy="3095626"/>
          </a:xfrm>
          <a:prstGeom prst="rect">
            <a:avLst/>
          </a:prstGeom>
          <a:noFill/>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Christ is the head of the Church</a:t>
            </a:r>
            <a:endParaRPr lang="en-US" dirty="0">
              <a:solidFill>
                <a:srgbClr val="FFFF00"/>
              </a:solidFill>
            </a:endParaRPr>
          </a:p>
        </p:txBody>
      </p:sp>
      <p:sp>
        <p:nvSpPr>
          <p:cNvPr id="3" name="Content Placeholder 2"/>
          <p:cNvSpPr>
            <a:spLocks noGrp="1"/>
          </p:cNvSpPr>
          <p:nvPr>
            <p:ph idx="1"/>
          </p:nvPr>
        </p:nvSpPr>
        <p:spPr>
          <a:xfrm>
            <a:off x="152400" y="1524001"/>
            <a:ext cx="8839200" cy="1676400"/>
          </a:xfrm>
        </p:spPr>
        <p:txBody>
          <a:bodyPr/>
          <a:lstStyle/>
          <a:p>
            <a:pPr>
              <a:buNone/>
            </a:pPr>
            <a:r>
              <a:rPr lang="en-US" i="1" dirty="0" smtClean="0"/>
              <a:t>    Eph. 5:23 “For the husband is the head of the wife, even as Christ is the head of the church: and he is the </a:t>
            </a:r>
            <a:r>
              <a:rPr lang="en-US" i="1" dirty="0" err="1" smtClean="0"/>
              <a:t>saviour</a:t>
            </a:r>
            <a:r>
              <a:rPr lang="en-US" i="1" dirty="0" smtClean="0"/>
              <a:t> of the body.”</a:t>
            </a:r>
            <a:endParaRPr lang="en-US" i="1" dirty="0"/>
          </a:p>
        </p:txBody>
      </p:sp>
      <p:pic>
        <p:nvPicPr>
          <p:cNvPr id="67588" name="Picture 4" descr="http://photos1.blogger.com/blogger/2894/913/1600/Bible.0.jpg"/>
          <p:cNvPicPr>
            <a:picLocks noChangeAspect="1" noChangeArrowheads="1"/>
          </p:cNvPicPr>
          <p:nvPr/>
        </p:nvPicPr>
        <p:blipFill>
          <a:blip r:embed="rId2" cstate="print"/>
          <a:srcRect/>
          <a:stretch>
            <a:fillRect/>
          </a:stretch>
        </p:blipFill>
        <p:spPr bwMode="auto">
          <a:xfrm>
            <a:off x="2286000" y="3429000"/>
            <a:ext cx="4648200" cy="3266304"/>
          </a:xfrm>
          <a:prstGeom prst="rect">
            <a:avLst/>
          </a:prstGeom>
          <a:noFill/>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lerablog.org/wp-content/uploads/2013/08/review.jpg"/>
          <p:cNvPicPr>
            <a:picLocks noChangeAspect="1" noChangeArrowheads="1"/>
          </p:cNvPicPr>
          <p:nvPr/>
        </p:nvPicPr>
        <p:blipFill>
          <a:blip r:embed="rId2" cstate="print"/>
          <a:srcRect/>
          <a:stretch>
            <a:fillRect/>
          </a:stretch>
        </p:blipFill>
        <p:spPr bwMode="auto">
          <a:xfrm>
            <a:off x="1219200" y="762000"/>
            <a:ext cx="6572250" cy="5334001"/>
          </a:xfrm>
          <a:prstGeom prst="rect">
            <a:avLst/>
          </a:prstGeom>
          <a:noFill/>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Word of God is to be the Churches only rule of faith and practice!</a:t>
            </a:r>
            <a:endParaRPr lang="en-US" dirty="0">
              <a:solidFill>
                <a:srgbClr val="FFFF00"/>
              </a:solidFill>
            </a:endParaRPr>
          </a:p>
        </p:txBody>
      </p:sp>
      <p:pic>
        <p:nvPicPr>
          <p:cNvPr id="68611" name="Picture 3" descr="http://centralcitybaptist.com/wp-content/uploads/2012/06/Open-Bible-3.png"/>
          <p:cNvPicPr>
            <a:picLocks noChangeAspect="1" noChangeArrowheads="1"/>
          </p:cNvPicPr>
          <p:nvPr/>
        </p:nvPicPr>
        <p:blipFill>
          <a:blip r:embed="rId2" cstate="print"/>
          <a:srcRect/>
          <a:stretch>
            <a:fillRect/>
          </a:stretch>
        </p:blipFill>
        <p:spPr bwMode="auto">
          <a:xfrm>
            <a:off x="457200" y="3048000"/>
            <a:ext cx="7467600" cy="3994133"/>
          </a:xfrm>
          <a:prstGeom prst="rect">
            <a:avLst/>
          </a:prstGeom>
          <a:noFill/>
        </p:spPr>
      </p:pic>
      <p:pic>
        <p:nvPicPr>
          <p:cNvPr id="68609" name="Picture 1" descr="C:\Users\Dan White\Pictures\Bible pictures\Churches\scan0007 (2).jpg"/>
          <p:cNvPicPr>
            <a:picLocks noChangeAspect="1" noChangeArrowheads="1"/>
          </p:cNvPicPr>
          <p:nvPr/>
        </p:nvPicPr>
        <p:blipFill>
          <a:blip r:embed="rId3" cstate="print"/>
          <a:srcRect/>
          <a:stretch>
            <a:fillRect/>
          </a:stretch>
        </p:blipFill>
        <p:spPr bwMode="auto">
          <a:xfrm>
            <a:off x="2971800" y="1752600"/>
            <a:ext cx="2839212" cy="3721608"/>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Church is the Pillar </a:t>
            </a:r>
            <a:br>
              <a:rPr lang="en-US" dirty="0" smtClean="0">
                <a:solidFill>
                  <a:srgbClr val="FFFF00"/>
                </a:solidFill>
              </a:rPr>
            </a:br>
            <a:r>
              <a:rPr lang="en-US" dirty="0" smtClean="0">
                <a:solidFill>
                  <a:srgbClr val="FFFF00"/>
                </a:solidFill>
              </a:rPr>
              <a:t>and Ground of the Truth</a:t>
            </a:r>
            <a:endParaRPr lang="en-US" dirty="0">
              <a:solidFill>
                <a:srgbClr val="FFFF00"/>
              </a:solidFill>
            </a:endParaRPr>
          </a:p>
        </p:txBody>
      </p:sp>
      <p:pic>
        <p:nvPicPr>
          <p:cNvPr id="1028" name="Picture 4" descr="http://holybible.ucoz.org/bible3.gif"/>
          <p:cNvPicPr>
            <a:picLocks noChangeAspect="1" noChangeArrowheads="1"/>
          </p:cNvPicPr>
          <p:nvPr/>
        </p:nvPicPr>
        <p:blipFill>
          <a:blip r:embed="rId2" cstate="print"/>
          <a:srcRect/>
          <a:stretch>
            <a:fillRect/>
          </a:stretch>
        </p:blipFill>
        <p:spPr bwMode="auto">
          <a:xfrm rot="17416402">
            <a:off x="5578905" y="4132713"/>
            <a:ext cx="3143250" cy="3524251"/>
          </a:xfrm>
          <a:prstGeom prst="rect">
            <a:avLst/>
          </a:prstGeom>
          <a:noFill/>
        </p:spPr>
      </p:pic>
      <p:pic>
        <p:nvPicPr>
          <p:cNvPr id="1026" name="Picture 2" descr="http://www.clker.com/cliparts/4/a/a/f/13393542111146411959ws%20piller%20gold.png"/>
          <p:cNvPicPr>
            <a:picLocks noChangeAspect="1" noChangeArrowheads="1"/>
          </p:cNvPicPr>
          <p:nvPr/>
        </p:nvPicPr>
        <p:blipFill>
          <a:blip r:embed="rId3" cstate="print"/>
          <a:srcRect/>
          <a:stretch>
            <a:fillRect/>
          </a:stretch>
        </p:blipFill>
        <p:spPr bwMode="auto">
          <a:xfrm>
            <a:off x="6553200" y="3124200"/>
            <a:ext cx="912767" cy="3276600"/>
          </a:xfrm>
          <a:prstGeom prst="rect">
            <a:avLst/>
          </a:prstGeom>
          <a:noFill/>
        </p:spPr>
      </p:pic>
      <p:pic>
        <p:nvPicPr>
          <p:cNvPr id="1030" name="Picture 6" descr="http://www.gunisigi.hho.edu.tr/wp-content/uploads/2014/01/World.jpg"/>
          <p:cNvPicPr>
            <a:picLocks noChangeAspect="1" noChangeArrowheads="1"/>
          </p:cNvPicPr>
          <p:nvPr/>
        </p:nvPicPr>
        <p:blipFill>
          <a:blip r:embed="rId4" cstate="print"/>
          <a:srcRect b="16393"/>
          <a:stretch>
            <a:fillRect/>
          </a:stretch>
        </p:blipFill>
        <p:spPr bwMode="auto">
          <a:xfrm>
            <a:off x="5943600" y="1524000"/>
            <a:ext cx="2057400" cy="1797471"/>
          </a:xfrm>
          <a:prstGeom prst="ellipse">
            <a:avLst/>
          </a:prstGeom>
          <a:ln>
            <a:noFill/>
          </a:ln>
          <a:effectLst>
            <a:softEdge rad="112500"/>
          </a:effectLst>
        </p:spPr>
      </p:pic>
      <p:sp>
        <p:nvSpPr>
          <p:cNvPr id="3" name="Content Placeholder 2"/>
          <p:cNvSpPr>
            <a:spLocks noGrp="1"/>
          </p:cNvSpPr>
          <p:nvPr>
            <p:ph idx="1"/>
          </p:nvPr>
        </p:nvSpPr>
        <p:spPr>
          <a:xfrm>
            <a:off x="76200" y="1752600"/>
            <a:ext cx="9067800" cy="3962400"/>
          </a:xfrm>
        </p:spPr>
        <p:txBody>
          <a:bodyPr>
            <a:normAutofit fontScale="92500" lnSpcReduction="10000"/>
          </a:bodyPr>
          <a:lstStyle/>
          <a:p>
            <a:pPr>
              <a:buNone/>
            </a:pPr>
            <a:r>
              <a:rPr lang="en-US" i="1" dirty="0" smtClean="0">
                <a:effectLst>
                  <a:glow rad="101600">
                    <a:schemeClr val="bg1">
                      <a:alpha val="60000"/>
                    </a:schemeClr>
                  </a:glow>
                </a:effectLst>
              </a:rPr>
              <a:t>   I Tim. 3:15 “But if I tarry long, that thou mayest know how thou </a:t>
            </a:r>
            <a:r>
              <a:rPr lang="en-US" i="1" dirty="0" err="1" smtClean="0">
                <a:effectLst>
                  <a:glow rad="101600">
                    <a:schemeClr val="bg1">
                      <a:alpha val="60000"/>
                    </a:schemeClr>
                  </a:glow>
                </a:effectLst>
              </a:rPr>
              <a:t>oughtest</a:t>
            </a:r>
            <a:r>
              <a:rPr lang="en-US" i="1" dirty="0" smtClean="0">
                <a:effectLst>
                  <a:glow rad="101600">
                    <a:schemeClr val="bg1">
                      <a:alpha val="60000"/>
                    </a:schemeClr>
                  </a:glow>
                </a:effectLst>
              </a:rPr>
              <a:t> to behave thyself in the house of God, which is the church of the living God, the pillar and ground of the truth.”</a:t>
            </a:r>
          </a:p>
          <a:p>
            <a:pPr>
              <a:buNone/>
            </a:pPr>
            <a:endParaRPr lang="en-US" i="1" dirty="0" smtClean="0">
              <a:effectLst>
                <a:glow rad="101600">
                  <a:schemeClr val="bg1">
                    <a:alpha val="60000"/>
                  </a:schemeClr>
                </a:glow>
              </a:effectLst>
            </a:endParaRPr>
          </a:p>
          <a:p>
            <a:pPr>
              <a:buFont typeface="Wingdings"/>
              <a:buChar char="Ø"/>
            </a:pPr>
            <a:r>
              <a:rPr lang="en-US" i="1" dirty="0" smtClean="0">
                <a:effectLst>
                  <a:glow rad="101600">
                    <a:schemeClr val="bg1">
                      <a:alpha val="60000"/>
                    </a:schemeClr>
                  </a:glow>
                </a:effectLst>
              </a:rPr>
              <a:t>Pillar = base; post; support</a:t>
            </a:r>
          </a:p>
          <a:p>
            <a:pPr>
              <a:buNone/>
            </a:pPr>
            <a:endParaRPr lang="en-US" i="1" dirty="0" smtClean="0">
              <a:effectLst>
                <a:glow rad="101600">
                  <a:schemeClr val="bg1">
                    <a:alpha val="60000"/>
                  </a:schemeClr>
                </a:glow>
              </a:effectLst>
            </a:endParaRPr>
          </a:p>
          <a:p>
            <a:pPr>
              <a:buFont typeface="Wingdings"/>
              <a:buChar char="Ø"/>
            </a:pPr>
            <a:r>
              <a:rPr lang="en-US" i="1" dirty="0" smtClean="0">
                <a:effectLst>
                  <a:glow rad="101600">
                    <a:schemeClr val="bg1">
                      <a:alpha val="60000"/>
                    </a:schemeClr>
                  </a:glow>
                </a:effectLst>
              </a:rPr>
              <a:t> Ground = support; basis</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Jesus Christ alone is to have the Preeminence</a:t>
            </a:r>
            <a:r>
              <a:rPr lang="en-US" dirty="0" smtClean="0"/>
              <a:t> </a:t>
            </a:r>
            <a:r>
              <a:rPr lang="en-US" dirty="0" smtClean="0">
                <a:solidFill>
                  <a:srgbClr val="FFFF00"/>
                </a:solidFill>
              </a:rPr>
              <a:t>in His Church</a:t>
            </a:r>
            <a:endParaRPr lang="en-US" dirty="0">
              <a:solidFill>
                <a:srgbClr val="FFFF00"/>
              </a:solidFill>
            </a:endParaRPr>
          </a:p>
        </p:txBody>
      </p:sp>
      <p:sp>
        <p:nvSpPr>
          <p:cNvPr id="3" name="Content Placeholder 2"/>
          <p:cNvSpPr>
            <a:spLocks noGrp="1"/>
          </p:cNvSpPr>
          <p:nvPr>
            <p:ph idx="1"/>
          </p:nvPr>
        </p:nvSpPr>
        <p:spPr>
          <a:xfrm>
            <a:off x="0" y="1981200"/>
            <a:ext cx="6324600" cy="4876800"/>
          </a:xfrm>
        </p:spPr>
        <p:txBody>
          <a:bodyPr>
            <a:normAutofit/>
          </a:bodyPr>
          <a:lstStyle/>
          <a:p>
            <a:pPr>
              <a:buNone/>
            </a:pPr>
            <a:r>
              <a:rPr lang="en-US" i="1" dirty="0" smtClean="0"/>
              <a:t>    </a:t>
            </a:r>
            <a:endParaRPr lang="en-US" dirty="0"/>
          </a:p>
        </p:txBody>
      </p:sp>
      <p:pic>
        <p:nvPicPr>
          <p:cNvPr id="12290" name="Picture 2" descr="http://jamesrasbeary.files.wordpress.com/2012/03/croppedimage505329-preeminence-tv-slide.png"/>
          <p:cNvPicPr>
            <a:picLocks noChangeAspect="1" noChangeArrowheads="1"/>
          </p:cNvPicPr>
          <p:nvPr/>
        </p:nvPicPr>
        <p:blipFill>
          <a:blip r:embed="rId2" cstate="print"/>
          <a:srcRect/>
          <a:stretch>
            <a:fillRect/>
          </a:stretch>
        </p:blipFill>
        <p:spPr bwMode="auto">
          <a:xfrm>
            <a:off x="914400" y="1828800"/>
            <a:ext cx="7368700" cy="4800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wednesdaynightservice.com/wp-content/uploads/2011/12/purpose-of-the-church_t_nv1.jpg"/>
          <p:cNvPicPr>
            <a:picLocks noChangeAspect="1" noChangeArrowheads="1"/>
          </p:cNvPicPr>
          <p:nvPr/>
        </p:nvPicPr>
        <p:blipFill>
          <a:blip r:embed="rId2" cstate="print"/>
          <a:srcRect/>
          <a:stretch>
            <a:fillRect/>
          </a:stretch>
        </p:blipFill>
        <p:spPr bwMode="auto">
          <a:xfrm>
            <a:off x="0" y="0"/>
            <a:ext cx="9147705"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FF00"/>
                </a:solidFill>
              </a:rPr>
              <a:t>The Main Purpose for the Church</a:t>
            </a:r>
            <a:endParaRPr lang="en-US" dirty="0">
              <a:solidFill>
                <a:srgbClr val="FFFF00"/>
              </a:solidFill>
            </a:endParaRPr>
          </a:p>
        </p:txBody>
      </p:sp>
      <p:pic>
        <p:nvPicPr>
          <p:cNvPr id="104450" name="Picture 2" descr="http://thumbs.dreamstime.com/z/icon-sitting-question-mark-15613891.jpg"/>
          <p:cNvPicPr>
            <a:picLocks noChangeAspect="1" noChangeArrowheads="1"/>
          </p:cNvPicPr>
          <p:nvPr/>
        </p:nvPicPr>
        <p:blipFill>
          <a:blip r:embed="rId2" cstate="print"/>
          <a:srcRect t="-1429" r="8046"/>
          <a:stretch>
            <a:fillRect/>
          </a:stretch>
        </p:blipFill>
        <p:spPr bwMode="auto">
          <a:xfrm>
            <a:off x="2362200" y="1295400"/>
            <a:ext cx="3810000" cy="5410201"/>
          </a:xfrm>
          <a:prstGeom prst="rect">
            <a:avLst/>
          </a:prstGeom>
          <a:noFill/>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http://fscj-calendar.s3.amazonaws.com/events/9265/the-main-thing__medium.jpg"/>
          <p:cNvPicPr>
            <a:picLocks noChangeAspect="1" noChangeArrowheads="1"/>
          </p:cNvPicPr>
          <p:nvPr/>
        </p:nvPicPr>
        <p:blipFill>
          <a:blip r:embed="rId2" cstate="print">
            <a:lum contrast="30000"/>
          </a:blip>
          <a:srcRect l="6536" r="7190" b="15686"/>
          <a:stretch>
            <a:fillRect/>
          </a:stretch>
        </p:blipFill>
        <p:spPr bwMode="auto">
          <a:xfrm>
            <a:off x="914400" y="1066800"/>
            <a:ext cx="7485321" cy="4876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74638"/>
            <a:ext cx="4572000" cy="6430962"/>
          </a:xfrm>
        </p:spPr>
        <p:txBody>
          <a:bodyPr>
            <a:normAutofit fontScale="90000"/>
          </a:bodyPr>
          <a:lstStyle/>
          <a:p>
            <a:r>
              <a:rPr lang="en-US" i="1" dirty="0" smtClean="0"/>
              <a:t>“Thou art worthy, O Lord, to receive glory and </a:t>
            </a:r>
            <a:r>
              <a:rPr lang="en-US" i="1" dirty="0" err="1" smtClean="0"/>
              <a:t>honour</a:t>
            </a:r>
            <a:r>
              <a:rPr lang="en-US" i="1" dirty="0" smtClean="0"/>
              <a:t> and power: for thou hast created all things, and for thy pleasure they are and were created.”  (Rev. 4:11)</a:t>
            </a:r>
            <a:endParaRPr lang="en-US" dirty="0"/>
          </a:p>
        </p:txBody>
      </p:sp>
      <p:pic>
        <p:nvPicPr>
          <p:cNvPr id="106498" name="Picture 2" descr="http://workwithsandi.com/wp-content/uploads/main-thing.png"/>
          <p:cNvPicPr>
            <a:picLocks noChangeAspect="1" noChangeArrowheads="1"/>
          </p:cNvPicPr>
          <p:nvPr/>
        </p:nvPicPr>
        <p:blipFill>
          <a:blip r:embed="rId2" cstate="print"/>
          <a:srcRect/>
          <a:stretch>
            <a:fillRect/>
          </a:stretch>
        </p:blipFill>
        <p:spPr bwMode="auto">
          <a:xfrm>
            <a:off x="304800" y="1828800"/>
            <a:ext cx="3886200" cy="3831077"/>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895600"/>
          </a:xfrm>
        </p:spPr>
        <p:txBody>
          <a:bodyPr>
            <a:normAutofit/>
            <a:scene3d>
              <a:camera prst="orthographicFront"/>
              <a:lightRig rig="threePt" dir="t"/>
            </a:scene3d>
            <a:sp3d extrusionH="57150">
              <a:bevelT w="38100" h="38100" prst="convex"/>
            </a:sp3d>
          </a:bodyPr>
          <a:lstStyle/>
          <a:p>
            <a:r>
              <a:rPr lang="en-US" sz="5400" dirty="0">
                <a:solidFill>
                  <a:srgbClr val="FFC000"/>
                </a:solidFill>
                <a:effectLst>
                  <a:glow rad="63500">
                    <a:schemeClr val="accent6">
                      <a:satMod val="175000"/>
                      <a:alpha val="40000"/>
                    </a:schemeClr>
                  </a:glow>
                </a:effectLst>
              </a:rPr>
              <a:t>The History, Growth, and Character of the Various New Testament </a:t>
            </a:r>
            <a:r>
              <a:rPr lang="en-US" sz="5400" dirty="0" smtClean="0">
                <a:solidFill>
                  <a:srgbClr val="FFC000"/>
                </a:solidFill>
                <a:effectLst>
                  <a:glow rad="63500">
                    <a:schemeClr val="accent6">
                      <a:satMod val="175000"/>
                      <a:alpha val="40000"/>
                    </a:schemeClr>
                  </a:glow>
                </a:effectLst>
              </a:rPr>
              <a:t>Churches.</a:t>
            </a:r>
            <a:endParaRPr lang="en-US" sz="5400" dirty="0">
              <a:solidFill>
                <a:srgbClr val="FFC000"/>
              </a:solidFill>
              <a:effectLst>
                <a:glow rad="63500">
                  <a:schemeClr val="accent6">
                    <a:satMod val="175000"/>
                    <a:alpha val="40000"/>
                  </a:schemeClr>
                </a:glow>
              </a:effectLst>
            </a:endParaRPr>
          </a:p>
        </p:txBody>
      </p:sp>
      <p:pic>
        <p:nvPicPr>
          <p:cNvPr id="61442" name="Picture 2" descr="http://soulofla.com/wp-content/uploads/2014/03/church_history1.jpg"/>
          <p:cNvPicPr>
            <a:picLocks noChangeAspect="1" noChangeArrowheads="1"/>
          </p:cNvPicPr>
          <p:nvPr/>
        </p:nvPicPr>
        <p:blipFill>
          <a:blip r:embed="rId2" cstate="print"/>
          <a:srcRect/>
          <a:stretch>
            <a:fillRect/>
          </a:stretch>
        </p:blipFill>
        <p:spPr bwMode="auto">
          <a:xfrm rot="21074640">
            <a:off x="-29675" y="3340310"/>
            <a:ext cx="4064357" cy="2924691"/>
          </a:xfrm>
          <a:prstGeom prst="rect">
            <a:avLst/>
          </a:prstGeom>
          <a:noFill/>
        </p:spPr>
      </p:pic>
      <p:pic>
        <p:nvPicPr>
          <p:cNvPr id="61444" name="Picture 4" descr="http://www.hollistersdachurch.org/wp-content/gallery/outreach/early-church.jpg"/>
          <p:cNvPicPr>
            <a:picLocks noChangeAspect="1" noChangeArrowheads="1"/>
          </p:cNvPicPr>
          <p:nvPr/>
        </p:nvPicPr>
        <p:blipFill>
          <a:blip r:embed="rId3" cstate="print"/>
          <a:srcRect/>
          <a:stretch>
            <a:fillRect/>
          </a:stretch>
        </p:blipFill>
        <p:spPr bwMode="auto">
          <a:xfrm rot="619476">
            <a:off x="4168611" y="3413208"/>
            <a:ext cx="5047779" cy="2838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i="1" dirty="0" smtClean="0">
                <a:solidFill>
                  <a:srgbClr val="FFFF00"/>
                </a:solidFill>
              </a:rPr>
              <a:t>I Corinthians 10:11</a:t>
            </a:r>
            <a:endParaRPr lang="en-US" dirty="0">
              <a:solidFill>
                <a:srgbClr val="FFFF00"/>
              </a:solidFill>
            </a:endParaRPr>
          </a:p>
        </p:txBody>
      </p:sp>
      <p:sp>
        <p:nvSpPr>
          <p:cNvPr id="3" name="Content Placeholder 2"/>
          <p:cNvSpPr>
            <a:spLocks noGrp="1"/>
          </p:cNvSpPr>
          <p:nvPr>
            <p:ph idx="1"/>
          </p:nvPr>
        </p:nvSpPr>
        <p:spPr>
          <a:xfrm>
            <a:off x="0" y="1752600"/>
            <a:ext cx="6781800" cy="5105400"/>
          </a:xfrm>
        </p:spPr>
        <p:txBody>
          <a:bodyPr>
            <a:normAutofit/>
          </a:bodyPr>
          <a:lstStyle/>
          <a:p>
            <a:r>
              <a:rPr lang="en-US" i="1" dirty="0" smtClean="0"/>
              <a:t>"Now all these things happened unto  them for ensamples: and they are written for our admonition, upon whom the ends of the world are come."</a:t>
            </a:r>
          </a:p>
          <a:p>
            <a:r>
              <a:rPr lang="en-US" dirty="0" smtClean="0"/>
              <a:t>Paul, here refers to Old Testament events. But we may with Scriptural justification apply these same words to the events recorded for us in the New Testament.</a:t>
            </a:r>
            <a:endParaRPr lang="en-US" dirty="0"/>
          </a:p>
        </p:txBody>
      </p:sp>
      <p:pic>
        <p:nvPicPr>
          <p:cNvPr id="60418" name="Picture 2" descr="http://theanalogoustruth.files.wordpress.com/2011/11/apostlepaul.jpg"/>
          <p:cNvPicPr>
            <a:picLocks noChangeAspect="1" noChangeArrowheads="1"/>
          </p:cNvPicPr>
          <p:nvPr/>
        </p:nvPicPr>
        <p:blipFill>
          <a:blip r:embed="rId2" cstate="print"/>
          <a:srcRect/>
          <a:stretch>
            <a:fillRect/>
          </a:stretch>
        </p:blipFill>
        <p:spPr bwMode="auto">
          <a:xfrm>
            <a:off x="6553200" y="2209800"/>
            <a:ext cx="2438400" cy="314466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in Jerusalem</a:t>
            </a:r>
            <a:endParaRPr lang="en-US" dirty="0">
              <a:solidFill>
                <a:srgbClr val="FFFF00"/>
              </a:solidFill>
            </a:endParaRPr>
          </a:p>
        </p:txBody>
      </p:sp>
      <p:pic>
        <p:nvPicPr>
          <p:cNvPr id="1026" name="Picture 2" descr="http://www.mos.org/sites/dev-elvis.mos.org/files/images/main/offerings/omni/imax_jerusalem_city.jpg"/>
          <p:cNvPicPr>
            <a:picLocks noChangeAspect="1" noChangeArrowheads="1"/>
          </p:cNvPicPr>
          <p:nvPr/>
        </p:nvPicPr>
        <p:blipFill>
          <a:blip r:embed="rId2" cstate="print"/>
          <a:srcRect/>
          <a:stretch>
            <a:fillRect/>
          </a:stretch>
        </p:blipFill>
        <p:spPr bwMode="auto">
          <a:xfrm>
            <a:off x="762000" y="1905000"/>
            <a:ext cx="7918448" cy="441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pSf8RVXw9TU/T0vCJ-65cyI/AAAAAAAAA8Q/x2vPwQsrE9M/s1600/Matthew1618.jpg"/>
          <p:cNvPicPr>
            <a:picLocks noChangeAspect="1" noChangeArrowheads="1"/>
          </p:cNvPicPr>
          <p:nvPr/>
        </p:nvPicPr>
        <p:blipFill>
          <a:blip r:embed="rId2" cstate="print"/>
          <a:srcRect/>
          <a:stretch>
            <a:fillRect/>
          </a:stretch>
        </p:blipFill>
        <p:spPr bwMode="auto">
          <a:xfrm>
            <a:off x="-9150" y="457200"/>
            <a:ext cx="9153150" cy="6096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0" y="0"/>
            <a:ext cx="9144000" cy="6858000"/>
          </a:xfrm>
        </p:spPr>
        <p:txBody>
          <a:bodyPr>
            <a:normAutofit fontScale="92500" lnSpcReduction="20000"/>
          </a:bodyPr>
          <a:lstStyle/>
          <a:p>
            <a:pPr lvl="0"/>
            <a:r>
              <a:rPr lang="en-US" dirty="0" smtClean="0"/>
              <a:t>Began at Pentecost (Acts 2:47) with at least 3120 (Acts 2:41) </a:t>
            </a:r>
          </a:p>
          <a:p>
            <a:pPr lvl="0"/>
            <a:r>
              <a:rPr lang="en-US" dirty="0" smtClean="0"/>
              <a:t>Was </a:t>
            </a:r>
            <a:r>
              <a:rPr lang="en-US" dirty="0" err="1" smtClean="0"/>
              <a:t>pastored</a:t>
            </a:r>
            <a:r>
              <a:rPr lang="en-US" dirty="0" smtClean="0"/>
              <a:t> by James, the half-brother of Christ (Acts 15:13) </a:t>
            </a:r>
          </a:p>
          <a:p>
            <a:pPr lvl="0"/>
            <a:r>
              <a:rPr lang="en-US" dirty="0" smtClean="0"/>
              <a:t>Performed many wonders and signs (Acts 2:43;             5:12-16)</a:t>
            </a:r>
          </a:p>
          <a:p>
            <a:pPr lvl="0"/>
            <a:r>
              <a:rPr lang="en-US" dirty="0" smtClean="0"/>
              <a:t>Had all things in common (Acts 2:44, 45; 4:32-35) </a:t>
            </a:r>
          </a:p>
          <a:p>
            <a:pPr lvl="0"/>
            <a:r>
              <a:rPr lang="en-US" dirty="0" smtClean="0"/>
              <a:t>Were in one accord (Acts 2:46)</a:t>
            </a:r>
          </a:p>
          <a:p>
            <a:pPr lvl="0"/>
            <a:r>
              <a:rPr lang="en-US" dirty="0" smtClean="0"/>
              <a:t>Spent a good deal of time in prayer (Acts 2:42; 3:1; 4:24; 12:5-17)</a:t>
            </a:r>
          </a:p>
          <a:p>
            <a:pPr lvl="0"/>
            <a:r>
              <a:rPr lang="en-US" dirty="0" smtClean="0"/>
              <a:t>Witnessed at every opportunity (Acts 3:12; 4:5; 5:42; 4:33)</a:t>
            </a:r>
          </a:p>
          <a:p>
            <a:pPr lvl="0"/>
            <a:r>
              <a:rPr lang="en-US" dirty="0" smtClean="0"/>
              <a:t>Radiated Jesus (Acts 4:13; 6:15) </a:t>
            </a:r>
          </a:p>
          <a:p>
            <a:pPr lvl="0"/>
            <a:r>
              <a:rPr lang="en-US" dirty="0" smtClean="0"/>
              <a:t>Was kept pure by God (had standards) (Acts 5:1-11; 8:18-24) </a:t>
            </a:r>
          </a:p>
          <a:p>
            <a:pPr lvl="0"/>
            <a:r>
              <a:rPr lang="en-US" dirty="0" smtClean="0"/>
              <a:t>Grew constantly (Acts 2:47; 5:14; 4:4; 12:24) </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to="" calcmode="lin" valueType="num">
                                      <p:cBhvr>
                                        <p:cTn id="17" dur="1" fill="hold"/>
                                        <p:tgtEl>
                                          <p:spTgt spid="4">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 to="" calcmode="lin" valueType="num">
                                      <p:cBhvr>
                                        <p:cTn id="22" dur="1" fill="hold"/>
                                        <p:tgtEl>
                                          <p:spTgt spid="4">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to="" calcmode="lin" valueType="num">
                                      <p:cBhvr>
                                        <p:cTn id="27" dur="1" fill="hold"/>
                                        <p:tgtEl>
                                          <p:spTgt spid="4">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 to="" calcmode="lin" valueType="num">
                                      <p:cBhvr>
                                        <p:cTn id="32" dur="1" fill="hold"/>
                                        <p:tgtEl>
                                          <p:spTgt spid="4">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to="" calcmode="lin" valueType="num">
                                      <p:cBhvr>
                                        <p:cTn id="37" dur="1" fill="hold"/>
                                        <p:tgtEl>
                                          <p:spTgt spid="4">
                                            <p:txEl>
                                              <p:pRg st="7" end="7"/>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 to="" calcmode="lin" valueType="num">
                                      <p:cBhvr>
                                        <p:cTn id="42" dur="1" fill="hold"/>
                                        <p:tgtEl>
                                          <p:spTgt spid="4">
                                            <p:txEl>
                                              <p:pRg st="8" end="8"/>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to="" calcmode="lin" valueType="num">
                                      <p:cBhvr>
                                        <p:cTn id="47" dur="1" fill="hold"/>
                                        <p:tgtEl>
                                          <p:spTgt spid="4">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lvl="0"/>
            <a:r>
              <a:rPr lang="en-US" dirty="0" smtClean="0"/>
              <a:t>Endured persecution (Acts 4:1-3; 4:21; 5:17-41; 7:54-60; 8:1-3; 12:1-4) </a:t>
            </a:r>
          </a:p>
          <a:p>
            <a:pPr lvl="0"/>
            <a:r>
              <a:rPr lang="en-US" dirty="0" smtClean="0"/>
              <a:t>Appointed deacons (Acts 6:1-7) </a:t>
            </a:r>
          </a:p>
          <a:p>
            <a:pPr lvl="0"/>
            <a:r>
              <a:rPr lang="en-US" dirty="0" smtClean="0"/>
              <a:t>Practiced baptism and the Lord’s Supper (Acts 2:41, 46) </a:t>
            </a:r>
          </a:p>
          <a:p>
            <a:pPr lvl="0"/>
            <a:r>
              <a:rPr lang="en-US" dirty="0" smtClean="0"/>
              <a:t>Sent forth missionaries (Acts 8:5, 14; 11:22; 13:1-3; 15:22) </a:t>
            </a:r>
          </a:p>
          <a:p>
            <a:pPr lvl="0"/>
            <a:r>
              <a:rPr lang="en-US" dirty="0" smtClean="0"/>
              <a:t>Held the important meeting on circumcision (Acts 15) </a:t>
            </a:r>
          </a:p>
          <a:p>
            <a:pPr lvl="0"/>
            <a:r>
              <a:rPr lang="en-US" dirty="0" smtClean="0"/>
              <a:t>Were Spirit-filled and Spirit-led (Acts 2:1-18; 4:31;   13:2-4; 15:28) </a:t>
            </a:r>
          </a:p>
          <a:p>
            <a:pPr lvl="0"/>
            <a:r>
              <a:rPr lang="en-US" dirty="0" smtClean="0"/>
              <a:t>Preached the word (Acts 2:16-36; 3:13-26; 5:42; 6:4; 7:1-53) </a:t>
            </a:r>
          </a:p>
          <a:p>
            <a:pPr lvl="0"/>
            <a:r>
              <a:rPr lang="en-US" dirty="0" smtClean="0"/>
              <a:t>Contended for the faith (Acts 15:1-21) </a:t>
            </a:r>
          </a:p>
          <a:p>
            <a:pPr lvl="0"/>
            <a:r>
              <a:rPr lang="en-US" dirty="0" smtClean="0"/>
              <a:t>Later compromised with the </a:t>
            </a:r>
            <a:r>
              <a:rPr lang="en-US" dirty="0" err="1" smtClean="0"/>
              <a:t>Judaizers</a:t>
            </a:r>
            <a:r>
              <a:rPr lang="en-US" dirty="0" smtClean="0"/>
              <a:t> (Acts 15:1-29, 21:18-25) </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to="" calcmode="lin" valueType="num">
                                      <p:cBhvr>
                                        <p:cTn id="37" dur="1" fill="hold"/>
                                        <p:tgtEl>
                                          <p:spTgt spid="3">
                                            <p:txEl>
                                              <p:pRg st="7" end="7"/>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to="" calcmode="lin" valueType="num">
                                      <p:cBhvr>
                                        <p:cTn id="42"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600200"/>
          </a:xfrm>
        </p:spPr>
        <p:txBody>
          <a:bodyPr>
            <a:normAutofit/>
          </a:bodyPr>
          <a:lstStyle/>
          <a:p>
            <a:r>
              <a:rPr lang="en-US" sz="3600" dirty="0" err="1" smtClean="0">
                <a:solidFill>
                  <a:srgbClr val="FFFF00"/>
                </a:solidFill>
              </a:rPr>
              <a:t>Judaizers</a:t>
            </a:r>
            <a:r>
              <a:rPr lang="en-US" sz="3600" dirty="0" smtClean="0">
                <a:solidFill>
                  <a:srgbClr val="FFFF00"/>
                </a:solidFill>
              </a:rPr>
              <a:t> term, derived from the Greek verb </a:t>
            </a:r>
            <a:r>
              <a:rPr lang="en-US" sz="3600" i="1" dirty="0" err="1" smtClean="0">
                <a:solidFill>
                  <a:srgbClr val="FFFF00"/>
                </a:solidFill>
              </a:rPr>
              <a:t>ioudaïzō</a:t>
            </a:r>
            <a:r>
              <a:rPr lang="en-US" sz="3600" dirty="0" smtClean="0">
                <a:solidFill>
                  <a:srgbClr val="FFFF00"/>
                </a:solidFill>
              </a:rPr>
              <a:t> = </a:t>
            </a:r>
            <a:r>
              <a:rPr lang="en-US" sz="3600" i="1" dirty="0" smtClean="0">
                <a:solidFill>
                  <a:srgbClr val="FFFF00"/>
                </a:solidFill>
              </a:rPr>
              <a:t>"live according to Jewish customs"</a:t>
            </a:r>
            <a:endParaRPr lang="en-US" sz="3600" i="1" dirty="0">
              <a:solidFill>
                <a:srgbClr val="FFFF00"/>
              </a:solidFill>
            </a:endParaRPr>
          </a:p>
        </p:txBody>
      </p:sp>
      <p:sp>
        <p:nvSpPr>
          <p:cNvPr id="4" name="Content Placeholder 3"/>
          <p:cNvSpPr>
            <a:spLocks noGrp="1"/>
          </p:cNvSpPr>
          <p:nvPr>
            <p:ph idx="1"/>
          </p:nvPr>
        </p:nvSpPr>
        <p:spPr>
          <a:xfrm>
            <a:off x="3657600" y="1752600"/>
            <a:ext cx="5334000" cy="5105400"/>
          </a:xfrm>
        </p:spPr>
        <p:txBody>
          <a:bodyPr>
            <a:normAutofit fontScale="92500" lnSpcReduction="10000"/>
          </a:bodyPr>
          <a:lstStyle/>
          <a:p>
            <a:pPr algn="ctr">
              <a:buNone/>
            </a:pPr>
            <a:r>
              <a:rPr lang="en-US" i="1" dirty="0" smtClean="0"/>
              <a:t>   “And certain men which came down from Judaea taught the brethren, and said, Except ye be circumcised after the manner of Moses, ye cannot be saved…But there rose up certain of the sect of the Pharisees which believed, saying, That it was needful to circumcise them, and to command them to keep the law of Moses.”</a:t>
            </a:r>
            <a:endParaRPr lang="en-US" i="1" dirty="0"/>
          </a:p>
        </p:txBody>
      </p:sp>
      <p:pic>
        <p:nvPicPr>
          <p:cNvPr id="100354" name="Picture 2" descr="http://readingacts.files.wordpress.com/2013/09/jerusalem-council.jpg"/>
          <p:cNvPicPr>
            <a:picLocks noChangeAspect="1" noChangeArrowheads="1"/>
          </p:cNvPicPr>
          <p:nvPr/>
        </p:nvPicPr>
        <p:blipFill>
          <a:blip r:embed="rId2" cstate="print"/>
          <a:srcRect/>
          <a:stretch>
            <a:fillRect/>
          </a:stretch>
        </p:blipFill>
        <p:spPr bwMode="auto">
          <a:xfrm>
            <a:off x="381000" y="1981200"/>
            <a:ext cx="3560582" cy="2667000"/>
          </a:xfrm>
          <a:prstGeom prst="rect">
            <a:avLst/>
          </a:prstGeom>
          <a:noFill/>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62400" y="228600"/>
            <a:ext cx="5181600" cy="6629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0" i="1" u="none" strike="noStrike" kern="1200" cap="none" spc="0" normalizeH="0" baseline="0" noProof="0" dirty="0" smtClean="0">
                <a:ln>
                  <a:noFill/>
                </a:ln>
                <a:solidFill>
                  <a:schemeClr val="tx1"/>
                </a:solidFill>
                <a:effectLst/>
                <a:uLnTx/>
                <a:uFillTx/>
                <a:latin typeface="+mj-lt"/>
                <a:ea typeface="+mj-ea"/>
                <a:cs typeface="+mj-cs"/>
              </a:rPr>
              <a:t>“And the apostles and elders came together for to consider of this matter… And put no difference between us and them, purifying their hearts by faith. Now therefore why tempt ye God, to put a yoke upon the neck of the disciples, which neither our fathers nor we were </a:t>
            </a:r>
            <a:br>
              <a:rPr kumimoji="0" lang="en-US" sz="3400" b="0" i="1" u="none" strike="noStrike" kern="1200" cap="none" spc="0" normalizeH="0" baseline="0" noProof="0" dirty="0" smtClean="0">
                <a:ln>
                  <a:noFill/>
                </a:ln>
                <a:solidFill>
                  <a:schemeClr val="tx1"/>
                </a:solidFill>
                <a:effectLst/>
                <a:uLnTx/>
                <a:uFillTx/>
                <a:latin typeface="+mj-lt"/>
                <a:ea typeface="+mj-ea"/>
                <a:cs typeface="+mj-cs"/>
              </a:rPr>
            </a:br>
            <a:r>
              <a:rPr kumimoji="0" lang="en-US" sz="3400" b="0" i="1" u="none" strike="noStrike" kern="1200" cap="none" spc="0" normalizeH="0" baseline="0" noProof="0" dirty="0" smtClean="0">
                <a:ln>
                  <a:noFill/>
                </a:ln>
                <a:solidFill>
                  <a:schemeClr val="tx1"/>
                </a:solidFill>
                <a:effectLst/>
                <a:uLnTx/>
                <a:uFillTx/>
                <a:latin typeface="+mj-lt"/>
                <a:ea typeface="+mj-ea"/>
                <a:cs typeface="+mj-cs"/>
              </a:rPr>
              <a:t>able to bear?”</a:t>
            </a:r>
            <a:endParaRPr kumimoji="0" lang="en-US" sz="3400" b="0" i="1"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http://readingacts.files.wordpress.com/2013/09/jerusalem-council.jpg"/>
          <p:cNvPicPr>
            <a:picLocks noChangeAspect="1" noChangeArrowheads="1"/>
          </p:cNvPicPr>
          <p:nvPr/>
        </p:nvPicPr>
        <p:blipFill>
          <a:blip r:embed="rId2" cstate="print"/>
          <a:srcRect/>
          <a:stretch>
            <a:fillRect/>
          </a:stretch>
        </p:blipFill>
        <p:spPr bwMode="auto">
          <a:xfrm>
            <a:off x="304800" y="838200"/>
            <a:ext cx="3560582" cy="2667000"/>
          </a:xfrm>
          <a:prstGeom prst="rect">
            <a:avLst/>
          </a:prstGeom>
          <a:noFill/>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www.nccg.org/council_of_jerusalem.gif"/>
          <p:cNvPicPr>
            <a:picLocks noChangeAspect="1" noChangeArrowheads="1"/>
          </p:cNvPicPr>
          <p:nvPr/>
        </p:nvPicPr>
        <p:blipFill>
          <a:blip r:embed="rId2" cstate="print">
            <a:lum bright="-20000"/>
          </a:blip>
          <a:srcRect/>
          <a:stretch>
            <a:fillRect/>
          </a:stretch>
        </p:blipFill>
        <p:spPr bwMode="auto">
          <a:xfrm>
            <a:off x="-75242" y="0"/>
            <a:ext cx="9219242" cy="6858000"/>
          </a:xfrm>
          <a:prstGeom prst="rect">
            <a:avLst/>
          </a:prstGeom>
          <a:noFill/>
        </p:spPr>
      </p:pic>
      <p:sp>
        <p:nvSpPr>
          <p:cNvPr id="2" name="Title 1"/>
          <p:cNvSpPr>
            <a:spLocks noGrp="1"/>
          </p:cNvSpPr>
          <p:nvPr>
            <p:ph type="title"/>
          </p:nvPr>
        </p:nvSpPr>
        <p:spPr>
          <a:xfrm>
            <a:off x="0" y="228600"/>
            <a:ext cx="9144000" cy="6629400"/>
          </a:xfrm>
        </p:spPr>
        <p:txBody>
          <a:bodyPr>
            <a:noAutofit/>
          </a:bodyPr>
          <a:lstStyle/>
          <a:p>
            <a:r>
              <a:rPr lang="en-US" sz="3600" i="1" dirty="0" smtClean="0">
                <a:effectLst>
                  <a:glow rad="101600">
                    <a:schemeClr val="bg1">
                      <a:alpha val="60000"/>
                    </a:schemeClr>
                  </a:glow>
                </a:effectLst>
              </a:rPr>
              <a:t>“And they wrote letters by them after this manner; The apostles and elders and brethren send greeting unto the brethren which are of the </a:t>
            </a:r>
            <a:r>
              <a:rPr lang="en-US" sz="3600" i="1" dirty="0" smtClean="0">
                <a:effectLst>
                  <a:glow rad="101600">
                    <a:schemeClr val="bg1">
                      <a:alpha val="60000"/>
                    </a:schemeClr>
                  </a:glow>
                </a:effectLst>
              </a:rPr>
              <a:t>Gentiles…For </a:t>
            </a:r>
            <a:r>
              <a:rPr lang="en-US" sz="3600" i="1" dirty="0" smtClean="0">
                <a:effectLst>
                  <a:glow rad="101600">
                    <a:schemeClr val="bg1">
                      <a:alpha val="60000"/>
                    </a:schemeClr>
                  </a:glow>
                </a:effectLst>
              </a:rPr>
              <a:t>it seemed good to the Holy Ghost, and to us, to lay upon you no greater burden than these necessary things; That ye abstain from meats offered to idols, and from blood, and from things strangled, and from fornication: from which if ye keep yourselves, ye shall do well. Fare ye well.”</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in Antioch of Syria</a:t>
            </a:r>
            <a:endParaRPr lang="en-US" dirty="0">
              <a:solidFill>
                <a:srgbClr val="FFFF00"/>
              </a:solidFill>
            </a:endParaRPr>
          </a:p>
        </p:txBody>
      </p:sp>
      <p:pic>
        <p:nvPicPr>
          <p:cNvPr id="43010" name="Picture 2" descr="http://www.churchofchrist-cg-az.com/images/Map-Antioch_Syria.jpg"/>
          <p:cNvPicPr>
            <a:picLocks noChangeAspect="1" noChangeArrowheads="1"/>
          </p:cNvPicPr>
          <p:nvPr/>
        </p:nvPicPr>
        <p:blipFill>
          <a:blip r:embed="rId2" cstate="print"/>
          <a:srcRect/>
          <a:stretch>
            <a:fillRect/>
          </a:stretch>
        </p:blipFill>
        <p:spPr bwMode="auto">
          <a:xfrm>
            <a:off x="2057400" y="1524000"/>
            <a:ext cx="4648200" cy="4996410"/>
          </a:xfrm>
          <a:prstGeom prst="rect">
            <a:avLst/>
          </a:prstGeom>
          <a:noFill/>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lvl="0"/>
            <a:r>
              <a:rPr lang="en-US" sz="3300" dirty="0" smtClean="0"/>
              <a:t>Was founded during that persecution period which followed the martyrdom of Stephen (Acts 11:19) </a:t>
            </a:r>
          </a:p>
          <a:p>
            <a:pPr lvl="0"/>
            <a:r>
              <a:rPr lang="en-US" sz="3300" dirty="0" smtClean="0"/>
              <a:t>Experienced a great growth (Acts 11:21)</a:t>
            </a:r>
          </a:p>
          <a:p>
            <a:pPr lvl="0"/>
            <a:r>
              <a:rPr lang="en-US" sz="3300" dirty="0" smtClean="0"/>
              <a:t>The Jerusalem church sent Barnabas to "check it out" (Acts 11:22) </a:t>
            </a:r>
          </a:p>
          <a:p>
            <a:pPr lvl="0"/>
            <a:r>
              <a:rPr lang="en-US" sz="3300" dirty="0" smtClean="0"/>
              <a:t>Barnabas became the first pastor (Acts 11:23) </a:t>
            </a:r>
          </a:p>
          <a:p>
            <a:pPr lvl="0"/>
            <a:r>
              <a:rPr lang="en-US" sz="3300" dirty="0" smtClean="0"/>
              <a:t>Many were added to </a:t>
            </a:r>
            <a:r>
              <a:rPr lang="en-US" sz="3300" dirty="0" smtClean="0"/>
              <a:t>the church at this time     </a:t>
            </a:r>
            <a:r>
              <a:rPr lang="en-US" sz="3300" dirty="0" smtClean="0"/>
              <a:t>                </a:t>
            </a:r>
            <a:r>
              <a:rPr lang="en-US" sz="3300" dirty="0" smtClean="0"/>
              <a:t>(Acts 11:24) </a:t>
            </a:r>
          </a:p>
          <a:p>
            <a:pPr lvl="0"/>
            <a:r>
              <a:rPr lang="en-US" sz="3300" dirty="0" smtClean="0"/>
              <a:t>Barnabas then called Saul as associate pastor         (Acts 11:25) </a:t>
            </a:r>
          </a:p>
          <a:p>
            <a:pPr lvl="0"/>
            <a:r>
              <a:rPr lang="en-US" sz="3300" dirty="0" smtClean="0"/>
              <a:t>Both ministered here for </a:t>
            </a:r>
            <a:r>
              <a:rPr lang="en-US" sz="3300" dirty="0" smtClean="0"/>
              <a:t>a year (Acts 11:26) </a:t>
            </a:r>
          </a:p>
          <a:p>
            <a:pPr>
              <a:buNone/>
            </a:pPr>
            <a:endParaRPr lang="en-US" sz="33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r>
              <a:rPr lang="en-US" dirty="0" smtClean="0"/>
              <a:t>Was where believers were first called Christians (Acts 11:26)</a:t>
            </a:r>
          </a:p>
          <a:p>
            <a:pPr lvl="0"/>
            <a:r>
              <a:rPr lang="en-US" dirty="0" smtClean="0"/>
              <a:t>Took up a large love offering for the needy believers in Jerusalem (Acts 11:30) </a:t>
            </a:r>
          </a:p>
          <a:p>
            <a:pPr lvl="0"/>
            <a:r>
              <a:rPr lang="en-US" dirty="0" smtClean="0"/>
              <a:t>Was the home church of the first two Christian missionaries (Paul and Barnabas) (Acts 13:1-3; 14:26) </a:t>
            </a:r>
          </a:p>
          <a:p>
            <a:pPr lvl="0"/>
            <a:r>
              <a:rPr lang="en-US" dirty="0" smtClean="0"/>
              <a:t>Later became their headquarters for their missionary journeys (Acts 14:26)</a:t>
            </a:r>
          </a:p>
          <a:p>
            <a:pPr lvl="0"/>
            <a:r>
              <a:rPr lang="en-US" dirty="0" smtClean="0"/>
              <a:t>Silas was from this church (Acts 15:34) </a:t>
            </a:r>
          </a:p>
          <a:p>
            <a:pPr lvl="0"/>
            <a:r>
              <a:rPr lang="en-US" dirty="0" smtClean="0"/>
              <a:t>Was where Paul set Peter straight on matters of legalism (Gal. 2:11) </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9400"/>
            <a:ext cx="9144000" cy="4038600"/>
          </a:xfrm>
        </p:spPr>
        <p:txBody>
          <a:bodyPr>
            <a:normAutofit/>
          </a:bodyPr>
          <a:lstStyle/>
          <a:p>
            <a:r>
              <a:rPr lang="en-US" sz="3200" i="1" dirty="0" smtClean="0"/>
              <a:t>“But when Peter was come to Antioch, I withstood him to the face, because he was to be blamed. For before that certain came from James, he did eat with the Gentiles: but when they were come, he withdrew and separated himself, fearing them which were of the circumcision. And the other Jews dissembled likewise with him; insomuch that Barnabas also was carried away with their dissimulation (hypocrisy).”</a:t>
            </a:r>
            <a:endParaRPr lang="en-US" sz="3200" i="1" dirty="0"/>
          </a:p>
        </p:txBody>
      </p:sp>
      <p:pic>
        <p:nvPicPr>
          <p:cNvPr id="102402" name="Picture 2" descr="http://4.bp.blogspot.com/-dLK1ZmxUwII/T_EHdx2gJWI/AAAAAAAAwow/iCp4Emb_vDc/s1600/peternpaul.jpg"/>
          <p:cNvPicPr>
            <a:picLocks noChangeAspect="1" noChangeArrowheads="1"/>
          </p:cNvPicPr>
          <p:nvPr/>
        </p:nvPicPr>
        <p:blipFill>
          <a:blip r:embed="rId2" cstate="print"/>
          <a:srcRect/>
          <a:stretch>
            <a:fillRect/>
          </a:stretch>
        </p:blipFill>
        <p:spPr bwMode="auto">
          <a:xfrm>
            <a:off x="3048000" y="0"/>
            <a:ext cx="3352800" cy="2686997"/>
          </a:xfrm>
          <a:prstGeom prst="rect">
            <a:avLst/>
          </a:prstGeom>
          <a:noFill/>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in Antioch of </a:t>
            </a:r>
            <a:r>
              <a:rPr lang="en-US" dirty="0" err="1" smtClean="0">
                <a:solidFill>
                  <a:srgbClr val="FFFF00"/>
                </a:solidFill>
              </a:rPr>
              <a:t>Pisidia</a:t>
            </a:r>
            <a:endParaRPr lang="en-US" dirty="0">
              <a:solidFill>
                <a:srgbClr val="FFFF00"/>
              </a:solidFill>
            </a:endParaRPr>
          </a:p>
        </p:txBody>
      </p:sp>
      <p:pic>
        <p:nvPicPr>
          <p:cNvPr id="46082" name="Picture 2" descr="http://dwellingintheword.files.wordpress.com/2011/01/antioch-of-syria.jpg"/>
          <p:cNvPicPr>
            <a:picLocks noChangeAspect="1" noChangeArrowheads="1"/>
          </p:cNvPicPr>
          <p:nvPr/>
        </p:nvPicPr>
        <p:blipFill>
          <a:blip r:embed="rId2" cstate="print"/>
          <a:srcRect/>
          <a:stretch>
            <a:fillRect/>
          </a:stretch>
        </p:blipFill>
        <p:spPr bwMode="auto">
          <a:xfrm>
            <a:off x="838200" y="1676400"/>
            <a:ext cx="7315200" cy="4923965"/>
          </a:xfrm>
          <a:prstGeom prst="rect">
            <a:avLst/>
          </a:prstGeom>
          <a:noFill/>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ysteryoftheinquity.files.wordpress.com/2012/05/587059014cba9930ea748dc6180c81b371cebcb427592.jpg"/>
          <p:cNvPicPr>
            <a:picLocks noChangeAspect="1" noChangeArrowheads="1"/>
          </p:cNvPicPr>
          <p:nvPr/>
        </p:nvPicPr>
        <p:blipFill>
          <a:blip r:embed="rId2" cstate="print"/>
          <a:srcRect/>
          <a:stretch>
            <a:fillRect/>
          </a:stretch>
        </p:blipFill>
        <p:spPr bwMode="auto">
          <a:xfrm>
            <a:off x="-304800" y="0"/>
            <a:ext cx="9601198" cy="6858000"/>
          </a:xfrm>
          <a:prstGeom prst="rect">
            <a:avLst/>
          </a:prstGeom>
          <a:noFill/>
        </p:spPr>
      </p:pic>
      <p:sp>
        <p:nvSpPr>
          <p:cNvPr id="3" name="Title 2"/>
          <p:cNvSpPr>
            <a:spLocks noGrp="1"/>
          </p:cNvSpPr>
          <p:nvPr>
            <p:ph type="title"/>
          </p:nvPr>
        </p:nvSpPr>
        <p:spPr>
          <a:xfrm>
            <a:off x="457200" y="1600200"/>
            <a:ext cx="8229600" cy="2590800"/>
          </a:xfrm>
        </p:spPr>
        <p:txBody>
          <a:bodyPr>
            <a:normAutofit/>
          </a:bodyPr>
          <a:lstStyle/>
          <a:p>
            <a:r>
              <a:rPr lang="en-US" sz="5400" b="1" i="1" dirty="0" smtClean="0">
                <a:effectLst>
                  <a:glow rad="101600">
                    <a:schemeClr val="bg1">
                      <a:alpha val="60000"/>
                    </a:schemeClr>
                  </a:glow>
                </a:effectLst>
                <a:latin typeface="Agency FB" pitchFamily="34" charset="0"/>
              </a:rPr>
              <a:t>“…and the gates of hell shall </a:t>
            </a:r>
            <a:br>
              <a:rPr lang="en-US" sz="5400" b="1" i="1" dirty="0" smtClean="0">
                <a:effectLst>
                  <a:glow rad="101600">
                    <a:schemeClr val="bg1">
                      <a:alpha val="60000"/>
                    </a:schemeClr>
                  </a:glow>
                </a:effectLst>
                <a:latin typeface="Agency FB" pitchFamily="34" charset="0"/>
              </a:rPr>
            </a:br>
            <a:r>
              <a:rPr lang="en-US" sz="5400" b="1" i="1" dirty="0" smtClean="0">
                <a:effectLst>
                  <a:glow rad="101600">
                    <a:schemeClr val="bg1">
                      <a:alpha val="60000"/>
                    </a:schemeClr>
                  </a:glow>
                </a:effectLst>
                <a:latin typeface="Agency FB" pitchFamily="34" charset="0"/>
              </a:rPr>
              <a:t>not prevail against it.”</a:t>
            </a:r>
            <a:endParaRPr lang="en-US" sz="5400" b="1" i="1" dirty="0">
              <a:effectLst>
                <a:glow rad="101600">
                  <a:schemeClr val="bg1">
                    <a:alpha val="60000"/>
                  </a:schemeClr>
                </a:glow>
              </a:effectLst>
              <a:latin typeface="Agency FB" pitchFamily="34" charset="0"/>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324600"/>
          </a:xfrm>
        </p:spPr>
        <p:txBody>
          <a:bodyPr>
            <a:normAutofit/>
          </a:bodyPr>
          <a:lstStyle/>
          <a:p>
            <a:pPr lvl="0"/>
            <a:r>
              <a:rPr lang="en-US" sz="3600" dirty="0" smtClean="0"/>
              <a:t>Founded by Paul during his first missionary trip (Acts 13:14) </a:t>
            </a:r>
          </a:p>
          <a:p>
            <a:pPr lvl="0"/>
            <a:r>
              <a:rPr lang="en-US" sz="3600" dirty="0" smtClean="0"/>
              <a:t>Was where he preached his first recorded sermon (Acts 13:16) </a:t>
            </a:r>
          </a:p>
          <a:p>
            <a:pPr lvl="0"/>
            <a:r>
              <a:rPr lang="en-US" sz="3600" dirty="0" smtClean="0"/>
              <a:t>Was formed from the converts coming out of this meeting (Acts 13:43) </a:t>
            </a:r>
          </a:p>
          <a:p>
            <a:pPr lvl="0"/>
            <a:r>
              <a:rPr lang="en-US" sz="3600" dirty="0" smtClean="0"/>
              <a:t>Paul turned from the Jews (Acts 13:46) </a:t>
            </a:r>
          </a:p>
          <a:p>
            <a:pPr lvl="0"/>
            <a:r>
              <a:rPr lang="en-US" sz="3600" dirty="0" smtClean="0"/>
              <a:t>Paul relates his heavenly calling as a light to the Gentiles (Acts 13:47) </a:t>
            </a: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0"/>
            <a:ext cx="5257800" cy="6858000"/>
          </a:xfrm>
        </p:spPr>
        <p:txBody>
          <a:bodyPr>
            <a:noAutofit/>
          </a:bodyPr>
          <a:lstStyle/>
          <a:p>
            <a:r>
              <a:rPr lang="en-US" sz="3200" i="1" dirty="0" smtClean="0"/>
              <a:t>“Then Paul and Barnabas waxed bold, and said, It was necessary that the word of God should first have been spoken to you: but seeing ye put it from you, and judge yourselves unworthy of everlasting life, lo, we turn to the Gentiles. For so hath the Lord commanded us, saying, I have set thee to be a light of the Gentiles, that thou </a:t>
            </a:r>
            <a:r>
              <a:rPr lang="en-US" sz="3200" i="1" dirty="0" err="1" smtClean="0"/>
              <a:t>shouldest</a:t>
            </a:r>
            <a:r>
              <a:rPr lang="en-US" sz="3200" i="1" dirty="0" smtClean="0"/>
              <a:t> be for salvation unto the ends of the earth.”</a:t>
            </a:r>
            <a:endParaRPr lang="en-US" sz="3200" i="1" dirty="0"/>
          </a:p>
        </p:txBody>
      </p:sp>
      <p:pic>
        <p:nvPicPr>
          <p:cNvPr id="104450" name="Picture 2" descr="http://bibleencyclopedia.com/picturesjpeg/Paul_w_Barnabas.jpg"/>
          <p:cNvPicPr>
            <a:picLocks noChangeAspect="1" noChangeArrowheads="1"/>
          </p:cNvPicPr>
          <p:nvPr/>
        </p:nvPicPr>
        <p:blipFill>
          <a:blip r:embed="rId2" cstate="print"/>
          <a:srcRect/>
          <a:stretch>
            <a:fillRect/>
          </a:stretch>
        </p:blipFill>
        <p:spPr bwMode="auto">
          <a:xfrm>
            <a:off x="228600" y="762000"/>
            <a:ext cx="3429000" cy="4320541"/>
          </a:xfrm>
          <a:prstGeom prst="rect">
            <a:avLst/>
          </a:prstGeom>
          <a:noFill/>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in </a:t>
            </a:r>
            <a:r>
              <a:rPr lang="en-US" dirty="0" err="1" smtClean="0">
                <a:solidFill>
                  <a:srgbClr val="FFFF00"/>
                </a:solidFill>
              </a:rPr>
              <a:t>Lystra</a:t>
            </a:r>
            <a:endParaRPr lang="en-US" dirty="0">
              <a:solidFill>
                <a:srgbClr val="FFFF00"/>
              </a:solidFill>
            </a:endParaRPr>
          </a:p>
        </p:txBody>
      </p:sp>
      <p:pic>
        <p:nvPicPr>
          <p:cNvPr id="49154" name="Picture 2" descr="http://holylandarchive.com/section_images/LystraMap0302.jpg"/>
          <p:cNvPicPr>
            <a:picLocks noChangeAspect="1" noChangeArrowheads="1"/>
          </p:cNvPicPr>
          <p:nvPr/>
        </p:nvPicPr>
        <p:blipFill>
          <a:blip r:embed="rId2" cstate="print"/>
          <a:srcRect/>
          <a:stretch>
            <a:fillRect/>
          </a:stretch>
        </p:blipFill>
        <p:spPr bwMode="auto">
          <a:xfrm>
            <a:off x="1143000" y="1676400"/>
            <a:ext cx="6762750" cy="4675959"/>
          </a:xfrm>
          <a:prstGeom prst="rect">
            <a:avLst/>
          </a:prstGeom>
          <a:noFill/>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www.keyway.ca/jpg/peterjohn.jpg"/>
          <p:cNvPicPr>
            <a:picLocks noChangeAspect="1" noChangeArrowheads="1"/>
          </p:cNvPicPr>
          <p:nvPr/>
        </p:nvPicPr>
        <p:blipFill>
          <a:blip r:embed="rId2" cstate="print"/>
          <a:srcRect/>
          <a:stretch>
            <a:fillRect/>
          </a:stretch>
        </p:blipFill>
        <p:spPr bwMode="auto">
          <a:xfrm>
            <a:off x="4800600" y="76200"/>
            <a:ext cx="3810000" cy="4438651"/>
          </a:xfrm>
          <a:prstGeom prst="rect">
            <a:avLst/>
          </a:prstGeom>
          <a:noFill/>
        </p:spPr>
      </p:pic>
      <p:sp>
        <p:nvSpPr>
          <p:cNvPr id="3" name="Content Placeholder 2"/>
          <p:cNvSpPr>
            <a:spLocks noGrp="1"/>
          </p:cNvSpPr>
          <p:nvPr>
            <p:ph idx="1"/>
          </p:nvPr>
        </p:nvSpPr>
        <p:spPr>
          <a:xfrm>
            <a:off x="0" y="152400"/>
            <a:ext cx="4800600" cy="6705600"/>
          </a:xfrm>
        </p:spPr>
        <p:txBody>
          <a:bodyPr>
            <a:normAutofit/>
          </a:bodyPr>
          <a:lstStyle/>
          <a:p>
            <a:pPr lvl="0"/>
            <a:r>
              <a:rPr lang="en-US" sz="3600" dirty="0" smtClean="0"/>
              <a:t>Was organized during Paul’s first missionary trip (Acts 14:6) </a:t>
            </a:r>
          </a:p>
          <a:p>
            <a:pPr lvl="0"/>
            <a:r>
              <a:rPr lang="en-US" sz="3600" dirty="0" smtClean="0"/>
              <a:t>Was where he healed the impotent </a:t>
            </a:r>
            <a:r>
              <a:rPr lang="en-US" sz="3600" dirty="0" smtClean="0"/>
              <a:t>man who was crippled from birth  </a:t>
            </a:r>
            <a:r>
              <a:rPr lang="en-US" sz="3600" dirty="0" smtClean="0"/>
              <a:t>(Acts 14:10) </a:t>
            </a:r>
          </a:p>
          <a:p>
            <a:pPr lvl="0"/>
            <a:r>
              <a:rPr lang="en-US" sz="3600" dirty="0" smtClean="0"/>
              <a:t>This led to his being almost worshiped (Acts 14:11) </a:t>
            </a:r>
          </a:p>
          <a:p>
            <a:pPr>
              <a:buNone/>
            </a:pPr>
            <a:endParaRPr lang="en-US" sz="3600" dirty="0"/>
          </a:p>
        </p:txBody>
      </p:sp>
      <p:pic>
        <p:nvPicPr>
          <p:cNvPr id="61444" name="Picture 4" descr="http://kids.christiansunite.com/images/Bible_Stories/215.jpg"/>
          <p:cNvPicPr>
            <a:picLocks noChangeAspect="1" noChangeArrowheads="1"/>
          </p:cNvPicPr>
          <p:nvPr/>
        </p:nvPicPr>
        <p:blipFill>
          <a:blip r:embed="rId3" cstate="print"/>
          <a:srcRect/>
          <a:stretch>
            <a:fillRect/>
          </a:stretch>
        </p:blipFill>
        <p:spPr bwMode="auto">
          <a:xfrm>
            <a:off x="5181600" y="2133600"/>
            <a:ext cx="3810000" cy="458724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1442"/>
                                        </p:tgtEl>
                                        <p:attrNameLst>
                                          <p:attrName>style.visibility</p:attrName>
                                        </p:attrNameLst>
                                      </p:cBhvr>
                                      <p:to>
                                        <p:strVal val="visible"/>
                                      </p:to>
                                    </p:set>
                                    <p:anim to="" calcmode="lin" valueType="num">
                                      <p:cBhvr>
                                        <p:cTn id="12" dur="1" fill="hold"/>
                                        <p:tgtEl>
                                          <p:spTgt spid="6144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1444"/>
                                        </p:tgtEl>
                                        <p:attrNameLst>
                                          <p:attrName>style.visibility</p:attrName>
                                        </p:attrNameLst>
                                      </p:cBhvr>
                                      <p:to>
                                        <p:strVal val="visible"/>
                                      </p:to>
                                    </p:set>
                                    <p:anim to="" calcmode="lin" valueType="num">
                                      <p:cBhvr>
                                        <p:cTn id="22" dur="1" fill="hold"/>
                                        <p:tgtEl>
                                          <p:spTgt spid="6144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1"/>
            <a:ext cx="8382000" cy="2438400"/>
          </a:xfrm>
        </p:spPr>
        <p:txBody>
          <a:bodyPr/>
          <a:lstStyle/>
          <a:p>
            <a:pPr lvl="0"/>
            <a:r>
              <a:rPr lang="en-US" dirty="0" smtClean="0"/>
              <a:t>Paul was stoned (Acts 14:19; II Tim. 3:11) </a:t>
            </a:r>
          </a:p>
          <a:p>
            <a:pPr lvl="0"/>
            <a:r>
              <a:rPr lang="en-US" dirty="0" smtClean="0"/>
              <a:t>Was where Paul picked up Timothy during his second missionary trip (Acts 16:1-3) </a:t>
            </a:r>
          </a:p>
          <a:p>
            <a:endParaRPr lang="en-US" dirty="0"/>
          </a:p>
        </p:txBody>
      </p:sp>
      <p:pic>
        <p:nvPicPr>
          <p:cNvPr id="105474" name="Picture 2" descr="http://www.thewhyman.jesusanswers.com/images/stephen.jpg"/>
          <p:cNvPicPr>
            <a:picLocks noChangeAspect="1" noChangeArrowheads="1"/>
          </p:cNvPicPr>
          <p:nvPr/>
        </p:nvPicPr>
        <p:blipFill>
          <a:blip r:embed="rId2" cstate="print"/>
          <a:srcRect/>
          <a:stretch>
            <a:fillRect/>
          </a:stretch>
        </p:blipFill>
        <p:spPr bwMode="auto">
          <a:xfrm>
            <a:off x="457200" y="2209800"/>
            <a:ext cx="4434132" cy="4267200"/>
          </a:xfrm>
          <a:prstGeom prst="rect">
            <a:avLst/>
          </a:prstGeom>
          <a:noFill/>
        </p:spPr>
      </p:pic>
      <p:pic>
        <p:nvPicPr>
          <p:cNvPr id="105476" name="Picture 4" descr="http://lowres-picturecabinet.com.s3-eu-west-1.amazonaws.com/65/main/1/213437.jpg"/>
          <p:cNvPicPr>
            <a:picLocks noChangeAspect="1" noChangeArrowheads="1"/>
          </p:cNvPicPr>
          <p:nvPr/>
        </p:nvPicPr>
        <p:blipFill>
          <a:blip r:embed="rId3" cstate="print"/>
          <a:srcRect/>
          <a:stretch>
            <a:fillRect/>
          </a:stretch>
        </p:blipFill>
        <p:spPr bwMode="auto">
          <a:xfrm>
            <a:off x="1219200" y="2286000"/>
            <a:ext cx="2733675" cy="4076701"/>
          </a:xfrm>
          <a:prstGeom prst="ellipse">
            <a:avLst/>
          </a:prstGeom>
          <a:ln>
            <a:noFill/>
          </a:ln>
          <a:effectLst>
            <a:softEdge rad="112500"/>
          </a:effectLst>
        </p:spPr>
      </p:pic>
      <p:pic>
        <p:nvPicPr>
          <p:cNvPr id="105478" name="Picture 6" descr="http://www.millersportcc.com/wp-content/uploads/2013/05/PaulTimothySilas-Medium-608x733.jpg"/>
          <p:cNvPicPr>
            <a:picLocks noChangeAspect="1" noChangeArrowheads="1"/>
          </p:cNvPicPr>
          <p:nvPr/>
        </p:nvPicPr>
        <p:blipFill>
          <a:blip r:embed="rId4" cstate="print"/>
          <a:srcRect/>
          <a:stretch>
            <a:fillRect/>
          </a:stretch>
        </p:blipFill>
        <p:spPr bwMode="auto">
          <a:xfrm>
            <a:off x="5562600" y="2209800"/>
            <a:ext cx="3351318" cy="40386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fade">
                                      <p:cBhvr>
                                        <p:cTn id="7" dur="2000"/>
                                        <p:tgtEl>
                                          <p:spTgt spid="105476"/>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5478"/>
                                        </p:tgtEl>
                                        <p:attrNameLst>
                                          <p:attrName>style.visibility</p:attrName>
                                        </p:attrNameLst>
                                      </p:cBhvr>
                                      <p:to>
                                        <p:strVal val="visible"/>
                                      </p:to>
                                    </p:set>
                                    <p:anim to="" calcmode="lin" valueType="num">
                                      <p:cBhvr>
                                        <p:cTn id="17" dur="1" fill="hold"/>
                                        <p:tgtEl>
                                          <p:spTgt spid="10547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in </a:t>
            </a:r>
            <a:r>
              <a:rPr lang="en-US" dirty="0" err="1" smtClean="0">
                <a:solidFill>
                  <a:srgbClr val="FFFF00"/>
                </a:solidFill>
              </a:rPr>
              <a:t>Derbe</a:t>
            </a:r>
            <a:r>
              <a:rPr lang="en-US" dirty="0" smtClean="0">
                <a:solidFill>
                  <a:srgbClr val="FFFF00"/>
                </a:solidFill>
              </a:rPr>
              <a:t> </a:t>
            </a:r>
            <a:endParaRPr lang="en-US" dirty="0">
              <a:solidFill>
                <a:srgbClr val="FFFF00"/>
              </a:solidFill>
            </a:endParaRPr>
          </a:p>
        </p:txBody>
      </p:sp>
      <p:pic>
        <p:nvPicPr>
          <p:cNvPr id="51202" name="Picture 2" descr="http://holylandphotos.files.wordpress.com/2013/09/derbemap0302.jpg"/>
          <p:cNvPicPr>
            <a:picLocks noChangeAspect="1" noChangeArrowheads="1"/>
          </p:cNvPicPr>
          <p:nvPr/>
        </p:nvPicPr>
        <p:blipFill>
          <a:blip r:embed="rId2" cstate="print"/>
          <a:srcRect/>
          <a:stretch>
            <a:fillRect/>
          </a:stretch>
        </p:blipFill>
        <p:spPr bwMode="auto">
          <a:xfrm>
            <a:off x="1371600" y="1676400"/>
            <a:ext cx="6391983" cy="4419600"/>
          </a:xfrm>
          <a:prstGeom prst="rect">
            <a:avLst/>
          </a:prstGeom>
          <a:noFill/>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internetmonk.com/wp-content/uploads/16-RAFFAELLO-ST-PAUL-PREACHING-IN-ATHENS.jpg"/>
          <p:cNvPicPr>
            <a:picLocks noChangeAspect="1" noChangeArrowheads="1"/>
          </p:cNvPicPr>
          <p:nvPr/>
        </p:nvPicPr>
        <p:blipFill>
          <a:blip r:embed="rId2" cstate="print">
            <a:lum bright="-20000"/>
          </a:blip>
          <a:srcRect t="856" r="23319"/>
          <a:stretch>
            <a:fillRect/>
          </a:stretch>
        </p:blipFill>
        <p:spPr bwMode="auto">
          <a:xfrm>
            <a:off x="0" y="0"/>
            <a:ext cx="9144000" cy="6858000"/>
          </a:xfrm>
          <a:prstGeom prst="rect">
            <a:avLst/>
          </a:prstGeom>
          <a:noFill/>
        </p:spPr>
      </p:pic>
      <p:sp>
        <p:nvSpPr>
          <p:cNvPr id="2" name="Rectangle 1"/>
          <p:cNvSpPr/>
          <p:nvPr/>
        </p:nvSpPr>
        <p:spPr>
          <a:xfrm>
            <a:off x="0" y="990600"/>
            <a:ext cx="9144000" cy="4524315"/>
          </a:xfrm>
          <a:prstGeom prst="rect">
            <a:avLst/>
          </a:prstGeom>
        </p:spPr>
        <p:txBody>
          <a:bodyPr wrap="square">
            <a:spAutoFit/>
          </a:bodyPr>
          <a:lstStyle/>
          <a:p>
            <a:pPr algn="ctr"/>
            <a:r>
              <a:rPr lang="en-US" sz="3600" i="1" dirty="0" smtClean="0">
                <a:effectLst>
                  <a:glow rad="101600">
                    <a:schemeClr val="bg1">
                      <a:alpha val="60000"/>
                    </a:schemeClr>
                  </a:glow>
                </a:effectLst>
              </a:rPr>
              <a:t>(Acts 14:21-22) </a:t>
            </a:r>
          </a:p>
          <a:p>
            <a:pPr algn="ctr"/>
            <a:r>
              <a:rPr lang="en-US" sz="3600" i="1" dirty="0" smtClean="0">
                <a:effectLst>
                  <a:glow rad="101600">
                    <a:schemeClr val="bg1">
                      <a:alpha val="60000"/>
                    </a:schemeClr>
                  </a:glow>
                </a:effectLst>
              </a:rPr>
              <a:t>“And when they had preached the gospel to that city (</a:t>
            </a:r>
            <a:r>
              <a:rPr lang="en-US" sz="3600" i="1" dirty="0" err="1" smtClean="0">
                <a:effectLst>
                  <a:glow rad="101600">
                    <a:schemeClr val="bg1">
                      <a:alpha val="60000"/>
                    </a:schemeClr>
                  </a:glow>
                </a:effectLst>
              </a:rPr>
              <a:t>Derbe</a:t>
            </a:r>
            <a:r>
              <a:rPr lang="en-US" sz="3600" i="1" dirty="0" smtClean="0">
                <a:effectLst>
                  <a:glow rad="101600">
                    <a:schemeClr val="bg1">
                      <a:alpha val="60000"/>
                    </a:schemeClr>
                  </a:glow>
                </a:effectLst>
              </a:rPr>
              <a:t>), and had taught many, they returned again to </a:t>
            </a:r>
            <a:r>
              <a:rPr lang="en-US" sz="3600" i="1" dirty="0" err="1" smtClean="0">
                <a:effectLst>
                  <a:glow rad="101600">
                    <a:schemeClr val="bg1">
                      <a:alpha val="60000"/>
                    </a:schemeClr>
                  </a:glow>
                </a:effectLst>
              </a:rPr>
              <a:t>Lystra</a:t>
            </a:r>
            <a:r>
              <a:rPr lang="en-US" sz="3600" i="1" dirty="0" smtClean="0">
                <a:effectLst>
                  <a:glow rad="101600">
                    <a:schemeClr val="bg1">
                      <a:alpha val="60000"/>
                    </a:schemeClr>
                  </a:glow>
                </a:effectLst>
              </a:rPr>
              <a:t>, and to </a:t>
            </a:r>
            <a:r>
              <a:rPr lang="en-US" sz="3600" i="1" dirty="0" err="1" smtClean="0">
                <a:effectLst>
                  <a:glow rad="101600">
                    <a:schemeClr val="bg1">
                      <a:alpha val="60000"/>
                    </a:schemeClr>
                  </a:glow>
                </a:effectLst>
              </a:rPr>
              <a:t>Iconium</a:t>
            </a:r>
            <a:r>
              <a:rPr lang="en-US" sz="3600" i="1" dirty="0" smtClean="0">
                <a:effectLst>
                  <a:glow rad="101600">
                    <a:schemeClr val="bg1">
                      <a:alpha val="60000"/>
                    </a:schemeClr>
                  </a:glow>
                </a:effectLst>
              </a:rPr>
              <a:t>, and Antioch, Confirming the souls of the disciples, and exhorting them to continue in the faith, and that we must through much tribulation enter into the kingdom of God.”</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in </a:t>
            </a:r>
            <a:r>
              <a:rPr lang="en-US" dirty="0" err="1" smtClean="0">
                <a:solidFill>
                  <a:srgbClr val="FFFF00"/>
                </a:solidFill>
              </a:rPr>
              <a:t>Iconium</a:t>
            </a:r>
            <a:endParaRPr lang="en-US" dirty="0">
              <a:solidFill>
                <a:srgbClr val="FFFF00"/>
              </a:solidFill>
            </a:endParaRPr>
          </a:p>
        </p:txBody>
      </p:sp>
      <p:pic>
        <p:nvPicPr>
          <p:cNvPr id="53250" name="Picture 2" descr="http://www.bible-history.com/pauls_first_mission_map/map_paul_mission_1.jpg"/>
          <p:cNvPicPr>
            <a:picLocks noChangeAspect="1" noChangeArrowheads="1"/>
          </p:cNvPicPr>
          <p:nvPr/>
        </p:nvPicPr>
        <p:blipFill>
          <a:blip r:embed="rId2" cstate="print"/>
          <a:srcRect/>
          <a:stretch>
            <a:fillRect/>
          </a:stretch>
        </p:blipFill>
        <p:spPr bwMode="auto">
          <a:xfrm>
            <a:off x="762000" y="1752600"/>
            <a:ext cx="7505700" cy="4933950"/>
          </a:xfrm>
          <a:prstGeom prst="rect">
            <a:avLst/>
          </a:prstGeom>
          <a:noFill/>
        </p:spPr>
      </p:pic>
      <p:pic>
        <p:nvPicPr>
          <p:cNvPr id="4" name="Picture 2" descr="http://www.bible-history.com/pauls_first_mission_map/map_paul_mission_1.jpg"/>
          <p:cNvPicPr>
            <a:picLocks noChangeAspect="1" noChangeArrowheads="1"/>
          </p:cNvPicPr>
          <p:nvPr/>
        </p:nvPicPr>
        <p:blipFill>
          <a:blip r:embed="rId2" cstate="print"/>
          <a:srcRect l="54822" t="33977" r="31980" b="55212"/>
          <a:stretch>
            <a:fillRect/>
          </a:stretch>
        </p:blipFill>
        <p:spPr bwMode="auto">
          <a:xfrm>
            <a:off x="4495800" y="3276600"/>
            <a:ext cx="1600200" cy="861646"/>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638800"/>
          </a:xfrm>
        </p:spPr>
        <p:txBody>
          <a:bodyPr>
            <a:normAutofit/>
          </a:bodyPr>
          <a:lstStyle/>
          <a:p>
            <a:pPr lvl="0"/>
            <a:r>
              <a:rPr lang="en-US" sz="3400" dirty="0" smtClean="0"/>
              <a:t>Paul led many to Christ here during his first trip (Acts 14:2) </a:t>
            </a:r>
          </a:p>
          <a:p>
            <a:pPr lvl="0"/>
            <a:r>
              <a:rPr lang="en-US" sz="3400" dirty="0" smtClean="0"/>
              <a:t>He also worked great signs and wonders         (Acts 14:3) </a:t>
            </a:r>
          </a:p>
          <a:p>
            <a:pPr lvl="0"/>
            <a:r>
              <a:rPr lang="en-US" sz="3400" dirty="0" smtClean="0"/>
              <a:t>He was driven out by the                                    unbelieving Jews and                                     Gentiles who threatened                                          to stone him (Acts 14:5) </a:t>
            </a:r>
          </a:p>
          <a:p>
            <a:endParaRPr lang="en-US" sz="3400" dirty="0"/>
          </a:p>
        </p:txBody>
      </p:sp>
      <p:pic>
        <p:nvPicPr>
          <p:cNvPr id="55298" name="Picture 2" descr="http://upload.wikimedia.org/wikipedia/commons/1/1c/Paul_arrested.jpg"/>
          <p:cNvPicPr>
            <a:picLocks noChangeAspect="1" noChangeArrowheads="1"/>
          </p:cNvPicPr>
          <p:nvPr/>
        </p:nvPicPr>
        <p:blipFill>
          <a:blip r:embed="rId2" cstate="print"/>
          <a:srcRect/>
          <a:stretch>
            <a:fillRect/>
          </a:stretch>
        </p:blipFill>
        <p:spPr bwMode="auto">
          <a:xfrm>
            <a:off x="5125958" y="1981200"/>
            <a:ext cx="4018042" cy="48768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5298"/>
                                        </p:tgtEl>
                                        <p:attrNameLst>
                                          <p:attrName>style.visibility</p:attrName>
                                        </p:attrNameLst>
                                      </p:cBhvr>
                                      <p:to>
                                        <p:strVal val="visible"/>
                                      </p:to>
                                    </p:set>
                                    <p:anim to="" calcmode="lin" valueType="num">
                                      <p:cBhvr>
                                        <p:cTn id="17" dur="1" fill="hold"/>
                                        <p:tgtEl>
                                          <p:spTgt spid="552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in Philippi</a:t>
            </a:r>
            <a:endParaRPr lang="en-US" dirty="0">
              <a:solidFill>
                <a:srgbClr val="FFFF00"/>
              </a:solidFill>
            </a:endParaRPr>
          </a:p>
        </p:txBody>
      </p:sp>
      <p:pic>
        <p:nvPicPr>
          <p:cNvPr id="56322" name="Picture 2" descr="http://halfbakedlobster.com/wp-content/uploads/2012/10/philippi_map.gif"/>
          <p:cNvPicPr>
            <a:picLocks noChangeAspect="1" noChangeArrowheads="1"/>
          </p:cNvPicPr>
          <p:nvPr/>
        </p:nvPicPr>
        <p:blipFill>
          <a:blip r:embed="rId2" cstate="print">
            <a:lum contrast="20000"/>
          </a:blip>
          <a:srcRect/>
          <a:stretch>
            <a:fillRect/>
          </a:stretch>
        </p:blipFill>
        <p:spPr bwMode="auto">
          <a:xfrm>
            <a:off x="1447800" y="1828800"/>
            <a:ext cx="6391229" cy="4495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hisloveisreal.files.wordpress.com/2011/07/armor-of-god1.gif"/>
          <p:cNvPicPr>
            <a:picLocks noChangeAspect="1" noChangeArrowheads="1" noCrop="1"/>
          </p:cNvPicPr>
          <p:nvPr/>
        </p:nvPicPr>
        <p:blipFill>
          <a:blip r:embed="rId2" cstate="print"/>
          <a:srcRect/>
          <a:stretch>
            <a:fillRect/>
          </a:stretch>
        </p:blipFill>
        <p:spPr bwMode="auto">
          <a:xfrm>
            <a:off x="1447800" y="152400"/>
            <a:ext cx="6745108" cy="6446654"/>
          </a:xfrm>
          <a:prstGeom prst="rect">
            <a:avLst/>
          </a:prstGeom>
          <a:noFill/>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28600"/>
            <a:ext cx="8991600" cy="3429000"/>
          </a:xfrm>
        </p:spPr>
        <p:txBody>
          <a:bodyPr>
            <a:normAutofit/>
          </a:bodyPr>
          <a:lstStyle/>
          <a:p>
            <a:pPr lvl="0"/>
            <a:r>
              <a:rPr lang="en-US" dirty="0" smtClean="0"/>
              <a:t>Paul organized a church in the home of a woman convert named Lydia (Acts 16:15-40) </a:t>
            </a:r>
          </a:p>
          <a:p>
            <a:pPr lvl="0"/>
            <a:r>
              <a:rPr lang="en-US" dirty="0" smtClean="0"/>
              <a:t>A demon-possessed girl was his next convert    (Acts 16:18)</a:t>
            </a:r>
          </a:p>
          <a:p>
            <a:pPr lvl="0"/>
            <a:r>
              <a:rPr lang="en-US" dirty="0" smtClean="0"/>
              <a:t>She was followed by the </a:t>
            </a:r>
            <a:r>
              <a:rPr lang="en-US" dirty="0" err="1" smtClean="0"/>
              <a:t>Philippian</a:t>
            </a:r>
            <a:r>
              <a:rPr lang="en-US" dirty="0" smtClean="0"/>
              <a:t> jailor            (Acts 16:33) </a:t>
            </a:r>
          </a:p>
          <a:p>
            <a:pPr>
              <a:buNone/>
            </a:pPr>
            <a:endParaRPr lang="en-US" dirty="0"/>
          </a:p>
        </p:txBody>
      </p:sp>
      <p:pic>
        <p:nvPicPr>
          <p:cNvPr id="44034" name="Picture 2" descr="http://gardenofpraise.com/images/acts12b.jpg"/>
          <p:cNvPicPr>
            <a:picLocks noChangeAspect="1" noChangeArrowheads="1"/>
          </p:cNvPicPr>
          <p:nvPr/>
        </p:nvPicPr>
        <p:blipFill>
          <a:blip r:embed="rId2" cstate="print"/>
          <a:srcRect/>
          <a:stretch>
            <a:fillRect/>
          </a:stretch>
        </p:blipFill>
        <p:spPr bwMode="auto">
          <a:xfrm rot="21369433">
            <a:off x="228600" y="3657600"/>
            <a:ext cx="3647871" cy="2667000"/>
          </a:xfrm>
          <a:prstGeom prst="rect">
            <a:avLst/>
          </a:prstGeom>
          <a:noFill/>
        </p:spPr>
      </p:pic>
      <p:pic>
        <p:nvPicPr>
          <p:cNvPr id="44036" name="Picture 4" descr="http://zionica.com/wp-content/uploads/2013/05/Acts-15-16-250x200.jpg"/>
          <p:cNvPicPr>
            <a:picLocks noChangeAspect="1" noChangeArrowheads="1"/>
          </p:cNvPicPr>
          <p:nvPr/>
        </p:nvPicPr>
        <p:blipFill>
          <a:blip r:embed="rId3" cstate="print"/>
          <a:srcRect/>
          <a:stretch>
            <a:fillRect/>
          </a:stretch>
        </p:blipFill>
        <p:spPr bwMode="auto">
          <a:xfrm rot="193690">
            <a:off x="3795070" y="3506593"/>
            <a:ext cx="2819400" cy="2255520"/>
          </a:xfrm>
          <a:prstGeom prst="rect">
            <a:avLst/>
          </a:prstGeom>
          <a:noFill/>
        </p:spPr>
      </p:pic>
      <p:pic>
        <p:nvPicPr>
          <p:cNvPr id="44038" name="Picture 6" descr="http://www.ellenwhite.info/images/chapt-illus/EW/RH-PhilippianJailer.jpg"/>
          <p:cNvPicPr>
            <a:picLocks noChangeAspect="1" noChangeArrowheads="1"/>
          </p:cNvPicPr>
          <p:nvPr/>
        </p:nvPicPr>
        <p:blipFill>
          <a:blip r:embed="rId4" cstate="print"/>
          <a:srcRect/>
          <a:stretch>
            <a:fillRect/>
          </a:stretch>
        </p:blipFill>
        <p:spPr bwMode="auto">
          <a:xfrm rot="203229">
            <a:off x="6452956" y="3048000"/>
            <a:ext cx="2691044" cy="3695701"/>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4036"/>
                                        </p:tgtEl>
                                        <p:attrNameLst>
                                          <p:attrName>style.visibility</p:attrName>
                                        </p:attrNameLst>
                                      </p:cBhvr>
                                      <p:to>
                                        <p:strVal val="visible"/>
                                      </p:to>
                                    </p:set>
                                    <p:anim to="" calcmode="lin" valueType="num">
                                      <p:cBhvr>
                                        <p:cTn id="12" dur="1" fill="hold"/>
                                        <p:tgtEl>
                                          <p:spTgt spid="4403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4038"/>
                                        </p:tgtEl>
                                        <p:attrNameLst>
                                          <p:attrName>style.visibility</p:attrName>
                                        </p:attrNameLst>
                                      </p:cBhvr>
                                      <p:to>
                                        <p:strVal val="visible"/>
                                      </p:to>
                                    </p:set>
                                    <p:anim to="" calcmode="lin" valueType="num">
                                      <p:cBhvr>
                                        <p:cTn id="22" dur="1" fill="hold"/>
                                        <p:tgtEl>
                                          <p:spTgt spid="4403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895600"/>
          </a:xfrm>
        </p:spPr>
        <p:txBody>
          <a:bodyPr>
            <a:normAutofit/>
          </a:bodyPr>
          <a:lstStyle/>
          <a:p>
            <a:pPr lvl="0"/>
            <a:r>
              <a:rPr lang="en-US" dirty="0" smtClean="0"/>
              <a:t>Paul later wrote a letter to this church (Phil. 1:1) </a:t>
            </a:r>
          </a:p>
          <a:p>
            <a:pPr lvl="0"/>
            <a:r>
              <a:rPr lang="en-US" dirty="0" smtClean="0"/>
              <a:t>Timothy ministered to this church (Phil. 2:19) </a:t>
            </a:r>
          </a:p>
          <a:p>
            <a:pPr lvl="0"/>
            <a:r>
              <a:rPr lang="en-US" dirty="0" smtClean="0"/>
              <a:t>The church sent </a:t>
            </a:r>
            <a:r>
              <a:rPr lang="en-US" dirty="0" err="1" smtClean="0"/>
              <a:t>Epaphroditus</a:t>
            </a:r>
            <a:r>
              <a:rPr lang="en-US" dirty="0" smtClean="0"/>
              <a:t> to minister to Paul while the apostle was in prison (Phil. 2:25) </a:t>
            </a:r>
          </a:p>
          <a:p>
            <a:pPr>
              <a:buNone/>
            </a:pPr>
            <a:endParaRPr lang="en-US" dirty="0"/>
          </a:p>
        </p:txBody>
      </p:sp>
      <p:pic>
        <p:nvPicPr>
          <p:cNvPr id="106498" name="Picture 2" descr="http://www.jesuspicturesonline.com/wp-content/uploads/2011/05/paul-writing-%C2%A9-Jeff-Ward.jpg"/>
          <p:cNvPicPr>
            <a:picLocks noChangeAspect="1" noChangeArrowheads="1"/>
          </p:cNvPicPr>
          <p:nvPr/>
        </p:nvPicPr>
        <p:blipFill>
          <a:blip r:embed="rId2" cstate="print"/>
          <a:srcRect/>
          <a:stretch>
            <a:fillRect/>
          </a:stretch>
        </p:blipFill>
        <p:spPr bwMode="auto">
          <a:xfrm rot="21146586">
            <a:off x="381000" y="2971800"/>
            <a:ext cx="3200400" cy="3536354"/>
          </a:xfrm>
          <a:prstGeom prst="rect">
            <a:avLst/>
          </a:prstGeom>
          <a:noFill/>
        </p:spPr>
      </p:pic>
      <p:pic>
        <p:nvPicPr>
          <p:cNvPr id="106500" name="Picture 4" descr="http://4.bp.blogspot.com/-dX8mppvdj04/UVtTV5R751I/AAAAAAAAANU/fSTJBT-wKVo/s1600/paul-teaching.jpg"/>
          <p:cNvPicPr>
            <a:picLocks noChangeAspect="1" noChangeArrowheads="1"/>
          </p:cNvPicPr>
          <p:nvPr/>
        </p:nvPicPr>
        <p:blipFill>
          <a:blip r:embed="rId3" cstate="print">
            <a:lum bright="-10000" contrast="30000"/>
          </a:blip>
          <a:srcRect l="2319"/>
          <a:stretch>
            <a:fillRect/>
          </a:stretch>
        </p:blipFill>
        <p:spPr bwMode="auto">
          <a:xfrm rot="175146">
            <a:off x="3047057" y="2986042"/>
            <a:ext cx="3629596" cy="3048000"/>
          </a:xfrm>
          <a:prstGeom prst="rect">
            <a:avLst/>
          </a:prstGeom>
          <a:noFill/>
        </p:spPr>
      </p:pic>
      <p:pic>
        <p:nvPicPr>
          <p:cNvPr id="106502" name="Picture 6" descr="http://thecripplegate.com/wp-content/uploads/2013/02/Paul-in-Prison-2.jpg"/>
          <p:cNvPicPr>
            <a:picLocks noChangeAspect="1" noChangeArrowheads="1"/>
          </p:cNvPicPr>
          <p:nvPr/>
        </p:nvPicPr>
        <p:blipFill>
          <a:blip r:embed="rId4" cstate="print"/>
          <a:srcRect r="205" b="3182"/>
          <a:stretch>
            <a:fillRect/>
          </a:stretch>
        </p:blipFill>
        <p:spPr bwMode="auto">
          <a:xfrm rot="1202125">
            <a:off x="6282046" y="3055970"/>
            <a:ext cx="3210743" cy="2803459"/>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6500"/>
                                        </p:tgtEl>
                                        <p:attrNameLst>
                                          <p:attrName>style.visibility</p:attrName>
                                        </p:attrNameLst>
                                      </p:cBhvr>
                                      <p:to>
                                        <p:strVal val="visible"/>
                                      </p:to>
                                    </p:set>
                                    <p:anim to="" calcmode="lin" valueType="num">
                                      <p:cBhvr>
                                        <p:cTn id="12" dur="1" fill="hold"/>
                                        <p:tgtEl>
                                          <p:spTgt spid="10650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6502"/>
                                        </p:tgtEl>
                                        <p:attrNameLst>
                                          <p:attrName>style.visibility</p:attrName>
                                        </p:attrNameLst>
                                      </p:cBhvr>
                                      <p:to>
                                        <p:strVal val="visible"/>
                                      </p:to>
                                    </p:set>
                                    <p:anim to="" calcmode="lin" valueType="num">
                                      <p:cBhvr>
                                        <p:cTn id="22" dur="1" fill="hold"/>
                                        <p:tgtEl>
                                          <p:spTgt spid="10650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1143000"/>
          </a:xfrm>
        </p:spPr>
        <p:txBody>
          <a:bodyPr>
            <a:normAutofit/>
          </a:bodyPr>
          <a:lstStyle/>
          <a:p>
            <a:pPr lvl="0"/>
            <a:r>
              <a:rPr lang="en-US" dirty="0" smtClean="0"/>
              <a:t>Was in danger of legalism (Phil. 3:1-9) </a:t>
            </a:r>
          </a:p>
          <a:p>
            <a:pPr>
              <a:buNone/>
            </a:pPr>
            <a:endParaRPr lang="en-US" dirty="0"/>
          </a:p>
        </p:txBody>
      </p:sp>
      <p:pic>
        <p:nvPicPr>
          <p:cNvPr id="51202" name="Picture 2" descr="http://christianitymalaysia.com/wp/wp-content/uploads/2012/11/pharisee2.jpg"/>
          <p:cNvPicPr>
            <a:picLocks noChangeAspect="1" noChangeArrowheads="1"/>
          </p:cNvPicPr>
          <p:nvPr/>
        </p:nvPicPr>
        <p:blipFill>
          <a:blip r:embed="rId2" cstate="print"/>
          <a:srcRect/>
          <a:stretch>
            <a:fillRect/>
          </a:stretch>
        </p:blipFill>
        <p:spPr bwMode="auto">
          <a:xfrm>
            <a:off x="0" y="914400"/>
            <a:ext cx="2981325" cy="3476626"/>
          </a:xfrm>
          <a:prstGeom prst="rect">
            <a:avLst/>
          </a:prstGeom>
          <a:noFill/>
        </p:spPr>
      </p:pic>
      <p:pic>
        <p:nvPicPr>
          <p:cNvPr id="51204" name="Picture 4" descr="http://fc07.deviantart.net/fs26/f/2008/068/b/3/b34139f60055587a.jpg"/>
          <p:cNvPicPr>
            <a:picLocks noChangeAspect="1" noChangeArrowheads="1"/>
          </p:cNvPicPr>
          <p:nvPr/>
        </p:nvPicPr>
        <p:blipFill>
          <a:blip r:embed="rId3" cstate="print"/>
          <a:srcRect/>
          <a:stretch>
            <a:fillRect/>
          </a:stretch>
        </p:blipFill>
        <p:spPr bwMode="auto">
          <a:xfrm>
            <a:off x="3276600" y="1371600"/>
            <a:ext cx="3483093" cy="5267325"/>
          </a:xfrm>
          <a:prstGeom prst="rect">
            <a:avLst/>
          </a:prstGeom>
          <a:noFill/>
        </p:spPr>
      </p:pic>
      <p:pic>
        <p:nvPicPr>
          <p:cNvPr id="51206" name="Picture 6" descr="http://www.soaringwings.us/sitebuilder/images/Pharisees-204x344.jpg"/>
          <p:cNvPicPr>
            <a:picLocks noChangeAspect="1" noChangeArrowheads="1"/>
          </p:cNvPicPr>
          <p:nvPr/>
        </p:nvPicPr>
        <p:blipFill>
          <a:blip r:embed="rId4" cstate="print"/>
          <a:srcRect/>
          <a:stretch>
            <a:fillRect/>
          </a:stretch>
        </p:blipFill>
        <p:spPr bwMode="auto">
          <a:xfrm>
            <a:off x="7010400" y="3260165"/>
            <a:ext cx="2133600" cy="3597836"/>
          </a:xfrm>
          <a:prstGeom prst="rect">
            <a:avLst/>
          </a:prstGeom>
          <a:noFill/>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6583362"/>
          </a:xfrm>
        </p:spPr>
        <p:txBody>
          <a:bodyPr>
            <a:noAutofit/>
          </a:bodyPr>
          <a:lstStyle/>
          <a:p>
            <a:pPr lvl="0"/>
            <a:r>
              <a:rPr lang="en-US" sz="3200" i="1" dirty="0" smtClean="0"/>
              <a:t>“Finally, my brethren, rejoice in the Lord. To write the same things to you, to me indeed is not grievous, but for you it is safe. Beware of dogs, beware of evil workers, beware of the concision (cutting off). For we are the circumcision, which worship God in the spirit, and rejoice in Christ Jesus, and have no confidence in the flesh. Though I might also have confidence in the flesh. If any other man </a:t>
            </a:r>
            <a:r>
              <a:rPr lang="en-US" sz="3200" i="1" dirty="0" err="1" smtClean="0"/>
              <a:t>thinketh</a:t>
            </a:r>
            <a:r>
              <a:rPr lang="en-US" sz="3200" i="1" dirty="0" smtClean="0"/>
              <a:t> that he hath whereof he might trust in the flesh, I more: Circumcised the eighth day, of the stock of Israel, of the tribe of Benjamin, an Hebrew of the Hebrews; as touching the law, a Pharisee; Concerning zeal, persecuting the church; </a:t>
            </a:r>
            <a:br>
              <a:rPr lang="en-US" sz="3200" i="1" dirty="0" smtClean="0"/>
            </a:br>
            <a:endParaRPr lang="en-US" sz="3200"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553200"/>
          </a:xfrm>
        </p:spPr>
        <p:txBody>
          <a:bodyPr>
            <a:noAutofit/>
          </a:bodyPr>
          <a:lstStyle/>
          <a:p>
            <a:r>
              <a:rPr lang="en-US" sz="3600" i="1" dirty="0" smtClean="0"/>
              <a:t> touching the righteousness which is in the law, blameless. But what things were gain to me, those I counted loss for Christ. Yea doubtless, and I count all things but loss for the </a:t>
            </a:r>
            <a:r>
              <a:rPr lang="en-US" sz="3600" i="1" dirty="0" err="1" smtClean="0"/>
              <a:t>excellency</a:t>
            </a:r>
            <a:r>
              <a:rPr lang="en-US" sz="3600" i="1" dirty="0" smtClean="0"/>
              <a:t> of the knowledge of Christ Jesus my Lord: for whom I have suffered the loss of all things, and do count them but dung, that I may win Christ, And be found in him, not having mine own righteousness, which is of the law, but that which is through the faith of Christ, the righteousness which is of God by faith.”</a:t>
            </a:r>
            <a:endParaRPr lang="en-US" sz="3600"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
            <a:ext cx="9144000" cy="5257800"/>
          </a:xfrm>
        </p:spPr>
        <p:txBody>
          <a:bodyPr>
            <a:normAutofit lnSpcReduction="10000"/>
          </a:bodyPr>
          <a:lstStyle/>
          <a:p>
            <a:pPr lvl="0"/>
            <a:r>
              <a:rPr lang="en-US" dirty="0" smtClean="0"/>
              <a:t>Paul writes and asks "true yokefellow" to help two quarreling church women named </a:t>
            </a:r>
            <a:r>
              <a:rPr lang="en-US" dirty="0" err="1" smtClean="0"/>
              <a:t>Euodias</a:t>
            </a:r>
            <a:r>
              <a:rPr lang="en-US" dirty="0" smtClean="0"/>
              <a:t> and </a:t>
            </a:r>
            <a:r>
              <a:rPr lang="en-US" dirty="0" err="1" smtClean="0"/>
              <a:t>Syntyche</a:t>
            </a:r>
            <a:r>
              <a:rPr lang="en-US" dirty="0" smtClean="0"/>
              <a:t> (Phil. 4:1-3) </a:t>
            </a:r>
          </a:p>
          <a:p>
            <a:pPr lvl="0"/>
            <a:endParaRPr lang="en-US" dirty="0" smtClean="0"/>
          </a:p>
          <a:p>
            <a:pPr lvl="0"/>
            <a:endParaRPr lang="en-US" dirty="0" smtClean="0"/>
          </a:p>
          <a:p>
            <a:pPr lvl="0"/>
            <a:endParaRPr lang="en-US" dirty="0" smtClean="0"/>
          </a:p>
          <a:p>
            <a:pPr lvl="0"/>
            <a:endParaRPr lang="en-US" dirty="0" smtClean="0"/>
          </a:p>
          <a:p>
            <a:pPr lvl="0"/>
            <a:endParaRPr lang="en-US" dirty="0" smtClean="0"/>
          </a:p>
          <a:p>
            <a:pPr lvl="0"/>
            <a:r>
              <a:rPr lang="en-US" dirty="0" smtClean="0"/>
              <a:t>Helped to supply the material needs of Paul        (Phil. 4:15-18) </a:t>
            </a:r>
          </a:p>
          <a:p>
            <a:endParaRPr lang="en-US" dirty="0"/>
          </a:p>
        </p:txBody>
      </p:sp>
      <p:pic>
        <p:nvPicPr>
          <p:cNvPr id="110594" name="Picture 2" descr="http://i865.photobucket.com/albums/ab212/JWitness-forum/Acts%20fo%20the%20Apostles/euodiaampsyntyche_zpsbffacb17.jpg"/>
          <p:cNvPicPr>
            <a:picLocks noChangeAspect="1" noChangeArrowheads="1"/>
          </p:cNvPicPr>
          <p:nvPr/>
        </p:nvPicPr>
        <p:blipFill>
          <a:blip r:embed="rId2" cstate="print"/>
          <a:srcRect/>
          <a:stretch>
            <a:fillRect/>
          </a:stretch>
        </p:blipFill>
        <p:spPr bwMode="auto">
          <a:xfrm>
            <a:off x="4038600" y="1295400"/>
            <a:ext cx="4552950" cy="2493929"/>
          </a:xfrm>
          <a:prstGeom prst="rect">
            <a:avLst/>
          </a:prstGeom>
          <a:noFill/>
        </p:spPr>
      </p:pic>
      <p:pic>
        <p:nvPicPr>
          <p:cNvPr id="110596" name="Picture 4" descr="http://www.ellenwhite.info/images/chapt-illus/AA/RH-GivingTithe_DSC_0045.jpg"/>
          <p:cNvPicPr>
            <a:picLocks noChangeAspect="1" noChangeArrowheads="1"/>
          </p:cNvPicPr>
          <p:nvPr/>
        </p:nvPicPr>
        <p:blipFill>
          <a:blip r:embed="rId3" cstate="print"/>
          <a:srcRect/>
          <a:stretch>
            <a:fillRect/>
          </a:stretch>
        </p:blipFill>
        <p:spPr bwMode="auto">
          <a:xfrm>
            <a:off x="3276600" y="4759960"/>
            <a:ext cx="3371850" cy="209804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2000"/>
                                        <p:tgtEl>
                                          <p:spTgt spid="4">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0596"/>
                                        </p:tgtEl>
                                        <p:attrNameLst>
                                          <p:attrName>style.visibility</p:attrName>
                                        </p:attrNameLst>
                                      </p:cBhvr>
                                      <p:to>
                                        <p:strVal val="visible"/>
                                      </p:to>
                                    </p:set>
                                    <p:anim to="" calcmode="lin" valueType="num">
                                      <p:cBhvr>
                                        <p:cTn id="12" dur="1" fill="hold"/>
                                        <p:tgtEl>
                                          <p:spTgt spid="11059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in Thessalonica</a:t>
            </a:r>
            <a:endParaRPr lang="en-US" dirty="0">
              <a:solidFill>
                <a:srgbClr val="FFFF00"/>
              </a:solidFill>
            </a:endParaRPr>
          </a:p>
        </p:txBody>
      </p:sp>
      <p:pic>
        <p:nvPicPr>
          <p:cNvPr id="57346" name="Picture 2" descr="http://www.derekwalne.com/wp-content/uploads/2013/09/283_ThessalonicaMap4.jpg"/>
          <p:cNvPicPr>
            <a:picLocks noChangeAspect="1" noChangeArrowheads="1"/>
          </p:cNvPicPr>
          <p:nvPr/>
        </p:nvPicPr>
        <p:blipFill>
          <a:blip r:embed="rId2" cstate="print"/>
          <a:srcRect/>
          <a:stretch>
            <a:fillRect/>
          </a:stretch>
        </p:blipFill>
        <p:spPr bwMode="auto">
          <a:xfrm>
            <a:off x="990600" y="1828800"/>
            <a:ext cx="7298333" cy="4343400"/>
          </a:xfrm>
          <a:prstGeom prst="rect">
            <a:avLst/>
          </a:prstGeom>
          <a:noFill/>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657600"/>
          </a:xfrm>
        </p:spPr>
        <p:txBody>
          <a:bodyPr>
            <a:noAutofit/>
          </a:bodyPr>
          <a:lstStyle/>
          <a:p>
            <a:pPr lvl="0"/>
            <a:r>
              <a:rPr lang="en-US" sz="2700" dirty="0" smtClean="0"/>
              <a:t>Was founded during Paul’s second missionary trip (Acts 17:1) </a:t>
            </a:r>
          </a:p>
          <a:p>
            <a:pPr lvl="0"/>
            <a:r>
              <a:rPr lang="en-US" sz="2700" dirty="0" smtClean="0"/>
              <a:t>Witnessed a great harvest of souls (Acts 17:4) </a:t>
            </a:r>
          </a:p>
          <a:p>
            <a:pPr lvl="0"/>
            <a:r>
              <a:rPr lang="en-US" sz="2700" dirty="0" smtClean="0"/>
              <a:t>Paul other disciples were accused of turning the world upside down (Acts 17:6) </a:t>
            </a:r>
          </a:p>
          <a:p>
            <a:pPr lvl="0"/>
            <a:r>
              <a:rPr lang="en-US" sz="2700" dirty="0" smtClean="0"/>
              <a:t>In spite of their zeal, they were not good Bible students                (Acts 17:6) </a:t>
            </a:r>
          </a:p>
          <a:p>
            <a:pPr>
              <a:buNone/>
            </a:pPr>
            <a:endParaRPr lang="en-US" sz="2700" dirty="0"/>
          </a:p>
        </p:txBody>
      </p:sp>
      <p:pic>
        <p:nvPicPr>
          <p:cNvPr id="41986" name="Picture 2" descr="http://edgarsreflections.files.wordpress.com/2013/11/2tim215.jpg"/>
          <p:cNvPicPr>
            <a:picLocks noChangeAspect="1" noChangeArrowheads="1"/>
          </p:cNvPicPr>
          <p:nvPr/>
        </p:nvPicPr>
        <p:blipFill>
          <a:blip r:embed="rId2" cstate="print"/>
          <a:srcRect/>
          <a:stretch>
            <a:fillRect/>
          </a:stretch>
        </p:blipFill>
        <p:spPr bwMode="auto">
          <a:xfrm>
            <a:off x="2514600" y="2667000"/>
            <a:ext cx="5181600" cy="3884626"/>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1986"/>
                                        </p:tgtEl>
                                        <p:attrNameLst>
                                          <p:attrName>style.visibility</p:attrName>
                                        </p:attrNameLst>
                                      </p:cBhvr>
                                      <p:to>
                                        <p:strVal val="visible"/>
                                      </p:to>
                                    </p:set>
                                    <p:anim to="" calcmode="lin" valueType="num">
                                      <p:cBhvr>
                                        <p:cTn id="22" dur="1" fill="hold"/>
                                        <p:tgtEl>
                                          <p:spTgt spid="4198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3962400"/>
          </a:xfrm>
        </p:spPr>
        <p:txBody>
          <a:bodyPr>
            <a:normAutofit lnSpcReduction="10000"/>
          </a:bodyPr>
          <a:lstStyle/>
          <a:p>
            <a:pPr lvl="0"/>
            <a:r>
              <a:rPr lang="en-US" dirty="0" smtClean="0"/>
              <a:t>Later Paul wrote two letters to this church                   (I Thess. 1:1; II Thess. 1:1) </a:t>
            </a:r>
          </a:p>
          <a:p>
            <a:pPr lvl="0"/>
            <a:r>
              <a:rPr lang="en-US" dirty="0" smtClean="0"/>
              <a:t>The believers had a reputation for witnessing            (I Thess. 1:8) </a:t>
            </a:r>
          </a:p>
          <a:p>
            <a:pPr lvl="0"/>
            <a:r>
              <a:rPr lang="en-US" dirty="0" smtClean="0"/>
              <a:t>They were persecuted by the unbelieving Jews because of their faith (I Thess. 2:14) </a:t>
            </a:r>
          </a:p>
          <a:p>
            <a:pPr lvl="0"/>
            <a:r>
              <a:rPr lang="en-US" dirty="0" smtClean="0"/>
              <a:t>Timothy was sent by Paul to ministered to this church (I Thess. 3:1-2) </a:t>
            </a:r>
          </a:p>
          <a:p>
            <a:endParaRPr lang="en-US" dirty="0"/>
          </a:p>
        </p:txBody>
      </p:sp>
      <p:pic>
        <p:nvPicPr>
          <p:cNvPr id="111618" name="Picture 2" descr="http://1.bp.blogspot.com/-KUpnvYtsIew/Tw56KwjNU3I/AAAAAAAAB3c/vZH-oxi85BI/s1600/Konstantin_Flavitsky_-_Christian_Martyrs_in_Colosseum.jpg"/>
          <p:cNvPicPr>
            <a:picLocks noChangeAspect="1" noChangeArrowheads="1"/>
          </p:cNvPicPr>
          <p:nvPr/>
        </p:nvPicPr>
        <p:blipFill>
          <a:blip r:embed="rId2" cstate="print"/>
          <a:srcRect l="35398" t="8722"/>
          <a:stretch>
            <a:fillRect/>
          </a:stretch>
        </p:blipFill>
        <p:spPr bwMode="auto">
          <a:xfrm rot="21332078">
            <a:off x="381000" y="4038600"/>
            <a:ext cx="2781300" cy="2819400"/>
          </a:xfrm>
          <a:prstGeom prst="rect">
            <a:avLst/>
          </a:prstGeom>
          <a:noFill/>
        </p:spPr>
      </p:pic>
      <p:pic>
        <p:nvPicPr>
          <p:cNvPr id="111620" name="Picture 4" descr="http://i84.photobucket.com/albums/k27/jakyl32/2013%20February/216onesimus5_zps753db223.jpg"/>
          <p:cNvPicPr>
            <a:picLocks noChangeAspect="1" noChangeArrowheads="1"/>
          </p:cNvPicPr>
          <p:nvPr/>
        </p:nvPicPr>
        <p:blipFill>
          <a:blip r:embed="rId3" cstate="print"/>
          <a:srcRect/>
          <a:stretch>
            <a:fillRect/>
          </a:stretch>
        </p:blipFill>
        <p:spPr bwMode="auto">
          <a:xfrm rot="667126">
            <a:off x="5082518" y="3656359"/>
            <a:ext cx="2667836" cy="3183468"/>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1618"/>
                                        </p:tgtEl>
                                        <p:attrNameLst>
                                          <p:attrName>style.visibility</p:attrName>
                                        </p:attrNameLst>
                                      </p:cBhvr>
                                      <p:to>
                                        <p:strVal val="visible"/>
                                      </p:to>
                                    </p:set>
                                    <p:anim to="" calcmode="lin" valueType="num">
                                      <p:cBhvr>
                                        <p:cTn id="17" dur="1" fill="hold"/>
                                        <p:tgtEl>
                                          <p:spTgt spid="11161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11620"/>
                                        </p:tgtEl>
                                        <p:attrNameLst>
                                          <p:attrName>style.visibility</p:attrName>
                                        </p:attrNameLst>
                                      </p:cBhvr>
                                      <p:to>
                                        <p:strVal val="visible"/>
                                      </p:to>
                                    </p:set>
                                    <p:anim to="" calcmode="lin" valueType="num">
                                      <p:cBhvr>
                                        <p:cTn id="27" dur="1" fill="hold"/>
                                        <p:tgtEl>
                                          <p:spTgt spid="1116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399"/>
            <a:ext cx="9144000" cy="2362201"/>
          </a:xfrm>
        </p:spPr>
        <p:txBody>
          <a:bodyPr/>
          <a:lstStyle/>
          <a:p>
            <a:pPr lvl="0"/>
            <a:r>
              <a:rPr lang="en-US" dirty="0" smtClean="0"/>
              <a:t>Had some lazy members (II Thess. 3:10)</a:t>
            </a:r>
          </a:p>
          <a:p>
            <a:pPr lvl="0"/>
            <a:r>
              <a:rPr lang="en-US" dirty="0" smtClean="0"/>
              <a:t>Had some busybodies (II Thess. 3:11) </a:t>
            </a:r>
          </a:p>
          <a:p>
            <a:pPr lvl="0"/>
            <a:r>
              <a:rPr lang="en-US" dirty="0" smtClean="0"/>
              <a:t>Had some disobedient members (II Thess. 3:14-15) </a:t>
            </a:r>
          </a:p>
          <a:p>
            <a:endParaRPr lang="en-US" dirty="0"/>
          </a:p>
        </p:txBody>
      </p:sp>
      <p:pic>
        <p:nvPicPr>
          <p:cNvPr id="112642" name="Picture 2" descr="http://www.trapword.com/wp-content/uploads/2013/02/lazy-murray.png"/>
          <p:cNvPicPr>
            <a:picLocks noChangeAspect="1" noChangeArrowheads="1"/>
          </p:cNvPicPr>
          <p:nvPr/>
        </p:nvPicPr>
        <p:blipFill>
          <a:blip r:embed="rId2" cstate="print"/>
          <a:srcRect/>
          <a:stretch>
            <a:fillRect/>
          </a:stretch>
        </p:blipFill>
        <p:spPr bwMode="auto">
          <a:xfrm rot="21316222">
            <a:off x="128081" y="2869218"/>
            <a:ext cx="3190404" cy="3238501"/>
          </a:xfrm>
          <a:prstGeom prst="rect">
            <a:avLst/>
          </a:prstGeom>
          <a:noFill/>
        </p:spPr>
      </p:pic>
      <p:pic>
        <p:nvPicPr>
          <p:cNvPr id="112644" name="Picture 4" descr="http://thideology.files.wordpress.com/2012/09/gossip.jpg"/>
          <p:cNvPicPr>
            <a:picLocks noChangeAspect="1" noChangeArrowheads="1"/>
          </p:cNvPicPr>
          <p:nvPr/>
        </p:nvPicPr>
        <p:blipFill>
          <a:blip r:embed="rId3" cstate="print"/>
          <a:srcRect/>
          <a:stretch>
            <a:fillRect/>
          </a:stretch>
        </p:blipFill>
        <p:spPr bwMode="auto">
          <a:xfrm rot="477586">
            <a:off x="5341441" y="2601323"/>
            <a:ext cx="3708729" cy="3667125"/>
          </a:xfrm>
          <a:prstGeom prst="rect">
            <a:avLst/>
          </a:prstGeom>
          <a:noFill/>
        </p:spPr>
      </p:pic>
      <p:pic>
        <p:nvPicPr>
          <p:cNvPr id="112646" name="Picture 6" descr="http://www.ellenwhite.info/images/chapt-illus/GC/RH-TramplingTheLaw.jpg"/>
          <p:cNvPicPr>
            <a:picLocks noChangeAspect="1" noChangeArrowheads="1"/>
          </p:cNvPicPr>
          <p:nvPr/>
        </p:nvPicPr>
        <p:blipFill>
          <a:blip r:embed="rId4" cstate="print"/>
          <a:srcRect/>
          <a:stretch>
            <a:fillRect/>
          </a:stretch>
        </p:blipFill>
        <p:spPr bwMode="auto">
          <a:xfrm>
            <a:off x="3048000" y="2438400"/>
            <a:ext cx="2857500" cy="3752851"/>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2644"/>
                                        </p:tgtEl>
                                        <p:attrNameLst>
                                          <p:attrName>style.visibility</p:attrName>
                                        </p:attrNameLst>
                                      </p:cBhvr>
                                      <p:to>
                                        <p:strVal val="visible"/>
                                      </p:to>
                                    </p:set>
                                    <p:anim to="" calcmode="lin" valueType="num">
                                      <p:cBhvr>
                                        <p:cTn id="12" dur="1" fill="hold"/>
                                        <p:tgtEl>
                                          <p:spTgt spid="11264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12646"/>
                                        </p:tgtEl>
                                        <p:attrNameLst>
                                          <p:attrName>style.visibility</p:attrName>
                                        </p:attrNameLst>
                                      </p:cBhvr>
                                      <p:to>
                                        <p:strVal val="visible"/>
                                      </p:to>
                                    </p:set>
                                    <p:anim to="" calcmode="lin" valueType="num">
                                      <p:cBhvr>
                                        <p:cTn id="22" dur="1" fill="hold"/>
                                        <p:tgtEl>
                                          <p:spTgt spid="11264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newhopeassembly.org/wp-content/uploads/2012/10/builds-the-house.png"/>
          <p:cNvPicPr>
            <a:picLocks noChangeAspect="1" noChangeArrowheads="1"/>
          </p:cNvPicPr>
          <p:nvPr/>
        </p:nvPicPr>
        <p:blipFill>
          <a:blip r:embed="rId2" cstate="print"/>
          <a:srcRect/>
          <a:stretch>
            <a:fillRect/>
          </a:stretch>
        </p:blipFill>
        <p:spPr bwMode="auto">
          <a:xfrm>
            <a:off x="1752600" y="0"/>
            <a:ext cx="5562600" cy="4289743"/>
          </a:xfrm>
          <a:prstGeom prst="rect">
            <a:avLst/>
          </a:prstGeom>
          <a:noFill/>
        </p:spPr>
      </p:pic>
      <p:sp>
        <p:nvSpPr>
          <p:cNvPr id="3" name="Rectangle 2"/>
          <p:cNvSpPr/>
          <p:nvPr/>
        </p:nvSpPr>
        <p:spPr>
          <a:xfrm>
            <a:off x="152400" y="4724400"/>
            <a:ext cx="8991600" cy="1200329"/>
          </a:xfrm>
          <a:prstGeom prst="rect">
            <a:avLst/>
          </a:prstGeom>
        </p:spPr>
        <p:txBody>
          <a:bodyPr wrap="square">
            <a:spAutoFit/>
          </a:bodyPr>
          <a:lstStyle/>
          <a:p>
            <a:pPr algn="ctr"/>
            <a:r>
              <a:rPr lang="en-US" sz="3600" i="1" dirty="0" smtClean="0"/>
              <a:t> “Except the LORD build the house, they labor in vain that build it.” (Psalm 127:1) </a:t>
            </a:r>
            <a:endParaRPr lang="en-US" sz="3600" i="1" dirty="0"/>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in Berea</a:t>
            </a:r>
            <a:endParaRPr lang="en-US" dirty="0">
              <a:solidFill>
                <a:srgbClr val="FFFF00"/>
              </a:solidFill>
            </a:endParaRPr>
          </a:p>
        </p:txBody>
      </p:sp>
      <p:pic>
        <p:nvPicPr>
          <p:cNvPr id="59394" name="Picture 2" descr="http://holylandarchive.com/section_images/BereaMap4.jpg"/>
          <p:cNvPicPr>
            <a:picLocks noChangeAspect="1" noChangeArrowheads="1"/>
          </p:cNvPicPr>
          <p:nvPr/>
        </p:nvPicPr>
        <p:blipFill>
          <a:blip r:embed="rId2" cstate="print"/>
          <a:srcRect/>
          <a:stretch>
            <a:fillRect/>
          </a:stretch>
        </p:blipFill>
        <p:spPr bwMode="auto">
          <a:xfrm>
            <a:off x="762000" y="1828800"/>
            <a:ext cx="7554415" cy="4495800"/>
          </a:xfrm>
          <a:prstGeom prst="rect">
            <a:avLst/>
          </a:prstGeom>
          <a:noFill/>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2392362"/>
          </a:xfrm>
        </p:spPr>
        <p:txBody>
          <a:bodyPr>
            <a:normAutofit/>
          </a:bodyPr>
          <a:lstStyle/>
          <a:p>
            <a:r>
              <a:rPr lang="en-US" sz="3600" dirty="0" smtClean="0"/>
              <a:t>This church was commended for its knowledge of and love for the Word of God (Acts 17:11)</a:t>
            </a:r>
            <a:br>
              <a:rPr lang="en-US" sz="3600" dirty="0" smtClean="0"/>
            </a:br>
            <a:endParaRPr lang="en-US" sz="3600" dirty="0"/>
          </a:p>
        </p:txBody>
      </p:sp>
      <p:pic>
        <p:nvPicPr>
          <p:cNvPr id="61442" name="Picture 2" descr="http://rccgchristchurch.ca/wp-content/rockettheme/rt_crystalline_wp/frontpage/Search_Scriptures1.jpg"/>
          <p:cNvPicPr>
            <a:picLocks noChangeAspect="1" noChangeArrowheads="1"/>
          </p:cNvPicPr>
          <p:nvPr/>
        </p:nvPicPr>
        <p:blipFill>
          <a:blip r:embed="rId2" cstate="print"/>
          <a:srcRect/>
          <a:stretch>
            <a:fillRect/>
          </a:stretch>
        </p:blipFill>
        <p:spPr bwMode="auto">
          <a:xfrm>
            <a:off x="1905000" y="2438400"/>
            <a:ext cx="5090596" cy="4114800"/>
          </a:xfrm>
          <a:prstGeom prst="rect">
            <a:avLst/>
          </a:prstGeom>
          <a:noFill/>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in Athens</a:t>
            </a:r>
            <a:endParaRPr lang="en-US" dirty="0">
              <a:solidFill>
                <a:srgbClr val="FFFF00"/>
              </a:solidFill>
            </a:endParaRPr>
          </a:p>
        </p:txBody>
      </p:sp>
      <p:pic>
        <p:nvPicPr>
          <p:cNvPr id="62466" name="Picture 2" descr="http://www.calebwilde.com/wp-content/uploads/2011/02/paulmarshill1.jpg"/>
          <p:cNvPicPr>
            <a:picLocks noChangeAspect="1" noChangeArrowheads="1"/>
          </p:cNvPicPr>
          <p:nvPr/>
        </p:nvPicPr>
        <p:blipFill>
          <a:blip r:embed="rId2" cstate="print"/>
          <a:srcRect/>
          <a:stretch>
            <a:fillRect/>
          </a:stretch>
        </p:blipFill>
        <p:spPr bwMode="auto">
          <a:xfrm>
            <a:off x="1524000" y="1676400"/>
            <a:ext cx="5750942" cy="4876800"/>
          </a:xfrm>
          <a:prstGeom prst="rect">
            <a:avLst/>
          </a:prstGeom>
          <a:noFill/>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4800600" cy="6629400"/>
          </a:xfrm>
        </p:spPr>
        <p:txBody>
          <a:bodyPr>
            <a:noAutofit/>
          </a:bodyPr>
          <a:lstStyle/>
          <a:p>
            <a:r>
              <a:rPr lang="en-US" sz="3600" dirty="0" smtClean="0"/>
              <a:t>It is not certain whether a local assembly came into being after Paul’s sermon on Mars Hill, but if so, a convert named Dionysius probably       led the church.</a:t>
            </a:r>
            <a:br>
              <a:rPr lang="en-US" sz="3600" dirty="0" smtClean="0"/>
            </a:br>
            <a:r>
              <a:rPr lang="en-US" sz="3600" dirty="0" smtClean="0"/>
              <a:t> (Acts 17:34)</a:t>
            </a:r>
            <a:br>
              <a:rPr lang="en-US" sz="3600" dirty="0" smtClean="0"/>
            </a:br>
            <a:endParaRPr lang="en-US" sz="3600" dirty="0"/>
          </a:p>
        </p:txBody>
      </p:sp>
      <p:pic>
        <p:nvPicPr>
          <p:cNvPr id="63490" name="Picture 2" descr="http://www.covenanteyes.com/lemonade/wp-content/uploads/2009/09/2447-apostle-paul-preaching-on-the-ruins-giovanni-paolo-pannini.jpg"/>
          <p:cNvPicPr>
            <a:picLocks noChangeAspect="1" noChangeArrowheads="1"/>
          </p:cNvPicPr>
          <p:nvPr/>
        </p:nvPicPr>
        <p:blipFill>
          <a:blip r:embed="rId2" cstate="print"/>
          <a:srcRect/>
          <a:stretch>
            <a:fillRect/>
          </a:stretch>
        </p:blipFill>
        <p:spPr bwMode="auto">
          <a:xfrm>
            <a:off x="5257800" y="1447800"/>
            <a:ext cx="3604864" cy="4495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in Corinth</a:t>
            </a:r>
            <a:endParaRPr lang="en-US" dirty="0">
              <a:solidFill>
                <a:srgbClr val="FFFF00"/>
              </a:solidFill>
            </a:endParaRPr>
          </a:p>
        </p:txBody>
      </p:sp>
      <p:pic>
        <p:nvPicPr>
          <p:cNvPr id="65538" name="Picture 2" descr="http://allnationsfamily.files.wordpress.com/2011/01/mapgreece.gif"/>
          <p:cNvPicPr>
            <a:picLocks noChangeAspect="1" noChangeArrowheads="1"/>
          </p:cNvPicPr>
          <p:nvPr/>
        </p:nvPicPr>
        <p:blipFill>
          <a:blip r:embed="rId2" cstate="print"/>
          <a:srcRect/>
          <a:stretch>
            <a:fillRect/>
          </a:stretch>
        </p:blipFill>
        <p:spPr bwMode="auto">
          <a:xfrm>
            <a:off x="762000" y="1752600"/>
            <a:ext cx="7251192" cy="4648200"/>
          </a:xfrm>
          <a:prstGeom prst="rect">
            <a:avLst/>
          </a:prstGeom>
          <a:noFill/>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858000"/>
          </a:xfrm>
        </p:spPr>
        <p:txBody>
          <a:bodyPr>
            <a:normAutofit/>
          </a:bodyPr>
          <a:lstStyle/>
          <a:p>
            <a:pPr lvl="0"/>
            <a:r>
              <a:rPr lang="en-US" sz="3600" dirty="0" smtClean="0"/>
              <a:t>Was founded during Paul’s second trip       (Acts 18:1) </a:t>
            </a:r>
          </a:p>
          <a:p>
            <a:pPr lvl="0"/>
            <a:r>
              <a:rPr lang="en-US" sz="3600" dirty="0" smtClean="0"/>
              <a:t>Aquila and Priscilla aided in this (Acts 18:2) </a:t>
            </a:r>
          </a:p>
          <a:p>
            <a:pPr lvl="0"/>
            <a:r>
              <a:rPr lang="en-US" sz="3600" dirty="0" smtClean="0"/>
              <a:t>The chief ruler of the Jewish synagogue, a man named </a:t>
            </a:r>
            <a:r>
              <a:rPr lang="en-US" sz="3600" dirty="0" err="1" smtClean="0"/>
              <a:t>Crispus</a:t>
            </a:r>
            <a:r>
              <a:rPr lang="en-US" sz="3600" dirty="0" smtClean="0"/>
              <a:t>, was one of Paul’s first converts (Acts 18:8) </a:t>
            </a:r>
          </a:p>
          <a:p>
            <a:pPr lvl="0"/>
            <a:r>
              <a:rPr lang="en-US" sz="3600" dirty="0" smtClean="0"/>
              <a:t>His successor, was also later evidently saved (compare Acts 18:17 with I Cor. 1:1)</a:t>
            </a:r>
          </a:p>
          <a:p>
            <a:r>
              <a:rPr lang="en-US" sz="3600" dirty="0" smtClean="0"/>
              <a:t> Paul stayed eighteen months (Acts 18:11) </a:t>
            </a:r>
          </a:p>
          <a:p>
            <a:pPr lvl="0"/>
            <a:endParaRPr lang="en-US" sz="3600"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4419600"/>
          </a:xfrm>
        </p:spPr>
        <p:txBody>
          <a:bodyPr/>
          <a:lstStyle/>
          <a:p>
            <a:pPr lvl="0"/>
            <a:r>
              <a:rPr lang="en-US" dirty="0" smtClean="0"/>
              <a:t>Paul wrote several letters of correction to this church (I Cor. 5:9; II Cor. 10:9, 10)</a:t>
            </a:r>
          </a:p>
          <a:p>
            <a:pPr lvl="0"/>
            <a:r>
              <a:rPr lang="en-US" dirty="0" smtClean="0"/>
              <a:t>Two of which are included in the New Testament     (I Cor. 1:2; II Cor. 1:1) </a:t>
            </a:r>
          </a:p>
          <a:p>
            <a:pPr>
              <a:buNone/>
            </a:pPr>
            <a:endParaRPr lang="en-US" dirty="0"/>
          </a:p>
        </p:txBody>
      </p:sp>
      <p:sp>
        <p:nvSpPr>
          <p:cNvPr id="113666" name="AutoShape 2" descr="data:image/jpeg;base64,/9j/4AAQSkZJRgABAQAAAQABAAD/2wCEAAkGBxQTEhUUExQWFhUXGBoYFxgXGBgeFxgYGB4cGhgcGBgYHCggGBolHBcXITEhJSkrLi4uGh8zODMsNygtLisBCgoKDg0OGxAQGywkHyQsLCwsLCwsLCwsLCwsNCwsLCwsLCwsLCwsLCwsLCwsLCwsLCwsLCwsLCwsLCwsLCwsLP/AABEIAMIBAwMBIgACEQEDEQH/xAAbAAABBQEBAAAAAAAAAAAAAAAFAAIDBAYBB//EAEMQAAEDAQQHBQYDBgUEAwAAAAEAAhEDBCExQQUSUWFxkfAGE4GhsSIyUsHR4RSS8RUjM0KCskNicnOiBxY0UyTC0v/EABoBAAMBAQEBAAAAAAAAAAAAAAABAgUDBAb/xAAvEQACAQIEBQIFBQEBAAAAAAAAAQIDEQQSIVETFDFBcSIyM2GhsdEjUpHB8PFC/9oADAMBAAIRAxEAPwDyig2tUqvh79UOdJ1jtO9Gm6Pe5vvuyE6xmYnIrthfq0CREmo5oO8vOPWAWj0axrGAFwLovORPDZxWTicTNSduzsadGjHKr90Z06AeDfVqx/rPRT/2McRUqbPfdjzWlpDXJBktGBjAmZhTusrW7xNxGB6uuXkeNqrqzqqFPYzdDQhze78zvqrjdBNOL3zuc6PVHKLceY5qx3IAiDK5SxVV/wDplcKGxl6vZcuPs1HwcIcfK9WafZ8UmkF1SrOOZbvBWhFCCD11ipSwNvm8XXYXqXi6z0ci+FDYxL7Axv8AiOO2NaU6jZWHA1HXgXMeDvvNy2NCzgXm/r7qenZhltu+Srm57v8AknhR2PO36Pc6uW+2xom5zjMDbCkGiXk4u/M76rX22xg1Wvi8DV5x90yvQ1bxlhH6q3jZ6WZKox2Mm7RTgfed+Z31Tv2M4/zP/O5GyT0ApWUpOKHi6m5XAhsZ92gXXe2/87vquDs8+f4j/wA7rvNaplmwm/Lgnsso6HW1Lnau4uBDYzp7PSJL3+DnfVVndnDlVqfnctpTs3s9dbV2pYRwH3+6UcZV/cTKjDYxVPs5P+NV/O7oLtTs6Mq1URj7Ry9FsKViIyT/AMJMyBy2bVXOVf3MngQ2MZ/2u6R++qfnclU7MOyq1Y/1uWyrWQDDWN+HRUNSwas6ovgExvT5yt+4fLw2Mc/sw+J72t4ElNHZer/7qv5itoymC7V1R1fJ3ZeIVmnQbAGqMTfwxuzwT52tuDw1PYwtLsy+P41QnI6zlXHZurP8aoOJPDat9WpNuhon2vK7wzSdZmkuho3zt2EZI52su4PDQ2PP/wDt+q33qz/zOHzTxoJ5wq1Lok67s/G9bSrZgWkgAYwQbrpm7LBOFACMoAzvPWfFPnqu4nh4LsYr9hOmO+qH+p0eqTtBVG3l74zlzp8IN4vWydQAmBj+tyjcMoJ+SXPVdx8vDYyzNBEie9qfnd9VV0joWoxxY2o/WAB99184AXrVPpHJDNLMI1Ha0e1qk7iMBO8LpSxdVy9w3h6dugM0PVeKTQXOkFwPtH4ikp7LThsRm71K6tqM7pMzJQs2juhGA0m7rQ4n/mtEwaxkCMkI7LOH4WvgSKrseOIjZsRKy+6vnsU/1JfJs1qPsj4QRpMjBKvAEdeChY65IAF03rxtnQIUqVwOIN3jF87lZFPaobI6MrusERNxI5XZZeqjMBWp0b71I1kXdXq2ylt62qTu9nqmmK5RZQx35J/c7Nqttp37lMKQzTFcG2uzDUbxOWUITXpE+C0tSiZEXxM75VOtZBlhsSY4szjKMnAzMBdNn1ThnejVSiAOrlD+HPWKWYoq2USSBxRL8PAOrE5ccvBKnRAN3irzaV0oTE2Vu7hrZF5xhOdTBwVnUBcNkHop7WQrTObKlSz3DamUqF1/UIjM+m9RMpEk3p3EUalEkAiMZi6+/DkmmgTi05ZjLDNEqdn33K0bODeEJlZgEyyEOuYZmcRw27E/8Pfcw7YkfVEarI6xUYbf+qLhmBlSyiHeyd1+0+1nvTX0YMgX+EnqUYcLuJHrPyUNRo6vRcHIEPoZBsSDzPyvT+6uvGEDjhHmiBpiQer/ALrhpxdOJwy3XcEBmBFZog7Y2Z9Sq1VpFwO7LLHzRqpZDfgZnq7iqdooQYzHIYHPEqlYAVUpD3ZwF/04IbaLIHBzdxjjlgihs8T1tz6xVVpAl2wHmmm10OkdeoEsRljT9Uk2xs9gcT6lJfSQisqMt9STsy3/AONXMxFRx4wT9IROwvkBBdAH/wCPW/3HDwJMjxRvRY9kLExS9c/J76T9EfATY2QuUKXtFS0HSLwblJSF53rwyLuWbPT9RhyRGiMs8vl4KhSFyuUXm4+KgLllrW4xl1CmFP8AVVmjZuidnQUzTAg3JoQ7u75j6qRowuxXabZv9U5t3jgmIbUkh0RN4v2qF7DE57tqsauPWN6br/fYh6ggaxgBTaoOWfNXywTxw+a5+GB+6izKuimykrzG7RC6GhtwXRUAvzVJEtnHMhw4eqTv0XRXZIk3+HDkuueLlZJG1/kpQE1jFPT9EAcczwUlMxwXSU8IEV7U2RChNI7VaDZlc1N+xIZVdTJu2fLoqKpSi4ohqeGagrCcUAUWkEQu1Lxvz37+Ke+js5LrmkAkjAenpsRfUCJz4zvMQNk7fJUK8CRJkbcz+pV/uyBJvEAnbOOKqVWA3xjed/BUrDTYHtJJ87/KCMChVYXOjADmckXtbZuF03oXXMB0fCSMMlcWdIgSxO9gHbJ5nikorG72G3ZLq+lgllRkSbzMn7KMmjWu/wAQ44YlEdH3ADZ8lR7KuAoVZ/8AY71d9AiVERheZWHiX+rPyadP4cfATpvMwidniBcg9ExHH1RiiV42Uy0KQUjm3JrSpC3C7raoaEJjojbMdcgrDXSblWDNbJW2NF3mkkDJ2m7j8sF16jLlG1xzVCJ5KirNlJ77vFNa+5MB7RcRniApNaGprCAN8jkgfaXSndU/Z94nVaD8R3bB8k4xu7Ba+gtJ6Y1XalOC4CXEmGMG15+QvWT0tpxgMOqVqrtjD3bPAQ4uG8gKl35J1GmXEyXG8A/zPO12QnC8ovo6y06Xux3lxLje8lxi4nxmIP8AmyHvp0oxWp74UbaR693+AFFR3tNsNUt2kPPncuUNNGkY/fWd2wklvixwA5yty2x1qgbqMe/bcXDCZky6REY/zIXpexubDKzDBkQ9pxvPuucYEDFpC7aNdB5G9My8Mk0J2wBIZWgSQG1B7h2BwPunfhwWzpVZvC8Vt1j7l0tvpuMEG/VnYcx6LYdjdMHXFGo4kgfuztbsO0j04LzV8OrZoHiqQt/v9ob8OXWvvHWCiBuwnYNqkzXhOY4b095z63Jk8F1pJQIc4hVa4I2ddBWGkymuAOSAKWtz6wS1oEbfQdQrNWlemdz7ROy4eH3QNEQZMTgFUrsuA3eGCIOHr9/t4qK1MkX+CLjM3Wb98UKtVIQRug3I3bWwb4QnSJhriPFXF6loy9nPs+J9SuptnN12EujhrGEl9RBelGRL3Mv9jmTRqyf8Q+p+6IWGPabk1zgPWUK7KPihXvwqk3YgSVes1W4Gb8Ty/RYWIT4s/Jp0/hx8BenEYyiFCphihtm5lE6DbuvPkvIy2W2WluE87vVTMq4zn6KE0QVH+zs2uI4FFosjUIsqYAbU5rxdmMkM1KrcCDxH0hd7+o3FkjcfqPmjJsFwo6pKWtd11tQsaQ2hw4j5AlPZb2xGtzkHzRkYZkXyblxpPJVG2tpzB8fopGVUmmNFudvULA9p7QXVwPhYT4kkfILZvq3dYrB6d/8AI4sjkT9V3w61Z0otcRFHRpjWdmTd4XDzk+C2HZeyseK1SqCaFnpGq9vxhomNhJI4rHWW4RvPz+q3fYEtrUbdZC4NfWoENPgWk+Be1aFGKlNJnrxE3Cg2jP2nSVWq4OqucCcAHEMZ/lptadVoAzxMXySSp9IafqVLPTs9Rz3mlW7xr3HWIYab2FhJlxOs8EF03TfcAhNXWadV7Sx7Tqua7EEYjw5X3Yropv7s1IIZIGtkSTdBzRnnqiuFSsnbp0/6V7YA5pGV48M43fQKnZ6xpmhUHvNc2eEw7yJVpx81QtF7GAfzPu8XBTHrYWItZv5HsdiqSPurMmUM0ZV9kK0+2tGLm+Sy5R10MxPQth0+F+KQdjt+yG1NJsj3hyJ/tTW28YBjjlhHqQjJJhmQTNQSeuS6XAIV39U+6yN5P0HzXe4rOxcBwH1lPJbqLMFDUHXW9VKtuYCbxibgZPko6Wi599xMZE/JWadga3IIeVArlQ2xzjDWnDO6/LbmmVtbEogSBCrWl4iFDaLSYFt14wvvzWe0k+GO1iYAWgthgH7nis/phoNN5/ynK/b4Kqa9SOnYAUGwI3n1KSZZwQ2HYyZ5ldX1EF6UY8n6mWex9OaNo/3HBWbJdEhRdjWzQtG3vj63/NS0WyJwM38RcsOv8Wfk1Kfw4+AzYzKM2Vt0b0GsYwAyRqgvGy2XabblK0XKMFdB2JMRMyE4xuULHXwIylWCb7uHgpuBE+kCPDcoX2ZsXhT1PBNe+5PMwsU36NpnIKL9nMy8leY5OY25VnluLKga/Rxyc78x+qxnaWkadamSSb3C8zsPyXo7WrFduLA57NZglzHawG3IjkV6MNO87PuS2oNS2Ab2wZydgdh6+SloWh9J4fTc5lRpkOESDhgRfjEG6DBQ/Rmk2H2H+LTc4c8CjlGx63uEVBkC4NqN3An2XDnuAXr1g7M1IzjUjdaphK0dsnvANWz2eo+I15cObYPLWQTSFvqViHVXTHutAhjP9DcuJkoj+x9tO0Dd3Bdyd3gnkE11h1P8PU/zVyGjwp+8eEuG5XKs5dWc6dCEOi+un3+wMfSIG91zRuwnrPgUzRti72uG/wAtMf8ALqfJXbdbqVNp1SalV1xeRAGUMGO6TlgAi3YOwnU1ji4lx+XkAuTk4xcjni5rLlXc0Nk0MwNF0q43RrR/Kr4pxcnYLNc5N9Tx5UUBZWj+UeSnZAyT1ypTzvnyU3Y9CwyFG8JMbd9F0A5piJA2cV04bck44XZKC0VIPz63oERVW4TdKq1m9eiVV7scdq4ak3kfqlYtMFWxnMoJpGkO7fsiMs7vmtHb2BZvS5/dPgRh63+iqHuR07GZY4EJKKymW+Lv7ikvq6cfSvBiztmYU7EgClWJye8+ZCdYwC2cySVF2SI7irfH7x+zbv4q3ogezz81gYj4lR/M1afsj4CdkZeNvX0RuzNQZovF18jrejNjHRXjZbLzbwu07gm6vW1dKTEIY3cU52xRg4ncpmkG/cpGdYE19ydrbF3VzQIgClaDkuHLBOpxNyYD3tMKta7EHg3Yq5l8kiCmnbVCepgdP9mA6+L8iMRwKyVO0PoP7uob/wCU5OH13L2OrT1hBCyPabs42sCIwvBGIO0LQoYhSWSp0OXqpPNAz7dOkC5x5lDK2knVHQwFx3fMqRnZGrMF8jhf6wtdoLs0GXRzz4ld5cKmr3udXi5y0SsAdEaCe92tUPhx3r03RFk1Gjl1yVP9kDWYWhvsuBJIOGcAHFHWsjjj4XwvBXruehCTvdskC5qpOwTdZecpjHt2JNF5O3jHguat6cECOlxw2rusZ+WaYx2MroKTGP73G7aqr33zj48Cu1HKNwHG/wBZPyTQjgvUdZnJTNMZeP3VevVnYmNFW0Nnw8ln9LuHdP4X/NGKxx9EE03/AAyPiuRFepHRdGZCwD2Bxd/cVxdsPuDi7+4ri+sj7UYsurLfZQ/uqwmP3jvmVe0YTgOozQzs4+KFojOoR4klFdFjVnbgsLE/En5Nal7IeA5YmxCL0HeRP6Yb0Isgz6CLUH3dbF4GdCl2j0+bLSNTunVA2JILQ0EkASTficgUVp1SWgmJgTsk7Fmv+oTJsFb+jye1aay+4PD6/JdZqPCjJLW7X2OSbzteP7HtOHBJ9bu2lzyAACSdgAz3Yp9NmXNAv+oTXfgK+oDOqJP+XWGt/wAZXKnDPNR3ZUpZYtlmla69ZoqUgxjTe3vAS5wOBLQW6s4gXnbBuT9AW+tUFRtdjWPpv1fZJLXCA4ObI/zKbRFrbVo06lO9rmiPny2K2HiYBEiJE358sCukn1jl/KJS6O5FabQ1gJe4NG0kAcyn2WsHXtIc3IjDmEB0ZUbWtVqbUAJpOa1rSPdYWgyAdpLr9wCr6AsncW60UqQii5jKmp/Kx7i5twynVJj7KnRSTu9Uk/5t+SeI7rboaqpbGhzQ5zWlxhoJEuME+yMSYk806hpCnV1hTeH6pIdqkGDmDGBWQ7XWPXtVjLQGudUc1zgIcW6hkawvEgHgtLovRdOhrmk0ND4kAAD2Rq3AC64BEqcFBSvq/wAjUpOTRXo1ptbgLQ0ju77ONWWnWveSL90K7pS10qQ16r2saM3EAeeJWfpsDdMwAADZJMbe9PNX+39MGwWi68MMXbI+itwXEguzSIzPK3tclraQsrKjKbqrA98arSbzrYc8tqKOa1jS4kNAvJJgAbZWO0/Ywyx2XN3f2dznHEuLhLj1cIGS2zm3YZKasUkmvn9Bwk22mAuyPaIWoPl9PWFRzWtab9QGAcZdOMxF6g7V1HC0WJwe8NfXAcwOhpGq4tkDEiBiouwjgKVUSAfxFaNsB5w8ku31DWfY2a0A2lgMG+NR2sJ33jxXZRisQ0tFr9jm23Tuw/ZO0VB9Y0GPmpqyBquAIFxLXFuq6DsJz3p+nazG0KhqvcxhaQ5zJ1gCLy3VEgjG5AdKgN0nYgAAO7rtAGFwbl4I9p3/AMetP/rfj/pK4yhFSg1ez/NjopNp37HOz7mGzUu7e97Cxuq5/vuECC4xiVFbtOMY5zWh9R9Maz2U4JaDeJ1obJAuEzsCg7DEGwWa/wDwm+QQK0aSpVKlsaHFha7UNNjorV3tYBIvkNgQNWPdJJiVUaWapJPt+SXO0Ua7RNuZXpNrUydV7dYTsO7ahlr7T0m13UDrh7Wa8lhggENAbdLySYGqDPFV/wDpraWusNFocCWt9qMjJgHeqNup0zpqlLmy2zkgEj3teAI2wXFLgxVScWnpf6DzvKmu9gtobTrLS+rT1X030i0ObUAB9oS0iCbiAprfpRtIUwQXPe4NY0QCXQSbzdAAJv8AWEE0HVa3SlvaSJc2gQJE3NMxzHMK12vbZ6ho0a8tFR7iyoHapZUaLoOTjP6p8KKqpW0sn9LizvK3/upf0VpTvw+WOpupvLHNdEggB38pIIIcDO9TWi5COyFWtFZlR3etp1A2nViDUbAJmLnFvuyMwdiMWkZzF2C51YqM2kXB3Vyg5ovMdSgWmHS0iYxv68UZqOuwP6ILpOCxxOw8zncua9yO66GQ0ezVZByc4f8AIpLlhMsG4uHJxHySX1kb2RiS6sm7OtmhaNve3eBJ64InYTeh/ZqO4rC/+KfmrlB0AlwhYWI1qTXzNal8OPg0NCpAjeiFmqfNA7K/MfZGLK7BeCSOhzTmjPxVI0dcsa6NaAJMEHPDBFLBZyxjWudrECJgDDcF2mVZAwOW7rqEOby5exOVXudSqMBBDoIIMg4EHEcE70y8V0OXPoUZaj2MZScTRr16TCZNNjxqzukEhHLFYG02wwRtJJLidri4y44XkyrtU3XZi7mFyOM+m1dp1pz9zOcacY9EBLZ2bY+sKzXPp1YgvpkDWGxwIII8EQstgbTB1ZJJlzib3Ha48PAK3rbVE5J1JSWVsaik7lC36GZXqMe8v1qZlmq4tg7YBHC9FWU4AAnDHGSLjxOHNRiMFMBGrwP3+SHKTSTfQLJag86Co9/+Ih3exGtrvw+GNaNXOIjcrek9H07Qw06oJbiQCQDxgiRuKsd2b/BODZOzBDqSunfp0FlXSwPq6DoupCi5utTaQQC5xgjC8mbslfo0NWGjAbST5kynZroN6Tm2tWCikylo/RFGm9zqVMNNQkuMXkkyb/NK3aLo1jrVabX6vulwBiABI2XjFWu8l4AyMlRUW60icDB8EcSV731DKuhDa9H2d7muexjnMHsucGkt4E4eCnr0WVWljw17cw4AgxuNxyXXWITgoqlhE3XHd9lOeQ8qJ7JZKdIatNjWNmYa0ATtgDqFz8DTDjUDGB7ri7VGsRsLsYURdUbBJkZ3XkblMyqHs9nzx/VPO33DKjtkoNpjVY0NEH2WgAX7sk78IydYtbrTjAmd6cwkC/glrESld3Cxx1BszAnbAnZim17MHNEgESDeARgRmpx64dbU4keB44FNX6iKpAGAu2Kpahj15q7U2Hgd21D7VdwTGgZaX3ceXJAtLvik87Ai1Y4kXb/1Wf06fYeJxBCcFeaOnYzWhjNFp2lx/wCRXU3Qf8Bn9X9xSX1lzEaL3Zipq0qm+sfUooANYjfghfZ1w7itMfxTxxV2xmQZxkieBWBiF+pN/M16Xsj4CtkAN+/lCK2Q3+B+g8yhFlu2Y80UsjgCDnkPmesl4pFhamIbJ3AT1grlM3RkPXoIdTfJAyHmT1Ct03i7j9/qoAkM3ee3rBdKiNUH7JNfln4XKQJqb/GME+mOslXa7zvBHXFdp1JuOSYiZ7b9qjAmev0TXVMzh80+ic+uSLgPDMN3E+a7XdBbkLxKc18DaobTgN55J3EWqbpEqSMSq9mgC8hWXEGL/FMTOOYTfOa5UqBgvuSqPvuyz2qCvVm+FIDKTwSSCbzsPQU9KoC/CJAJBi/KVDReLpUlVgbB6A6lMRcInguQOCia64A7crk+Yz8ur0AdezHrch7PYqEm4EQr1WrgFWrERgk0Ui2Wgpp+yq2W0eyFMagkfZMRNrRcmExw9Exz45pprX7uuvBArHKjr3cf163ofaqsSp6lSL8s9xuHR4Iba6oHJBaRStdXHasxp8HuqjpwBI4gTCN2i0NWc07WDqdQCJ1TdmF3w6edFP2sF6F/gt4u/uKS7okfum8Xf3FJfUJGHK9zuizFnr/7hPIn6Iw32XvAwBu5CfOUN0OWig8kT+9v2RrQZ8CrjKntvGJDsduF6xK+s5eX/RsUtIR8L+wnRtG39diI2I5m8+OyICFUqQiDeSL+gpqDtW6RHW9eCSXY62NA2vHDDcpG2gxeY4eCEd/dw5XJtntJvk58+ioUSWHqTs5SNTr5IZTtMCf0Cey0wLv13pWAJ98dVN704oey0rptGGCGFglTq7R1kpTXuOxC22m7fl1yTnWjLb5eClIYRp1ZEymWl/ttbsbOOfUqmyscEypWHeThLR46pP8A+lRLC1EyOHp4qUWjVmPFCKdpKlNSc/opYWLr65JBzzhMqOMG+9VKT74H3u9Cn2uuAMcFEFd3Y3oXaQFxu5/bZKmNaamrlq+iGWWt/NMKS0VPbDpEAEXcG88+a62IYXLoEdFcFWI2eV3zunxQsWvG/fuTWaQEbhnvNyQWClWr4cFWrWj2SBiVVdax8lSZahrOEF3Hbx2IGkFadQBskhIVhdvQyu+d2MblWfaSDMX9eaAsHHVN6aKiB0q515vO7IcPW9TfjjeNuB9EDsWq9rDZbPgg9vqQSMjlf1sVms9sTE4c0Mtj5mYHHCQbsM00rsvsV6+CA6dJbQe4YyAdwJRWpaJ6whVtNR+CftcQMsJ5/qvXQ9M433QSV4vwwToX+C3+r+4pJugj+4Z/V/cUl9GYVxtktLTSqMBvBfI4uu8kQsVcF7ybiYA4Y/NZazWoMq1Jwc4jzP1RD8W0HG+4zOWxZ9ahq7d9TRpVrxT20NU2rBx66hSiq2cuazjdID4tmacNJb14XhpHfio0pqiIm7A8MVIKgCyrtLjAnFdbpYRjcp5WQuKjT99N22+7rcnttOQNyy37b3+KZU0w2/2gjlJ7BxYmrq2mATedpy8kwWsYyst+3mtBAdM8gof22NvXBNYOewuNE2lC1Db9fsu07fvHW1YtunxvTnaeRyU9hcaJuGWuM7sTsXXWkapO4xzB/wDqsJ+3SRC6dOXQT80clMONE3dO1Aic0/8AF4jdesA/tGbs4zS/7n3JchU2DjRPQ2WzMEKtaK+tdreeKww7TnZhvPike0lySwFRdgdeJvaVsmBfzUlotwht5nWcb9kBeeVe0Eluq8sg3wJlOr9og44m7D5quRqE8aJu7Rb2xiOahq24hsAgLGv02w5icrimv02M3A7r/VHJz2HxY7mwbbC43H7qy20AESb4w23rFU9PsAvcPCSo3doWk48JlLkqjfQbrx3N7V0heq9W1tMNzF+Pnwy8Fhz2iE4zz+t66e0yfIVNg48NzY1rf7UjD1XBbC6cvqFjT2lGfoUyv2kDoAkAKlgamwuYhubcWoFuM/XJUq9Y7sd1yxv7aGMunxTRpneTzVrASQ1iYbh+12ktdiIJBPA4rmmrQHNGr7mZvvIAI+Szp0kCcZ3HDzTqtulhGAm7YNnG5eiOGaaewcwsrSYX0H/Bb/V/cUlzQjpotP8Aq/uKS0jKB1oot13eyPeOQ2qPuG/COQSSQAu4b8I5BLuG/COQSSTAXct+Ecgl3LfhHIJJJAc7lvwjkF3uG/COQSSQCF3LfhHIJdy34RyC6kgZzuW/COQS7lvwjkEkkALuW/COQS7lvwjkEkkALuW/COQS7lvwjkEkkALuW/COQS7lvwjkEkkALuW/COQS7lvwjkEkkALuW/COQS7hvwjkEkkALuW/COQS7hvwjkEkkALuG/COQS7hvwjkEkkALuG/COQS7lvwjkEkkALuG/COQS7hvwt5BJJAC7hvwt5Bc7lvwjkF1JAjQ6IYO6bcM8t5SSSQI//Z"/>
          <p:cNvSpPr>
            <a:spLocks noChangeAspect="1" noChangeArrowheads="1"/>
          </p:cNvSpPr>
          <p:nvPr/>
        </p:nvSpPr>
        <p:spPr bwMode="auto">
          <a:xfrm>
            <a:off x="155575" y="-2560638"/>
            <a:ext cx="7115175" cy="533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3668" name="Picture 4" descr="http://www.hosannafellowship.org/slideshow/1corinthians.jpg"/>
          <p:cNvPicPr>
            <a:picLocks noChangeAspect="1" noChangeArrowheads="1"/>
          </p:cNvPicPr>
          <p:nvPr/>
        </p:nvPicPr>
        <p:blipFill>
          <a:blip r:embed="rId2" cstate="print"/>
          <a:srcRect/>
          <a:stretch>
            <a:fillRect/>
          </a:stretch>
        </p:blipFill>
        <p:spPr bwMode="auto">
          <a:xfrm rot="21381092">
            <a:off x="98197" y="2480862"/>
            <a:ext cx="4299495" cy="3223183"/>
          </a:xfrm>
          <a:prstGeom prst="rect">
            <a:avLst/>
          </a:prstGeom>
          <a:noFill/>
        </p:spPr>
      </p:pic>
      <p:pic>
        <p:nvPicPr>
          <p:cNvPr id="113670" name="Picture 6" descr="http://ojdiiulio.files.wordpress.com/2012/03/2corinthians-square.jpg"/>
          <p:cNvPicPr>
            <a:picLocks noChangeAspect="1" noChangeArrowheads="1"/>
          </p:cNvPicPr>
          <p:nvPr/>
        </p:nvPicPr>
        <p:blipFill>
          <a:blip r:embed="rId3" cstate="print"/>
          <a:srcRect/>
          <a:stretch>
            <a:fillRect/>
          </a:stretch>
        </p:blipFill>
        <p:spPr bwMode="auto">
          <a:xfrm rot="267468">
            <a:off x="4591136" y="3174137"/>
            <a:ext cx="4448897" cy="3339656"/>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3668"/>
                                        </p:tgtEl>
                                        <p:attrNameLst>
                                          <p:attrName>style.visibility</p:attrName>
                                        </p:attrNameLst>
                                      </p:cBhvr>
                                      <p:to>
                                        <p:strVal val="visible"/>
                                      </p:to>
                                    </p:set>
                                    <p:anim to="" calcmode="lin" valueType="num">
                                      <p:cBhvr>
                                        <p:cTn id="12" dur="1" fill="hold"/>
                                        <p:tgtEl>
                                          <p:spTgt spid="11366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3670"/>
                                        </p:tgtEl>
                                        <p:attrNameLst>
                                          <p:attrName>style.visibility</p:attrName>
                                        </p:attrNameLst>
                                      </p:cBhvr>
                                      <p:to>
                                        <p:strVal val="visible"/>
                                      </p:to>
                                    </p:set>
                                    <p:anim to="" calcmode="lin" valueType="num">
                                      <p:cBhvr>
                                        <p:cTn id="17" dur="1" fill="hold"/>
                                        <p:tgtEl>
                                          <p:spTgt spid="1136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b.vimeocdn.com/ts/444/305/444305510_640.jpg"/>
          <p:cNvPicPr>
            <a:picLocks noChangeAspect="1" noChangeArrowheads="1"/>
          </p:cNvPicPr>
          <p:nvPr/>
        </p:nvPicPr>
        <p:blipFill>
          <a:blip r:embed="rId2" cstate="print"/>
          <a:srcRect r="3750" b="33333"/>
          <a:stretch>
            <a:fillRect/>
          </a:stretch>
        </p:blipFill>
        <p:spPr bwMode="auto">
          <a:xfrm>
            <a:off x="152400" y="0"/>
            <a:ext cx="8801100" cy="3429000"/>
          </a:xfrm>
          <a:prstGeom prst="rect">
            <a:avLst/>
          </a:prstGeom>
          <a:ln>
            <a:noFill/>
          </a:ln>
          <a:effectLst>
            <a:softEdge rad="112500"/>
          </a:effectLst>
        </p:spPr>
      </p:pic>
      <p:sp>
        <p:nvSpPr>
          <p:cNvPr id="4" name="Title 3"/>
          <p:cNvSpPr>
            <a:spLocks noGrp="1"/>
          </p:cNvSpPr>
          <p:nvPr>
            <p:ph type="title"/>
          </p:nvPr>
        </p:nvSpPr>
        <p:spPr>
          <a:xfrm>
            <a:off x="0" y="3352800"/>
            <a:ext cx="9144000" cy="3505200"/>
          </a:xfrm>
        </p:spPr>
        <p:txBody>
          <a:bodyPr>
            <a:normAutofit/>
          </a:bodyPr>
          <a:lstStyle/>
          <a:p>
            <a:r>
              <a:rPr lang="en-US" sz="3200" i="1" dirty="0" smtClean="0"/>
              <a:t>“And I, brethren, could not speak unto you as unto spiritual, but as unto carnal, even as unto babes in Christ. I have fed you with milk, and not with meat: for hitherto ye were not able to bear it, neither yet now are ye able. For ye are yet carnal: for whereas there is among you envying, and strife, and divisions, are ye not carnal, and walk as men?” (I Corinthians 3:1-3) </a:t>
            </a:r>
            <a:endParaRPr lang="en-US" sz="32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228600"/>
            <a:ext cx="9067800" cy="1189038"/>
          </a:xfrm>
        </p:spPr>
        <p:txBody>
          <a:bodyPr>
            <a:noAutofit/>
          </a:bodyPr>
          <a:lstStyle/>
          <a:p>
            <a:pPr lvl="0"/>
            <a:r>
              <a:rPr lang="en-US" sz="3600" dirty="0" smtClean="0">
                <a:solidFill>
                  <a:srgbClr val="FFFF00"/>
                </a:solidFill>
              </a:rPr>
              <a:t>Experienced almost total </a:t>
            </a:r>
            <a:br>
              <a:rPr lang="en-US" sz="3600" dirty="0" smtClean="0">
                <a:solidFill>
                  <a:srgbClr val="FFFF00"/>
                </a:solidFill>
              </a:rPr>
            </a:br>
            <a:r>
              <a:rPr lang="en-US" sz="3600" dirty="0" smtClean="0">
                <a:solidFill>
                  <a:srgbClr val="FFFF00"/>
                </a:solidFill>
              </a:rPr>
              <a:t>confusion in matters relating to: </a:t>
            </a:r>
            <a:br>
              <a:rPr lang="en-US" sz="3600" dirty="0" smtClean="0">
                <a:solidFill>
                  <a:srgbClr val="FFFF00"/>
                </a:solidFill>
              </a:rPr>
            </a:br>
            <a:endParaRPr lang="en-US" sz="3600" dirty="0">
              <a:solidFill>
                <a:srgbClr val="FFFF00"/>
              </a:solidFill>
            </a:endParaRPr>
          </a:p>
        </p:txBody>
      </p:sp>
      <p:sp>
        <p:nvSpPr>
          <p:cNvPr id="5" name="Content Placeholder 4"/>
          <p:cNvSpPr>
            <a:spLocks noGrp="1"/>
          </p:cNvSpPr>
          <p:nvPr>
            <p:ph idx="1"/>
          </p:nvPr>
        </p:nvSpPr>
        <p:spPr>
          <a:xfrm>
            <a:off x="0" y="1295400"/>
            <a:ext cx="8991600" cy="5562600"/>
          </a:xfrm>
        </p:spPr>
        <p:txBody>
          <a:bodyPr>
            <a:normAutofit fontScale="92500" lnSpcReduction="20000"/>
          </a:bodyPr>
          <a:lstStyle/>
          <a:p>
            <a:pPr lvl="0"/>
            <a:r>
              <a:rPr lang="en-US" dirty="0" smtClean="0"/>
              <a:t>Baptism (I Cor. 1:12-17) </a:t>
            </a:r>
          </a:p>
          <a:p>
            <a:pPr lvl="0"/>
            <a:r>
              <a:rPr lang="en-US" dirty="0" smtClean="0"/>
              <a:t>Earthly wisdom (I Cor. 1:26) </a:t>
            </a:r>
          </a:p>
          <a:p>
            <a:pPr lvl="0"/>
            <a:r>
              <a:rPr lang="en-US" dirty="0" smtClean="0"/>
              <a:t>Carnality, strife, division (I Cor. 3:1-3) </a:t>
            </a:r>
          </a:p>
          <a:p>
            <a:pPr lvl="0"/>
            <a:r>
              <a:rPr lang="en-US" dirty="0" smtClean="0"/>
              <a:t>Judging others unfairly (I Cor. 4:7) </a:t>
            </a:r>
          </a:p>
          <a:p>
            <a:pPr lvl="0"/>
            <a:r>
              <a:rPr lang="en-US" dirty="0" smtClean="0"/>
              <a:t>Immorality (I Cor. 5:1) </a:t>
            </a:r>
          </a:p>
          <a:p>
            <a:pPr lvl="0"/>
            <a:r>
              <a:rPr lang="en-US" dirty="0" smtClean="0"/>
              <a:t>Taking other believers to court (I Cor. 6:1-4) </a:t>
            </a:r>
          </a:p>
          <a:p>
            <a:pPr lvl="0"/>
            <a:r>
              <a:rPr lang="en-US" dirty="0" smtClean="0"/>
              <a:t>Marriage (I Cor. 7:1)</a:t>
            </a:r>
          </a:p>
          <a:p>
            <a:pPr lvl="0"/>
            <a:r>
              <a:rPr lang="en-US" dirty="0" smtClean="0"/>
              <a:t>Christian liberty (I Cor. 8-9) </a:t>
            </a:r>
          </a:p>
          <a:p>
            <a:pPr lvl="0"/>
            <a:r>
              <a:rPr lang="en-US" dirty="0" smtClean="0"/>
              <a:t>The Lord’s Table (I Cor. 11:17-34) </a:t>
            </a:r>
          </a:p>
          <a:p>
            <a:pPr lvl="0"/>
            <a:r>
              <a:rPr lang="en-US" dirty="0" smtClean="0"/>
              <a:t>Spiritual gifts (I Cor. 12-14)</a:t>
            </a:r>
          </a:p>
          <a:p>
            <a:pPr lvl="0"/>
            <a:r>
              <a:rPr lang="en-US" dirty="0" smtClean="0"/>
              <a:t>The doctrine of the resurrection (I Cor. 15) </a:t>
            </a:r>
          </a:p>
          <a:p>
            <a:pPr lvl="0"/>
            <a:r>
              <a:rPr lang="en-US" dirty="0" smtClean="0"/>
              <a:t>Tithing (I Cor. 16) </a:t>
            </a:r>
          </a:p>
          <a:p>
            <a:endParaRPr lang="en-US" dirty="0"/>
          </a:p>
        </p:txBody>
      </p:sp>
      <p:pic>
        <p:nvPicPr>
          <p:cNvPr id="34818" name="Picture 2" descr="http://nataleeallendesigns.com/wp-content/uploads/2009/07/img_3783-cropped.jpg"/>
          <p:cNvPicPr>
            <a:picLocks noChangeAspect="1" noChangeArrowheads="1"/>
          </p:cNvPicPr>
          <p:nvPr/>
        </p:nvPicPr>
        <p:blipFill>
          <a:blip r:embed="rId2" cstate="print"/>
          <a:srcRect/>
          <a:stretch>
            <a:fillRect/>
          </a:stretch>
        </p:blipFill>
        <p:spPr bwMode="auto">
          <a:xfrm>
            <a:off x="6477000" y="1143000"/>
            <a:ext cx="2362200" cy="2346985"/>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to="" calcmode="lin" valueType="num">
                                      <p:cBhvr>
                                        <p:cTn id="22" dur="1" fill="hold"/>
                                        <p:tgtEl>
                                          <p:spTgt spid="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to="" calcmode="lin" valueType="num">
                                      <p:cBhvr>
                                        <p:cTn id="27" dur="1" fill="hold"/>
                                        <p:tgtEl>
                                          <p:spTgt spid="5">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to="" calcmode="lin" valueType="num">
                                      <p:cBhvr>
                                        <p:cTn id="32" dur="1" fill="hold"/>
                                        <p:tgtEl>
                                          <p:spTgt spid="5">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to="" calcmode="lin" valueType="num">
                                      <p:cBhvr>
                                        <p:cTn id="37" dur="1" fill="hold"/>
                                        <p:tgtEl>
                                          <p:spTgt spid="5">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 to="" calcmode="lin" valueType="num">
                                      <p:cBhvr>
                                        <p:cTn id="42" dur="1" fill="hold"/>
                                        <p:tgtEl>
                                          <p:spTgt spid="5">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 to="" calcmode="lin" valueType="num">
                                      <p:cBhvr>
                                        <p:cTn id="47" dur="1" fill="hold"/>
                                        <p:tgtEl>
                                          <p:spTgt spid="5">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 to="" calcmode="lin" valueType="num">
                                      <p:cBhvr>
                                        <p:cTn id="52" dur="1" fill="hold"/>
                                        <p:tgtEl>
                                          <p:spTgt spid="5">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 to="" calcmode="lin" valueType="num">
                                      <p:cBhvr>
                                        <p:cTn id="57" dur="1" fill="hold"/>
                                        <p:tgtEl>
                                          <p:spTgt spid="5">
                                            <p:txEl>
                                              <p:pRg st="10" end="10"/>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 to="" calcmode="lin" valueType="num">
                                      <p:cBhvr>
                                        <p:cTn id="62" dur="1" fill="hold"/>
                                        <p:tgtEl>
                                          <p:spTgt spid="5">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2011362"/>
          </a:xfrm>
        </p:spPr>
        <p:txBody>
          <a:bodyPr>
            <a:normAutofit fontScale="90000"/>
          </a:bodyPr>
          <a:lstStyle/>
          <a:p>
            <a:pPr lvl="0"/>
            <a:r>
              <a:rPr lang="en-US" dirty="0" smtClean="0"/>
              <a:t>Church at Corinth was later </a:t>
            </a:r>
            <a:r>
              <a:rPr lang="en-US" dirty="0" err="1" smtClean="0"/>
              <a:t>pastored</a:t>
            </a:r>
            <a:r>
              <a:rPr lang="en-US" dirty="0" smtClean="0"/>
              <a:t> by </a:t>
            </a:r>
            <a:r>
              <a:rPr lang="en-US" dirty="0" err="1" smtClean="0"/>
              <a:t>Apollos</a:t>
            </a:r>
            <a:r>
              <a:rPr lang="en-US" dirty="0" smtClean="0"/>
              <a:t> who was discipled by Paul </a:t>
            </a:r>
            <a:br>
              <a:rPr lang="en-US" dirty="0" smtClean="0"/>
            </a:br>
            <a:r>
              <a:rPr lang="en-US" i="1" dirty="0" smtClean="0"/>
              <a:t>(I Cor. 3:6) </a:t>
            </a:r>
            <a:r>
              <a:rPr lang="en-US" dirty="0" smtClean="0"/>
              <a:t/>
            </a:r>
            <a:br>
              <a:rPr lang="en-US" dirty="0" smtClean="0"/>
            </a:br>
            <a:endParaRPr lang="en-US" dirty="0"/>
          </a:p>
        </p:txBody>
      </p:sp>
      <p:pic>
        <p:nvPicPr>
          <p:cNvPr id="66562" name="Picture 2" descr="http://woodlandonline.org/wp-content/uploads/2012/11/Paul-Apollos.jpg"/>
          <p:cNvPicPr>
            <a:picLocks noChangeAspect="1" noChangeArrowheads="1"/>
          </p:cNvPicPr>
          <p:nvPr/>
        </p:nvPicPr>
        <p:blipFill>
          <a:blip r:embed="rId2" cstate="print">
            <a:lum contrast="30000"/>
          </a:blip>
          <a:srcRect/>
          <a:stretch>
            <a:fillRect/>
          </a:stretch>
        </p:blipFill>
        <p:spPr bwMode="auto">
          <a:xfrm>
            <a:off x="2590800" y="2209800"/>
            <a:ext cx="3821430" cy="4495800"/>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75780" name="AutoShape 4"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75782" name="AutoShape 6"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75784" name="Picture 8" descr="http://farm2.staticflickr.com/1374/757708294_54ecbe624c_o.jpg"/>
          <p:cNvPicPr>
            <a:picLocks noChangeAspect="1" noChangeArrowheads="1"/>
          </p:cNvPicPr>
          <p:nvPr/>
        </p:nvPicPr>
        <p:blipFill>
          <a:blip r:embed="rId2" cstate="print"/>
          <a:srcRect/>
          <a:stretch>
            <a:fillRect/>
          </a:stretch>
        </p:blipFill>
        <p:spPr bwMode="auto">
          <a:xfrm>
            <a:off x="-76200" y="0"/>
            <a:ext cx="9220200" cy="6918960"/>
          </a:xfrm>
          <a:prstGeom prst="rect">
            <a:avLst/>
          </a:prstGeom>
          <a:noFill/>
        </p:spPr>
      </p:pic>
      <p:sp>
        <p:nvSpPr>
          <p:cNvPr id="6" name="Title 5"/>
          <p:cNvSpPr>
            <a:spLocks noGrp="1"/>
          </p:cNvSpPr>
          <p:nvPr>
            <p:ph type="title"/>
          </p:nvPr>
        </p:nvSpPr>
        <p:spPr>
          <a:xfrm>
            <a:off x="457200" y="274638"/>
            <a:ext cx="8229600" cy="6278562"/>
          </a:xfrm>
        </p:spPr>
        <p:txBody>
          <a:bodyPr>
            <a:normAutofit/>
          </a:bodyPr>
          <a:lstStyle/>
          <a:p>
            <a:r>
              <a:rPr lang="en-US" i="1" dirty="0" smtClean="0">
                <a:effectLst>
                  <a:glow rad="101600">
                    <a:schemeClr val="bg1">
                      <a:alpha val="60000"/>
                    </a:schemeClr>
                  </a:glow>
                </a:effectLst>
              </a:rPr>
              <a:t>“And are built upon the foundation of the apostles and prophets, Jesus Christ himself being the chief corner stone.” (Eph 2:20) </a:t>
            </a:r>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dirty="0" smtClean="0">
                <a:solidFill>
                  <a:srgbClr val="FFFF00"/>
                </a:solidFill>
              </a:rPr>
              <a:t>The church in Ephesus</a:t>
            </a:r>
            <a:endParaRPr lang="en-US" dirty="0">
              <a:solidFill>
                <a:srgbClr val="FFFF00"/>
              </a:solidFill>
            </a:endParaRPr>
          </a:p>
        </p:txBody>
      </p:sp>
      <p:pic>
        <p:nvPicPr>
          <p:cNvPr id="1026" name="Picture 2" descr="http://www.jesuswalk.com/ephesians/images/ephesus_map.gif"/>
          <p:cNvPicPr>
            <a:picLocks noChangeAspect="1" noChangeArrowheads="1"/>
          </p:cNvPicPr>
          <p:nvPr/>
        </p:nvPicPr>
        <p:blipFill>
          <a:blip r:embed="rId2" cstate="print"/>
          <a:srcRect/>
          <a:stretch>
            <a:fillRect/>
          </a:stretch>
        </p:blipFill>
        <p:spPr bwMode="auto">
          <a:xfrm>
            <a:off x="914400" y="1600200"/>
            <a:ext cx="7031277" cy="4876800"/>
          </a:xfrm>
          <a:prstGeom prst="rect">
            <a:avLst/>
          </a:prstGeom>
          <a:noFill/>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657600"/>
          </a:xfrm>
        </p:spPr>
        <p:txBody>
          <a:bodyPr>
            <a:noAutofit/>
          </a:bodyPr>
          <a:lstStyle/>
          <a:p>
            <a:pPr lvl="0"/>
            <a:r>
              <a:rPr lang="en-US" sz="3400" dirty="0" smtClean="0"/>
              <a:t>Was founded during Paul’s second trip             (Acts 18:19) </a:t>
            </a:r>
          </a:p>
          <a:p>
            <a:pPr lvl="0"/>
            <a:r>
              <a:rPr lang="en-US" sz="3400" dirty="0" smtClean="0"/>
              <a:t>May </a:t>
            </a:r>
            <a:r>
              <a:rPr lang="en-US" sz="3400" dirty="0" err="1" smtClean="0"/>
              <a:t>pastored</a:t>
            </a:r>
            <a:r>
              <a:rPr lang="en-US" sz="3400" dirty="0" smtClean="0"/>
              <a:t> by </a:t>
            </a:r>
            <a:r>
              <a:rPr lang="en-US" sz="3400" dirty="0" err="1" smtClean="0"/>
              <a:t>Apollos</a:t>
            </a:r>
            <a:r>
              <a:rPr lang="en-US" sz="3400" dirty="0" smtClean="0"/>
              <a:t>, Timothy, and the Apostle John. </a:t>
            </a:r>
          </a:p>
          <a:p>
            <a:pPr lvl="0"/>
            <a:r>
              <a:rPr lang="en-US" sz="3400" dirty="0" smtClean="0"/>
              <a:t>Paul wrought many miracles there and saw much fruit (Acts 19:11-41)</a:t>
            </a:r>
          </a:p>
        </p:txBody>
      </p:sp>
      <p:pic>
        <p:nvPicPr>
          <p:cNvPr id="30722" name="Picture 2" descr="http://www.overthinkingit.com/wp-content/uploads/2011/03/2927-st-paul-healing-the-cripple-at-lyst-karel-dujardin-235x300.jpg"/>
          <p:cNvPicPr>
            <a:picLocks noChangeAspect="1" noChangeArrowheads="1"/>
          </p:cNvPicPr>
          <p:nvPr/>
        </p:nvPicPr>
        <p:blipFill>
          <a:blip r:embed="rId2" cstate="print"/>
          <a:srcRect/>
          <a:stretch>
            <a:fillRect/>
          </a:stretch>
        </p:blipFill>
        <p:spPr bwMode="auto">
          <a:xfrm rot="226426">
            <a:off x="5980841" y="3059179"/>
            <a:ext cx="2771775" cy="3538436"/>
          </a:xfrm>
          <a:prstGeom prst="rect">
            <a:avLst/>
          </a:prstGeom>
          <a:noFill/>
        </p:spPr>
      </p:pic>
      <p:pic>
        <p:nvPicPr>
          <p:cNvPr id="30724" name="Picture 4" descr="http://www.ephesustoursguide.com/wp-content/uploads/2013/05/pouli-in-ephesus.jpg"/>
          <p:cNvPicPr>
            <a:picLocks noChangeAspect="1" noChangeArrowheads="1"/>
          </p:cNvPicPr>
          <p:nvPr/>
        </p:nvPicPr>
        <p:blipFill>
          <a:blip r:embed="rId3" cstate="print"/>
          <a:srcRect/>
          <a:stretch>
            <a:fillRect/>
          </a:stretch>
        </p:blipFill>
        <p:spPr bwMode="auto">
          <a:xfrm rot="21330038">
            <a:off x="-231829" y="3805371"/>
            <a:ext cx="6152595" cy="2641374"/>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0724"/>
                                        </p:tgtEl>
                                        <p:attrNameLst>
                                          <p:attrName>style.visibility</p:attrName>
                                        </p:attrNameLst>
                                      </p:cBhvr>
                                      <p:to>
                                        <p:strVal val="visible"/>
                                      </p:to>
                                    </p:set>
                                    <p:anim to="" calcmode="lin" valueType="num">
                                      <p:cBhvr>
                                        <p:cTn id="17" dur="1" fill="hold"/>
                                        <p:tgtEl>
                                          <p:spTgt spid="3072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0722"/>
                                        </p:tgtEl>
                                        <p:attrNameLst>
                                          <p:attrName>style.visibility</p:attrName>
                                        </p:attrNameLst>
                                      </p:cBhvr>
                                      <p:to>
                                        <p:strVal val="visible"/>
                                      </p:to>
                                    </p:set>
                                    <p:anim to="" calcmode="lin" valueType="num">
                                      <p:cBhvr>
                                        <p:cTn id="22" dur="1" fill="hold"/>
                                        <p:tgtEl>
                                          <p:spTgt spid="307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lstStyle/>
          <a:p>
            <a:pPr lvl="0"/>
            <a:r>
              <a:rPr lang="en-US" dirty="0" smtClean="0"/>
              <a:t>Books of witchcraft, sorcery and magic were burned (Acts 19:19)</a:t>
            </a:r>
          </a:p>
          <a:p>
            <a:r>
              <a:rPr lang="en-US" dirty="0" smtClean="0"/>
              <a:t>The magnificence of the false goddess Diana was greatly diminished causing a riot (Acts 19:27-38)</a:t>
            </a:r>
          </a:p>
          <a:p>
            <a:pPr lvl="0"/>
            <a:r>
              <a:rPr lang="en-US" dirty="0" smtClean="0"/>
              <a:t>Paul went soul-winning door-to-door                    (Acts 20:17-21)</a:t>
            </a:r>
          </a:p>
          <a:p>
            <a:endParaRPr lang="en-US" dirty="0"/>
          </a:p>
        </p:txBody>
      </p:sp>
      <p:pic>
        <p:nvPicPr>
          <p:cNvPr id="114690" name="Picture 2" descr="http://www.kingjamesbibleonline.org/bible-images/hires/Acts-Chapter-19-Paul-at-Ephesus.jpg"/>
          <p:cNvPicPr>
            <a:picLocks noChangeAspect="1" noChangeArrowheads="1"/>
          </p:cNvPicPr>
          <p:nvPr/>
        </p:nvPicPr>
        <p:blipFill>
          <a:blip r:embed="rId2" cstate="print"/>
          <a:srcRect/>
          <a:stretch>
            <a:fillRect/>
          </a:stretch>
        </p:blipFill>
        <p:spPr bwMode="auto">
          <a:xfrm rot="21208516">
            <a:off x="313627" y="3406287"/>
            <a:ext cx="2785479" cy="3458030"/>
          </a:xfrm>
          <a:prstGeom prst="rect">
            <a:avLst/>
          </a:prstGeom>
          <a:noFill/>
        </p:spPr>
      </p:pic>
      <p:pic>
        <p:nvPicPr>
          <p:cNvPr id="114692" name="Picture 4" descr="http://lavistachurchofchrist.org/Pictures/Treasures%20of%20the%20Bible%20%28Church%20Age%29/images/scan0030.jp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rot="248807">
            <a:off x="6095721" y="2842917"/>
            <a:ext cx="2905125" cy="4064540"/>
          </a:xfrm>
          <a:prstGeom prst="rect">
            <a:avLst/>
          </a:prstGeom>
          <a:noFill/>
        </p:spPr>
      </p:pic>
      <p:pic>
        <p:nvPicPr>
          <p:cNvPr id="114694" name="Picture 6" descr="http://3.bp.blogspot.com/-4I5p3rRT14Q/UJ5z0nLgBdI/AAAAAAAABeA/WYt4dDoAv_k/s320/pete%2Bp%2B4.jpg"/>
          <p:cNvPicPr>
            <a:picLocks noChangeAspect="1" noChangeArrowheads="1"/>
          </p:cNvPicPr>
          <p:nvPr/>
        </p:nvPicPr>
        <p:blipFill>
          <a:blip r:embed="rId4" cstate="print"/>
          <a:srcRect/>
          <a:stretch>
            <a:fillRect/>
          </a:stretch>
        </p:blipFill>
        <p:spPr bwMode="auto">
          <a:xfrm>
            <a:off x="2895600" y="3581400"/>
            <a:ext cx="3742060" cy="2654626"/>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4692"/>
                                        </p:tgtEl>
                                        <p:attrNameLst>
                                          <p:attrName>style.visibility</p:attrName>
                                        </p:attrNameLst>
                                      </p:cBhvr>
                                      <p:to>
                                        <p:strVal val="visible"/>
                                      </p:to>
                                    </p:set>
                                    <p:anim to="" calcmode="lin" valueType="num">
                                      <p:cBhvr>
                                        <p:cTn id="12" dur="1" fill="hold"/>
                                        <p:tgtEl>
                                          <p:spTgt spid="11469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14694"/>
                                        </p:tgtEl>
                                        <p:attrNameLst>
                                          <p:attrName>style.visibility</p:attrName>
                                        </p:attrNameLst>
                                      </p:cBhvr>
                                      <p:to>
                                        <p:strVal val="visible"/>
                                      </p:to>
                                    </p:set>
                                    <p:anim to="" calcmode="lin" valueType="num">
                                      <p:cBhvr>
                                        <p:cTn id="22" dur="1" fill="hold"/>
                                        <p:tgtEl>
                                          <p:spTgt spid="1146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819400"/>
          </a:xfrm>
        </p:spPr>
        <p:txBody>
          <a:bodyPr/>
          <a:lstStyle/>
          <a:p>
            <a:pPr lvl="0"/>
            <a:r>
              <a:rPr lang="en-US" dirty="0" smtClean="0"/>
              <a:t>Was the only Christian church ever to receive letters from two New Testament writers. Paul wrote Ephesians to them (Eph. 1:1), and John the apostle would later direct a portion of Revelation to them (Rev. 2:1-7). According to John’s letter, this church: </a:t>
            </a:r>
          </a:p>
          <a:p>
            <a:endParaRPr lang="en-US" dirty="0"/>
          </a:p>
        </p:txBody>
      </p:sp>
      <p:pic>
        <p:nvPicPr>
          <p:cNvPr id="70660" name="Picture 4" descr="http://www.ucg.org/files/images/articleimages/follow-me-beyond-our-personal-patmos-apostle-john-revelation.jpg.crop_display.jpg"/>
          <p:cNvPicPr>
            <a:picLocks noChangeAspect="1" noChangeArrowheads="1"/>
          </p:cNvPicPr>
          <p:nvPr/>
        </p:nvPicPr>
        <p:blipFill>
          <a:blip r:embed="rId2" cstate="print"/>
          <a:srcRect/>
          <a:stretch>
            <a:fillRect/>
          </a:stretch>
        </p:blipFill>
        <p:spPr bwMode="auto">
          <a:xfrm>
            <a:off x="4953000" y="2743200"/>
            <a:ext cx="3891934" cy="2895600"/>
          </a:xfrm>
          <a:prstGeom prst="rect">
            <a:avLst/>
          </a:prstGeom>
          <a:noFill/>
        </p:spPr>
      </p:pic>
      <p:pic>
        <p:nvPicPr>
          <p:cNvPr id="70662" name="Picture 6" descr="http://cairesinperu.files.wordpress.com/2014/01/apostle-paul-in-prison.jpg"/>
          <p:cNvPicPr>
            <a:picLocks noChangeAspect="1" noChangeArrowheads="1"/>
          </p:cNvPicPr>
          <p:nvPr/>
        </p:nvPicPr>
        <p:blipFill>
          <a:blip r:embed="rId3" cstate="print"/>
          <a:srcRect r="1935" b="5348"/>
          <a:stretch>
            <a:fillRect/>
          </a:stretch>
        </p:blipFill>
        <p:spPr bwMode="auto">
          <a:xfrm>
            <a:off x="838200" y="2743200"/>
            <a:ext cx="3124200" cy="4001168"/>
          </a:xfrm>
          <a:prstGeom prst="rect">
            <a:avLst/>
          </a:prstGeom>
          <a:noFill/>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4267200"/>
          </a:xfrm>
        </p:spPr>
        <p:txBody>
          <a:bodyPr>
            <a:noAutofit/>
          </a:bodyPr>
          <a:lstStyle/>
          <a:p>
            <a:pPr lvl="0"/>
            <a:r>
              <a:rPr lang="en-US" sz="3600" dirty="0" smtClean="0"/>
              <a:t>Worked hard and possessed patience. </a:t>
            </a:r>
          </a:p>
          <a:p>
            <a:pPr lvl="0"/>
            <a:r>
              <a:rPr lang="en-US" sz="3600" dirty="0" smtClean="0"/>
              <a:t>Had high church standards. </a:t>
            </a:r>
          </a:p>
          <a:p>
            <a:pPr lvl="0"/>
            <a:r>
              <a:rPr lang="en-US" sz="3600" dirty="0" smtClean="0"/>
              <a:t>Suffered for Christ. </a:t>
            </a:r>
          </a:p>
          <a:p>
            <a:pPr lvl="0"/>
            <a:r>
              <a:rPr lang="en-US" sz="3600" dirty="0" smtClean="0"/>
              <a:t>Had left their first love. </a:t>
            </a:r>
          </a:p>
          <a:p>
            <a:pPr lvl="0"/>
            <a:r>
              <a:rPr lang="en-US" sz="3600" dirty="0" smtClean="0"/>
              <a:t>Needed to remember,                             repent, and return to                                 Christ, else their                          candlestick be removed. </a:t>
            </a:r>
          </a:p>
          <a:p>
            <a:pPr lvl="0"/>
            <a:r>
              <a:rPr lang="en-US" sz="3600" dirty="0" smtClean="0"/>
              <a:t>Hated the doctrine and                                                       deeds of the </a:t>
            </a:r>
            <a:r>
              <a:rPr lang="en-US" sz="3600" dirty="0" err="1" smtClean="0"/>
              <a:t>Nicolaitans</a:t>
            </a:r>
            <a:r>
              <a:rPr lang="en-US" sz="3600" dirty="0" smtClean="0"/>
              <a:t>. </a:t>
            </a:r>
          </a:p>
          <a:p>
            <a:endParaRPr lang="en-US" sz="3600" dirty="0"/>
          </a:p>
        </p:txBody>
      </p:sp>
      <p:pic>
        <p:nvPicPr>
          <p:cNvPr id="4" name="Picture 2" descr="C:\Users\Ptr. Daniel White\Desktop\Prophecy pictures\prophecy pictures\revelation\scan0133.jpg"/>
          <p:cNvPicPr>
            <a:picLocks noChangeAspect="1" noChangeArrowheads="1"/>
          </p:cNvPicPr>
          <p:nvPr/>
        </p:nvPicPr>
        <p:blipFill>
          <a:blip r:embed="rId2" cstate="print"/>
          <a:srcRect/>
          <a:stretch>
            <a:fillRect/>
          </a:stretch>
        </p:blipFill>
        <p:spPr bwMode="auto">
          <a:xfrm>
            <a:off x="5105400" y="1676400"/>
            <a:ext cx="3810000" cy="3810000"/>
          </a:xfrm>
          <a:prstGeom prst="rect">
            <a:avLst/>
          </a:prstGeom>
          <a:noFill/>
          <a:effectLst>
            <a:reflection blurRad="6350" stA="50000" endA="295" endPos="92000" dist="1016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C:\Users\Ptr. Daniel White\Desktop\Prophecy pictures\prophecy pictures\backgrounds\BACKGROUNDS\freefallbackgrounds\36.jpg"/>
          <p:cNvPicPr>
            <a:picLocks noChangeAspect="1" noChangeArrowheads="1"/>
          </p:cNvPicPr>
          <p:nvPr/>
        </p:nvPicPr>
        <p:blipFill>
          <a:blip r:embed="rId3" cstate="print">
            <a:lum bright="-20000"/>
          </a:blip>
          <a:srcRect/>
          <a:stretch>
            <a:fillRect/>
          </a:stretch>
        </p:blipFill>
        <p:spPr bwMode="auto">
          <a:xfrm>
            <a:off x="-457200" y="-457200"/>
            <a:ext cx="9753600" cy="7315200"/>
          </a:xfrm>
          <a:prstGeom prst="rect">
            <a:avLst/>
          </a:prstGeom>
          <a:noFill/>
        </p:spPr>
      </p:pic>
      <p:sp>
        <p:nvSpPr>
          <p:cNvPr id="2" name="Title 1"/>
          <p:cNvSpPr>
            <a:spLocks noGrp="1"/>
          </p:cNvSpPr>
          <p:nvPr>
            <p:ph type="title"/>
          </p:nvPr>
        </p:nvSpPr>
        <p:spPr>
          <a:xfrm>
            <a:off x="-533400" y="0"/>
            <a:ext cx="9372600" cy="1417638"/>
          </a:xfrm>
        </p:spPr>
        <p:txBody>
          <a:bodyPr>
            <a:normAutofit fontScale="90000"/>
          </a:bodyPr>
          <a:lstStyle/>
          <a:p>
            <a:r>
              <a:rPr lang="en-US" dirty="0" smtClean="0">
                <a:solidFill>
                  <a:schemeClr val="tx1">
                    <a:lumMod val="95000"/>
                  </a:schemeClr>
                </a:solidFill>
                <a:effectLst>
                  <a:glow rad="101600">
                    <a:schemeClr val="bg1">
                      <a:alpha val="60000"/>
                    </a:schemeClr>
                  </a:glow>
                </a:effectLst>
              </a:rPr>
              <a:t>The Doctrine of the </a:t>
            </a:r>
            <a:r>
              <a:rPr lang="en-US" dirty="0" err="1" smtClean="0">
                <a:solidFill>
                  <a:schemeClr val="tx1">
                    <a:lumMod val="95000"/>
                  </a:schemeClr>
                </a:solidFill>
                <a:effectLst>
                  <a:glow rad="101600">
                    <a:schemeClr val="bg1">
                      <a:alpha val="60000"/>
                    </a:schemeClr>
                  </a:glow>
                </a:effectLst>
              </a:rPr>
              <a:t>Nicolaitans</a:t>
            </a:r>
            <a:r>
              <a:rPr lang="en-US" dirty="0" smtClean="0">
                <a:solidFill>
                  <a:schemeClr val="tx1">
                    <a:lumMod val="95000"/>
                  </a:schemeClr>
                </a:solidFill>
                <a:effectLst>
                  <a:glow rad="101600">
                    <a:schemeClr val="bg1">
                      <a:alpha val="60000"/>
                    </a:schemeClr>
                  </a:glow>
                </a:effectLst>
              </a:rPr>
              <a:t/>
            </a:r>
            <a:br>
              <a:rPr lang="en-US" dirty="0" smtClean="0">
                <a:solidFill>
                  <a:schemeClr val="tx1">
                    <a:lumMod val="95000"/>
                  </a:schemeClr>
                </a:solidFill>
                <a:effectLst>
                  <a:glow rad="101600">
                    <a:schemeClr val="bg1">
                      <a:alpha val="60000"/>
                    </a:schemeClr>
                  </a:glow>
                </a:effectLst>
              </a:rPr>
            </a:br>
            <a:r>
              <a:rPr lang="en-US" sz="3600" i="1" dirty="0" smtClean="0">
                <a:solidFill>
                  <a:schemeClr val="tx1">
                    <a:lumMod val="95000"/>
                  </a:schemeClr>
                </a:solidFill>
                <a:effectLst>
                  <a:glow rad="101600">
                    <a:schemeClr val="bg1">
                      <a:alpha val="60000"/>
                    </a:schemeClr>
                  </a:glow>
                </a:effectLst>
              </a:rPr>
              <a:t>“But this thou hast, that thou </a:t>
            </a:r>
            <a:r>
              <a:rPr lang="en-US" sz="3600" i="1" dirty="0" err="1" smtClean="0">
                <a:solidFill>
                  <a:schemeClr val="tx1">
                    <a:lumMod val="95000"/>
                  </a:schemeClr>
                </a:solidFill>
                <a:effectLst>
                  <a:glow rad="101600">
                    <a:schemeClr val="bg1">
                      <a:alpha val="60000"/>
                    </a:schemeClr>
                  </a:glow>
                </a:effectLst>
              </a:rPr>
              <a:t>hatest</a:t>
            </a:r>
            <a:r>
              <a:rPr lang="en-US" sz="3600" i="1" dirty="0" smtClean="0">
                <a:solidFill>
                  <a:schemeClr val="tx1">
                    <a:lumMod val="95000"/>
                  </a:schemeClr>
                </a:solidFill>
                <a:effectLst>
                  <a:glow rad="101600">
                    <a:schemeClr val="bg1">
                      <a:alpha val="60000"/>
                    </a:schemeClr>
                  </a:glow>
                </a:effectLst>
              </a:rPr>
              <a:t> the deeds               of the </a:t>
            </a:r>
            <a:r>
              <a:rPr lang="en-US" sz="3600" i="1" dirty="0" err="1" smtClean="0">
                <a:solidFill>
                  <a:schemeClr val="tx1">
                    <a:lumMod val="95000"/>
                  </a:schemeClr>
                </a:solidFill>
                <a:effectLst>
                  <a:glow rad="101600">
                    <a:schemeClr val="bg1">
                      <a:alpha val="60000"/>
                    </a:schemeClr>
                  </a:glow>
                </a:effectLst>
              </a:rPr>
              <a:t>Nicolaitans</a:t>
            </a:r>
            <a:r>
              <a:rPr lang="en-US" sz="3600" i="1" dirty="0" smtClean="0">
                <a:solidFill>
                  <a:schemeClr val="tx1">
                    <a:lumMod val="95000"/>
                  </a:schemeClr>
                </a:solidFill>
                <a:effectLst>
                  <a:glow rad="101600">
                    <a:schemeClr val="bg1">
                      <a:alpha val="60000"/>
                    </a:schemeClr>
                  </a:glow>
                </a:effectLst>
              </a:rPr>
              <a:t>, which I also hate.”</a:t>
            </a:r>
            <a:endParaRPr lang="en-US" sz="3600" i="1" dirty="0">
              <a:solidFill>
                <a:schemeClr val="tx1">
                  <a:lumMod val="95000"/>
                </a:schemeClr>
              </a:solidFill>
              <a:effectLst>
                <a:glow rad="101600">
                  <a:schemeClr val="bg1">
                    <a:alpha val="60000"/>
                  </a:schemeClr>
                </a:glow>
              </a:effectLst>
            </a:endParaRPr>
          </a:p>
        </p:txBody>
      </p:sp>
      <p:sp>
        <p:nvSpPr>
          <p:cNvPr id="3" name="Content Placeholder 2"/>
          <p:cNvSpPr>
            <a:spLocks noGrp="1"/>
          </p:cNvSpPr>
          <p:nvPr>
            <p:ph idx="1"/>
          </p:nvPr>
        </p:nvSpPr>
        <p:spPr>
          <a:xfrm>
            <a:off x="457200" y="1905000"/>
            <a:ext cx="8229600" cy="5257800"/>
          </a:xfrm>
        </p:spPr>
        <p:txBody>
          <a:bodyPr>
            <a:normAutofit fontScale="92500" lnSpcReduction="10000"/>
          </a:bodyPr>
          <a:lstStyle/>
          <a:p>
            <a:r>
              <a:rPr lang="en-US" sz="3900" dirty="0" smtClean="0">
                <a:solidFill>
                  <a:schemeClr val="tx1">
                    <a:lumMod val="85000"/>
                  </a:schemeClr>
                </a:solidFill>
                <a:effectLst>
                  <a:glow rad="101600">
                    <a:schemeClr val="bg1">
                      <a:alpha val="60000"/>
                    </a:schemeClr>
                  </a:glow>
                </a:effectLst>
              </a:rPr>
              <a:t>Followers of Nicolas</a:t>
            </a:r>
          </a:p>
          <a:p>
            <a:r>
              <a:rPr lang="en-US" sz="3900" dirty="0" smtClean="0">
                <a:solidFill>
                  <a:schemeClr val="tx1">
                    <a:lumMod val="85000"/>
                  </a:schemeClr>
                </a:solidFill>
                <a:effectLst>
                  <a:glow rad="101600">
                    <a:schemeClr val="bg1">
                      <a:alpha val="60000"/>
                    </a:schemeClr>
                  </a:glow>
                </a:effectLst>
              </a:rPr>
              <a:t>His Teachings –</a:t>
            </a:r>
          </a:p>
          <a:p>
            <a:pPr>
              <a:buFont typeface="Wingdings"/>
              <a:buChar char="Ø"/>
            </a:pPr>
            <a:r>
              <a:rPr lang="en-US" sz="3900" dirty="0" smtClean="0">
                <a:solidFill>
                  <a:schemeClr val="tx1">
                    <a:lumMod val="85000"/>
                  </a:schemeClr>
                </a:solidFill>
                <a:effectLst>
                  <a:glow rad="101600">
                    <a:schemeClr val="bg1">
                      <a:alpha val="60000"/>
                    </a:schemeClr>
                  </a:glow>
                </a:effectLst>
              </a:rPr>
              <a:t>Christians can live however they want.</a:t>
            </a:r>
          </a:p>
          <a:p>
            <a:pPr>
              <a:buFont typeface="Wingdings"/>
              <a:buChar char="Ø"/>
            </a:pPr>
            <a:r>
              <a:rPr lang="en-US" sz="3900" dirty="0" smtClean="0">
                <a:solidFill>
                  <a:schemeClr val="tx1">
                    <a:lumMod val="85000"/>
                  </a:schemeClr>
                </a:solidFill>
                <a:effectLst>
                  <a:glow rad="101600">
                    <a:schemeClr val="bg1">
                      <a:alpha val="60000"/>
                    </a:schemeClr>
                  </a:glow>
                </a:effectLst>
              </a:rPr>
              <a:t>Christians are “under grace” </a:t>
            </a:r>
          </a:p>
          <a:p>
            <a:pPr>
              <a:buNone/>
            </a:pPr>
            <a:r>
              <a:rPr lang="en-US" sz="3900" dirty="0">
                <a:solidFill>
                  <a:schemeClr val="tx1">
                    <a:lumMod val="85000"/>
                  </a:schemeClr>
                </a:solidFill>
                <a:effectLst>
                  <a:glow rad="101600">
                    <a:schemeClr val="bg1">
                      <a:alpha val="60000"/>
                    </a:schemeClr>
                  </a:glow>
                </a:effectLst>
              </a:rPr>
              <a:t> </a:t>
            </a:r>
            <a:r>
              <a:rPr lang="en-US" sz="3900" dirty="0" smtClean="0">
                <a:solidFill>
                  <a:schemeClr val="tx1">
                    <a:lumMod val="85000"/>
                  </a:schemeClr>
                </a:solidFill>
                <a:effectLst>
                  <a:glow rad="101600">
                    <a:schemeClr val="bg1">
                      <a:alpha val="60000"/>
                    </a:schemeClr>
                  </a:glow>
                </a:effectLst>
              </a:rPr>
              <a:t> - Christians can live a sinful life-style because they  are  forgiven of their sin.</a:t>
            </a:r>
          </a:p>
          <a:p>
            <a:pPr>
              <a:buNone/>
            </a:pPr>
            <a:r>
              <a:rPr lang="en-US" sz="3900" dirty="0">
                <a:solidFill>
                  <a:schemeClr val="tx1">
                    <a:lumMod val="85000"/>
                  </a:schemeClr>
                </a:solidFill>
                <a:effectLst>
                  <a:glow rad="101600">
                    <a:schemeClr val="bg1">
                      <a:alpha val="60000"/>
                    </a:schemeClr>
                  </a:glow>
                </a:effectLst>
              </a:rPr>
              <a:t> </a:t>
            </a:r>
            <a:r>
              <a:rPr lang="en-US" sz="3900" dirty="0" smtClean="0">
                <a:solidFill>
                  <a:schemeClr val="tx1">
                    <a:lumMod val="85000"/>
                  </a:schemeClr>
                </a:solidFill>
                <a:effectLst>
                  <a:glow rad="101600">
                    <a:schemeClr val="bg1">
                      <a:alpha val="60000"/>
                    </a:schemeClr>
                  </a:glow>
                </a:effectLst>
              </a:rPr>
              <a:t> - Christians can enjoy the pleasures of sin without consequence</a:t>
            </a:r>
            <a:r>
              <a:rPr lang="en-US" sz="3600" dirty="0" smtClean="0">
                <a:solidFill>
                  <a:schemeClr val="tx1">
                    <a:lumMod val="85000"/>
                  </a:schemeClr>
                </a:solidFill>
                <a:effectLst>
                  <a:glow rad="101600">
                    <a:schemeClr val="bg1">
                      <a:alpha val="60000"/>
                    </a:schemeClr>
                  </a:glow>
                </a:effectLst>
              </a:rPr>
              <a:t>.</a:t>
            </a:r>
          </a:p>
          <a:p>
            <a:pPr>
              <a:buNone/>
            </a:pPr>
            <a:r>
              <a:rPr lang="en-US" dirty="0"/>
              <a:t> </a:t>
            </a:r>
            <a:r>
              <a:rPr lang="en-US" dirty="0" smtClean="0"/>
              <a:t>  </a:t>
            </a:r>
            <a:endParaRPr lang="en-US" dirty="0"/>
          </a:p>
        </p:txBody>
      </p:sp>
      <p:pic>
        <p:nvPicPr>
          <p:cNvPr id="93186" name="Picture 2" descr="http://gbcdecatur.org/files/SeparateMessage.jpg"/>
          <p:cNvPicPr>
            <a:picLocks noChangeAspect="1" noChangeArrowheads="1"/>
          </p:cNvPicPr>
          <p:nvPr/>
        </p:nvPicPr>
        <p:blipFill>
          <a:blip r:embed="rId4" cstate="print"/>
          <a:srcRect/>
          <a:stretch>
            <a:fillRect/>
          </a:stretch>
        </p:blipFill>
        <p:spPr bwMode="auto">
          <a:xfrm>
            <a:off x="6705600" y="1504926"/>
            <a:ext cx="2261546" cy="1695473"/>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3999" cy="6857999"/>
          </a:xfrm>
          <a:prstGeom prst="rect">
            <a:avLst/>
          </a:prstGeom>
          <a:noFill/>
          <a:ln w="9525">
            <a:noFill/>
            <a:miter lim="800000"/>
            <a:headEnd/>
            <a:tailEnd/>
          </a:ln>
          <a:effectLst/>
        </p:spPr>
      </p:pic>
      <p:pic>
        <p:nvPicPr>
          <p:cNvPr id="11266" name="Picture 2" descr="C:\Users\Ptr. Daniel White\Desktop\Prophecy pictures\prophecy pictures\faces\ClaudiusThb.gif"/>
          <p:cNvPicPr>
            <a:picLocks noChangeAspect="1" noChangeArrowheads="1"/>
          </p:cNvPicPr>
          <p:nvPr/>
        </p:nvPicPr>
        <p:blipFill>
          <a:blip r:embed="rId4" cstate="print">
            <a:duotone>
              <a:prstClr val="black"/>
              <a:schemeClr val="accent2">
                <a:tint val="45000"/>
                <a:satMod val="400000"/>
              </a:schemeClr>
            </a:duotone>
            <a:lum bright="-20000"/>
          </a:blip>
          <a:srcRect/>
          <a:stretch>
            <a:fillRect/>
          </a:stretch>
        </p:blipFill>
        <p:spPr bwMode="auto">
          <a:xfrm>
            <a:off x="990600" y="685800"/>
            <a:ext cx="2743200" cy="3276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itle 3"/>
          <p:cNvSpPr>
            <a:spLocks noGrp="1"/>
          </p:cNvSpPr>
          <p:nvPr>
            <p:ph type="title"/>
          </p:nvPr>
        </p:nvSpPr>
        <p:spPr>
          <a:xfrm>
            <a:off x="152401" y="4406900"/>
            <a:ext cx="4114800" cy="1362075"/>
          </a:xfrm>
        </p:spPr>
        <p:txBody>
          <a:bodyPr/>
          <a:lstStyle/>
          <a:p>
            <a:pPr algn="ctr"/>
            <a:r>
              <a:rPr lang="en-US" dirty="0" smtClean="0">
                <a:effectLst>
                  <a:glow rad="101600">
                    <a:schemeClr val="bg1">
                      <a:alpha val="60000"/>
                    </a:schemeClr>
                  </a:glow>
                </a:effectLst>
              </a:rPr>
              <a:t>Clement of Alexandria</a:t>
            </a:r>
            <a:endParaRPr lang="en-US" dirty="0">
              <a:effectLst>
                <a:glow rad="101600">
                  <a:schemeClr val="bg1">
                    <a:alpha val="60000"/>
                  </a:schemeClr>
                </a:glow>
              </a:effectLst>
            </a:endParaRPr>
          </a:p>
        </p:txBody>
      </p:sp>
      <p:sp>
        <p:nvSpPr>
          <p:cNvPr id="5" name="Text Placeholder 4"/>
          <p:cNvSpPr>
            <a:spLocks noGrp="1"/>
          </p:cNvSpPr>
          <p:nvPr>
            <p:ph type="body" idx="1"/>
          </p:nvPr>
        </p:nvSpPr>
        <p:spPr>
          <a:xfrm>
            <a:off x="4343399" y="-304801"/>
            <a:ext cx="4191001" cy="6019801"/>
          </a:xfrm>
        </p:spPr>
        <p:txBody>
          <a:bodyPr>
            <a:normAutofit/>
          </a:bodyPr>
          <a:lstStyle/>
          <a:p>
            <a:pPr algn="ctr"/>
            <a:r>
              <a:rPr lang="en-US" sz="4400" i="1" dirty="0" smtClean="0">
                <a:effectLst>
                  <a:glow rad="101600">
                    <a:schemeClr val="bg1">
                      <a:alpha val="60000"/>
                    </a:schemeClr>
                  </a:glow>
                </a:effectLst>
              </a:rPr>
              <a:t>“The </a:t>
            </a:r>
            <a:r>
              <a:rPr lang="en-US" sz="4400" i="1" dirty="0" err="1" smtClean="0">
                <a:effectLst>
                  <a:glow rad="101600">
                    <a:schemeClr val="bg1">
                      <a:alpha val="60000"/>
                    </a:schemeClr>
                  </a:glow>
                </a:effectLst>
              </a:rPr>
              <a:t>Nicolaitans</a:t>
            </a:r>
            <a:r>
              <a:rPr lang="en-US" sz="4400" i="1" dirty="0" smtClean="0">
                <a:effectLst>
                  <a:glow rad="101600">
                    <a:schemeClr val="bg1">
                      <a:alpha val="60000"/>
                    </a:schemeClr>
                  </a:glow>
                </a:effectLst>
              </a:rPr>
              <a:t> abandoned the principles of Christianity to live in sinful pleasure.”</a:t>
            </a:r>
            <a:endParaRPr lang="en-US" sz="44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in Troas</a:t>
            </a:r>
            <a:endParaRPr lang="en-US" dirty="0">
              <a:solidFill>
                <a:srgbClr val="FFFF00"/>
              </a:solidFill>
            </a:endParaRPr>
          </a:p>
        </p:txBody>
      </p:sp>
      <p:pic>
        <p:nvPicPr>
          <p:cNvPr id="71682" name="Picture 2" descr="http://lakesideministries.com/images/ActsMap_2nd_Missionary_Journey_to_Macedonia.jpg"/>
          <p:cNvPicPr>
            <a:picLocks noChangeAspect="1" noChangeArrowheads="1"/>
          </p:cNvPicPr>
          <p:nvPr/>
        </p:nvPicPr>
        <p:blipFill>
          <a:blip r:embed="rId2" cstate="print"/>
          <a:srcRect/>
          <a:stretch>
            <a:fillRect/>
          </a:stretch>
        </p:blipFill>
        <p:spPr bwMode="auto">
          <a:xfrm>
            <a:off x="838200" y="1600200"/>
            <a:ext cx="7354455" cy="4953000"/>
          </a:xfrm>
          <a:prstGeom prst="rect">
            <a:avLst/>
          </a:prstGeom>
          <a:noFill/>
        </p:spPr>
      </p:pic>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391400" cy="4419600"/>
          </a:xfrm>
        </p:spPr>
        <p:txBody>
          <a:bodyPr>
            <a:normAutofit/>
          </a:bodyPr>
          <a:lstStyle/>
          <a:p>
            <a:r>
              <a:rPr lang="en-US" sz="3600" dirty="0" smtClean="0"/>
              <a:t>Here Paul raised up </a:t>
            </a:r>
            <a:r>
              <a:rPr lang="en-US" sz="3600" dirty="0" err="1" smtClean="0"/>
              <a:t>Eutychus</a:t>
            </a:r>
            <a:r>
              <a:rPr lang="en-US" sz="3600" dirty="0" smtClean="0"/>
              <a:t>, a believer who had gone asleep during Paul’s sermon and had fallen down from the third loft of the building </a:t>
            </a:r>
            <a:br>
              <a:rPr lang="en-US" sz="3600" dirty="0" smtClean="0"/>
            </a:br>
            <a:r>
              <a:rPr lang="en-US" sz="3600" dirty="0" smtClean="0"/>
              <a:t>(Acts 20:7-12)</a:t>
            </a:r>
            <a:br>
              <a:rPr lang="en-US" sz="3600" dirty="0" smtClean="0"/>
            </a:br>
            <a:endParaRPr lang="en-US" sz="3600" dirty="0"/>
          </a:p>
        </p:txBody>
      </p:sp>
      <p:pic>
        <p:nvPicPr>
          <p:cNvPr id="73730" name="Picture 2" descr="http://3.bp.blogspot.com/-gvc457hpctQ/Uao1W3NnZ4I/AAAAAAAABAI/WX_8wscVGGA/s1600/110_04_0281_BiblePaintings.jpg"/>
          <p:cNvPicPr>
            <a:picLocks noChangeAspect="1" noChangeArrowheads="1"/>
          </p:cNvPicPr>
          <p:nvPr/>
        </p:nvPicPr>
        <p:blipFill>
          <a:blip r:embed="rId2" cstate="print"/>
          <a:srcRect/>
          <a:stretch>
            <a:fillRect/>
          </a:stretch>
        </p:blipFill>
        <p:spPr bwMode="auto">
          <a:xfrm>
            <a:off x="4114800" y="3429000"/>
            <a:ext cx="5029200" cy="3287840"/>
          </a:xfrm>
          <a:prstGeom prst="rect">
            <a:avLst/>
          </a:prstGeom>
          <a:ln>
            <a:noFill/>
          </a:ln>
          <a:effectLst>
            <a:softEdge rad="112500"/>
          </a:effectLst>
        </p:spPr>
      </p:pic>
      <p:pic>
        <p:nvPicPr>
          <p:cNvPr id="73732" name="Picture 4" descr="http://oneyearbibleimages.com/paul_eutychius.jpg"/>
          <p:cNvPicPr>
            <a:picLocks noChangeAspect="1" noChangeArrowheads="1"/>
          </p:cNvPicPr>
          <p:nvPr/>
        </p:nvPicPr>
        <p:blipFill>
          <a:blip r:embed="rId3" cstate="print"/>
          <a:srcRect/>
          <a:stretch>
            <a:fillRect/>
          </a:stretch>
        </p:blipFill>
        <p:spPr bwMode="auto">
          <a:xfrm>
            <a:off x="76200" y="3429000"/>
            <a:ext cx="4234864" cy="3288392"/>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fade">
                                      <p:cBhvr>
                                        <p:cTn id="7" dur="20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200400"/>
          </a:xfrm>
        </p:spPr>
        <p:txBody>
          <a:bodyPr>
            <a:normAutofit fontScale="90000"/>
          </a:bodyPr>
          <a:lstStyle/>
          <a:p>
            <a:r>
              <a:rPr lang="en-US" i="1" dirty="0" smtClean="0"/>
              <a:t>(Acts 20:11) </a:t>
            </a:r>
            <a:br>
              <a:rPr lang="en-US" i="1" dirty="0" smtClean="0"/>
            </a:br>
            <a:r>
              <a:rPr lang="en-US" i="1" dirty="0" smtClean="0"/>
              <a:t>“When he therefore was come up again, and had broken bread, and eaten, and talked a long while, even till break of day, so he departed.”</a:t>
            </a:r>
            <a:endParaRPr lang="en-US" i="1" dirty="0"/>
          </a:p>
        </p:txBody>
      </p:sp>
      <p:pic>
        <p:nvPicPr>
          <p:cNvPr id="117762" name="Picture 2" descr="http://amightywind.com/pentecostf/gathering3.jpg"/>
          <p:cNvPicPr>
            <a:picLocks noChangeAspect="1" noChangeArrowheads="1"/>
          </p:cNvPicPr>
          <p:nvPr/>
        </p:nvPicPr>
        <p:blipFill>
          <a:blip r:embed="rId2" cstate="print"/>
          <a:srcRect/>
          <a:stretch>
            <a:fillRect/>
          </a:stretch>
        </p:blipFill>
        <p:spPr bwMode="auto">
          <a:xfrm>
            <a:off x="2133600" y="3259156"/>
            <a:ext cx="4800600" cy="3598844"/>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solidFill>
                  <a:srgbClr val="FFFF00"/>
                </a:solidFill>
              </a:rPr>
              <a:t> </a:t>
            </a:r>
            <a:br>
              <a:rPr lang="en-US" dirty="0">
                <a:solidFill>
                  <a:srgbClr val="FFFF00"/>
                </a:solidFill>
              </a:rPr>
            </a:br>
            <a:r>
              <a:rPr lang="en-US" dirty="0">
                <a:solidFill>
                  <a:srgbClr val="FFFF00"/>
                </a:solidFill>
              </a:rPr>
              <a:t>The Meaning of the Word "Church."</a:t>
            </a:r>
          </a:p>
        </p:txBody>
      </p:sp>
      <p:sp>
        <p:nvSpPr>
          <p:cNvPr id="3" name="Content Placeholder 2"/>
          <p:cNvSpPr>
            <a:spLocks noGrp="1"/>
          </p:cNvSpPr>
          <p:nvPr>
            <p:ph idx="1"/>
          </p:nvPr>
        </p:nvSpPr>
        <p:spPr>
          <a:xfrm>
            <a:off x="0" y="1143000"/>
            <a:ext cx="9144000" cy="5715000"/>
          </a:xfrm>
        </p:spPr>
        <p:txBody>
          <a:bodyPr>
            <a:noAutofit/>
          </a:bodyPr>
          <a:lstStyle/>
          <a:p>
            <a:r>
              <a:rPr lang="en-US" sz="3300" dirty="0" smtClean="0"/>
              <a:t>Thus</a:t>
            </a:r>
            <a:r>
              <a:rPr lang="en-US" sz="3300" dirty="0"/>
              <a:t>, the literal meaning is </a:t>
            </a:r>
            <a:r>
              <a:rPr lang="en-US" sz="3300" dirty="0" smtClean="0"/>
              <a:t>- a </a:t>
            </a:r>
            <a:r>
              <a:rPr lang="en-US" sz="3300" dirty="0"/>
              <a:t>call </a:t>
            </a:r>
            <a:r>
              <a:rPr lang="en-US" sz="3300" dirty="0" smtClean="0"/>
              <a:t>out assembly.</a:t>
            </a:r>
          </a:p>
          <a:p>
            <a:r>
              <a:rPr lang="en-US" sz="3600" dirty="0" smtClean="0">
                <a:solidFill>
                  <a:srgbClr val="FFFF00"/>
                </a:solidFill>
              </a:rPr>
              <a:t>A called out Assembly of Baptized Believers gathered together for – </a:t>
            </a:r>
            <a:r>
              <a:rPr lang="en-US" sz="3600" i="1" dirty="0" smtClean="0"/>
              <a:t>Acts2:42; Phil. 3:3 </a:t>
            </a:r>
            <a:endParaRPr lang="en-US" sz="3600" dirty="0" smtClean="0">
              <a:solidFill>
                <a:srgbClr val="FFFF00"/>
              </a:solidFill>
            </a:endParaRPr>
          </a:p>
          <a:p>
            <a:pPr>
              <a:buNone/>
            </a:pPr>
            <a:r>
              <a:rPr lang="en-US" sz="3600" dirty="0" smtClean="0"/>
              <a:t>1. Doctrine</a:t>
            </a:r>
          </a:p>
          <a:p>
            <a:pPr>
              <a:buNone/>
            </a:pPr>
            <a:r>
              <a:rPr lang="en-US" sz="3600" dirty="0" smtClean="0"/>
              <a:t>2. Fellowship</a:t>
            </a:r>
          </a:p>
          <a:p>
            <a:pPr>
              <a:buNone/>
            </a:pPr>
            <a:r>
              <a:rPr lang="en-US" sz="3600" dirty="0" smtClean="0"/>
              <a:t>3. Breaking of Bread</a:t>
            </a:r>
          </a:p>
          <a:p>
            <a:pPr>
              <a:buNone/>
            </a:pPr>
            <a:r>
              <a:rPr lang="en-US" sz="3600" dirty="0" smtClean="0"/>
              <a:t>4. Prayers</a:t>
            </a:r>
          </a:p>
          <a:p>
            <a:pPr>
              <a:buNone/>
            </a:pPr>
            <a:r>
              <a:rPr lang="en-US" sz="3600" dirty="0" smtClean="0"/>
              <a:t>5. Worship</a:t>
            </a:r>
          </a:p>
        </p:txBody>
      </p:sp>
      <p:pic>
        <p:nvPicPr>
          <p:cNvPr id="53250" name="Picture 2" descr="http://i1.ytimg.com/vi/yy0pOjXRU3k/hqdefault.jpg"/>
          <p:cNvPicPr>
            <a:picLocks noChangeAspect="1" noChangeArrowheads="1"/>
          </p:cNvPicPr>
          <p:nvPr/>
        </p:nvPicPr>
        <p:blipFill>
          <a:blip r:embed="rId2" cstate="print"/>
          <a:srcRect/>
          <a:stretch>
            <a:fillRect/>
          </a:stretch>
        </p:blipFill>
        <p:spPr bwMode="auto">
          <a:xfrm>
            <a:off x="4648200" y="3619500"/>
            <a:ext cx="4114800" cy="3086101"/>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in Rome</a:t>
            </a:r>
            <a:endParaRPr lang="en-US" dirty="0">
              <a:solidFill>
                <a:srgbClr val="FFFF00"/>
              </a:solidFill>
            </a:endParaRPr>
          </a:p>
        </p:txBody>
      </p:sp>
      <p:pic>
        <p:nvPicPr>
          <p:cNvPr id="74754" name="Picture 2" descr="http://www.mycrandall.ca/courses/ntintro/images/JournRome.gif"/>
          <p:cNvPicPr>
            <a:picLocks noChangeAspect="1" noChangeArrowheads="1"/>
          </p:cNvPicPr>
          <p:nvPr/>
        </p:nvPicPr>
        <p:blipFill>
          <a:blip r:embed="rId2" cstate="print"/>
          <a:srcRect/>
          <a:stretch>
            <a:fillRect/>
          </a:stretch>
        </p:blipFill>
        <p:spPr bwMode="auto">
          <a:xfrm>
            <a:off x="762000" y="1736522"/>
            <a:ext cx="7848600" cy="4752293"/>
          </a:xfrm>
          <a:prstGeom prst="rect">
            <a:avLst/>
          </a:prstGeom>
          <a:noFill/>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lvl="0"/>
            <a:r>
              <a:rPr lang="en-US" sz="3600" dirty="0" smtClean="0"/>
              <a:t>The origin and founder of this church is unknown. </a:t>
            </a:r>
          </a:p>
          <a:p>
            <a:pPr lvl="0"/>
            <a:r>
              <a:rPr lang="en-US" sz="3600" dirty="0" smtClean="0"/>
              <a:t>Priscilla and Aquila labored there and a local church met in their home (Rom. 16:3-5) </a:t>
            </a:r>
          </a:p>
          <a:p>
            <a:pPr lvl="0"/>
            <a:r>
              <a:rPr lang="en-US" sz="3600" dirty="0" smtClean="0"/>
              <a:t>Had a good testimony throughout all the land (Rom. 1:8) </a:t>
            </a:r>
          </a:p>
          <a:p>
            <a:pPr lvl="0"/>
            <a:r>
              <a:rPr lang="en-US" sz="3600" dirty="0" smtClean="0"/>
              <a:t>Paul mentions more personal friends here than in any other New Testament book he wrote. </a:t>
            </a:r>
          </a:p>
          <a:p>
            <a:pPr lvl="0"/>
            <a:r>
              <a:rPr lang="en-US" sz="3600" dirty="0" smtClean="0"/>
              <a:t>The names of some twenty-six individuals may be counted in Romans 16 </a:t>
            </a: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church’s in Galatia</a:t>
            </a:r>
            <a:endParaRPr lang="en-US" dirty="0">
              <a:solidFill>
                <a:srgbClr val="FFFF00"/>
              </a:solidFill>
            </a:endParaRPr>
          </a:p>
        </p:txBody>
      </p:sp>
      <p:pic>
        <p:nvPicPr>
          <p:cNvPr id="76802" name="Picture 2" descr="https://s3.amazonaws.com/aworlds_media/ibase_1/00/03/98/00039898_000.jpg"/>
          <p:cNvPicPr>
            <a:picLocks noChangeAspect="1" noChangeArrowheads="1"/>
          </p:cNvPicPr>
          <p:nvPr/>
        </p:nvPicPr>
        <p:blipFill>
          <a:blip r:embed="rId2" cstate="print"/>
          <a:srcRect/>
          <a:stretch>
            <a:fillRect/>
          </a:stretch>
        </p:blipFill>
        <p:spPr bwMode="auto">
          <a:xfrm>
            <a:off x="1143000" y="1600200"/>
            <a:ext cx="6827518" cy="4876800"/>
          </a:xfrm>
          <a:prstGeom prst="rect">
            <a:avLst/>
          </a:prstGeom>
          <a:noFill/>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4419600"/>
          </a:xfrm>
        </p:spPr>
        <p:txBody>
          <a:bodyPr>
            <a:normAutofit/>
          </a:bodyPr>
          <a:lstStyle/>
          <a:p>
            <a:pPr lvl="0"/>
            <a:r>
              <a:rPr lang="en-US" sz="3600" dirty="0" smtClean="0"/>
              <a:t>Various local churches in Galatia were organized by Paul during his first trip. </a:t>
            </a:r>
          </a:p>
          <a:p>
            <a:pPr lvl="0"/>
            <a:r>
              <a:rPr lang="en-US" sz="3600" dirty="0" smtClean="0"/>
              <a:t>Had all apparently fallen victim to the legalistic Judaizers, who would continually challenged Paul’s gospel of grace (Gal. 1:6-9) </a:t>
            </a:r>
          </a:p>
          <a:p>
            <a:pPr lvl="0"/>
            <a:r>
              <a:rPr lang="en-US" sz="3600" dirty="0" smtClean="0"/>
              <a:t>The New Testament epistle Galatians was written to these churches (Gal. 3:1) </a:t>
            </a:r>
          </a:p>
          <a:p>
            <a:endParaRPr lang="en-US" sz="3600" dirty="0"/>
          </a:p>
        </p:txBody>
      </p:sp>
      <p:pic>
        <p:nvPicPr>
          <p:cNvPr id="77826" name="Picture 2" descr="http://www.open-mike.ca/wp-content/uploads/2013/11/gal1.jpg"/>
          <p:cNvPicPr>
            <a:picLocks noChangeAspect="1" noChangeArrowheads="1"/>
          </p:cNvPicPr>
          <p:nvPr/>
        </p:nvPicPr>
        <p:blipFill>
          <a:blip r:embed="rId2" cstate="print"/>
          <a:srcRect/>
          <a:stretch>
            <a:fillRect/>
          </a:stretch>
        </p:blipFill>
        <p:spPr bwMode="auto">
          <a:xfrm>
            <a:off x="2362200" y="4343400"/>
            <a:ext cx="4724400" cy="23622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solidFill>
                  <a:srgbClr val="FFFF00"/>
                </a:solidFill>
              </a:rPr>
              <a:t>The church in </a:t>
            </a:r>
            <a:r>
              <a:rPr lang="en-US" dirty="0" err="1" smtClean="0">
                <a:solidFill>
                  <a:srgbClr val="FFFF00"/>
                </a:solidFill>
              </a:rPr>
              <a:t>Colosse</a:t>
            </a:r>
            <a:endParaRPr lang="en-US" dirty="0">
              <a:solidFill>
                <a:srgbClr val="FFFF00"/>
              </a:solidFill>
            </a:endParaRPr>
          </a:p>
        </p:txBody>
      </p:sp>
      <p:pic>
        <p:nvPicPr>
          <p:cNvPr id="78850" name="Picture 2" descr="http://lavistachurchofchrist.org/images/Asia%20Minor.jpg"/>
          <p:cNvPicPr>
            <a:picLocks noChangeAspect="1" noChangeArrowheads="1"/>
          </p:cNvPicPr>
          <p:nvPr/>
        </p:nvPicPr>
        <p:blipFill>
          <a:blip r:embed="rId2" cstate="print"/>
          <a:srcRect/>
          <a:stretch>
            <a:fillRect/>
          </a:stretch>
        </p:blipFill>
        <p:spPr bwMode="auto">
          <a:xfrm>
            <a:off x="1828800" y="1524000"/>
            <a:ext cx="5257800" cy="5085265"/>
          </a:xfrm>
          <a:prstGeom prst="rect">
            <a:avLst/>
          </a:prstGeom>
          <a:noFill/>
        </p:spPr>
      </p:pic>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4571999"/>
          </a:xfrm>
        </p:spPr>
        <p:txBody>
          <a:bodyPr>
            <a:normAutofit lnSpcReduction="10000"/>
          </a:bodyPr>
          <a:lstStyle/>
          <a:p>
            <a:pPr lvl="0"/>
            <a:r>
              <a:rPr lang="en-US" dirty="0" smtClean="0"/>
              <a:t>Was founded by </a:t>
            </a:r>
            <a:r>
              <a:rPr lang="en-US" dirty="0" err="1" smtClean="0"/>
              <a:t>Epaphras</a:t>
            </a:r>
            <a:r>
              <a:rPr lang="en-US" dirty="0" smtClean="0"/>
              <a:t> during Paul’s third trip (Col. 2:1; 1:7, 12-13) </a:t>
            </a:r>
          </a:p>
          <a:p>
            <a:pPr lvl="0"/>
            <a:r>
              <a:rPr lang="en-US" dirty="0" smtClean="0"/>
              <a:t>Philemon and </a:t>
            </a:r>
            <a:r>
              <a:rPr lang="en-US" dirty="0" err="1" smtClean="0"/>
              <a:t>Onesimus</a:t>
            </a:r>
            <a:r>
              <a:rPr lang="en-US" dirty="0" smtClean="0"/>
              <a:t> attended this church         (Col. 4:9; Philemon 1:1-2) </a:t>
            </a:r>
          </a:p>
          <a:p>
            <a:pPr lvl="0"/>
            <a:r>
              <a:rPr lang="en-US" dirty="0" smtClean="0"/>
              <a:t>Main theme of Colossians is the person and work of Jesus Christ and the believers position in Christ.</a:t>
            </a:r>
          </a:p>
          <a:p>
            <a:pPr lvl="0"/>
            <a:r>
              <a:rPr lang="en-US" dirty="0" smtClean="0"/>
              <a:t>Paul commanded the Colossian epistle to be read to the </a:t>
            </a:r>
            <a:r>
              <a:rPr lang="en-US" dirty="0" err="1" smtClean="0"/>
              <a:t>Laodicean</a:t>
            </a:r>
            <a:r>
              <a:rPr lang="en-US" dirty="0" smtClean="0"/>
              <a:t> church and the one he wrote them to be read to the Colossian church (Col. 4:16) </a:t>
            </a:r>
          </a:p>
          <a:p>
            <a:endParaRPr lang="en-US" dirty="0"/>
          </a:p>
        </p:txBody>
      </p:sp>
      <p:pic>
        <p:nvPicPr>
          <p:cNvPr id="79874" name="Picture 2" descr="http://www.pequeachurch.com/wp-content/uploads/2009/07/who-is-jesus.jpg"/>
          <p:cNvPicPr>
            <a:picLocks noChangeAspect="1" noChangeArrowheads="1"/>
          </p:cNvPicPr>
          <p:nvPr/>
        </p:nvPicPr>
        <p:blipFill>
          <a:blip r:embed="rId2" cstate="print"/>
          <a:srcRect/>
          <a:stretch>
            <a:fillRect/>
          </a:stretch>
        </p:blipFill>
        <p:spPr bwMode="auto">
          <a:xfrm>
            <a:off x="1752600" y="4572000"/>
            <a:ext cx="6096000" cy="20574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874"/>
                                        </p:tgtEl>
                                        <p:attrNameLst>
                                          <p:attrName>style.visibility</p:attrName>
                                        </p:attrNameLst>
                                      </p:cBhvr>
                                      <p:to>
                                        <p:strVal val="visible"/>
                                      </p:to>
                                    </p:set>
                                    <p:animEffect transition="in" filter="fade">
                                      <p:cBhvr>
                                        <p:cTn id="22" dur="20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normAutofit fontScale="90000"/>
          </a:bodyPr>
          <a:lstStyle/>
          <a:p>
            <a:pPr lvl="0"/>
            <a:r>
              <a:rPr lang="en-US" dirty="0" smtClean="0">
                <a:solidFill>
                  <a:srgbClr val="FFFF00"/>
                </a:solidFill>
              </a:rPr>
              <a:t>The church in Babylon</a:t>
            </a:r>
            <a:br>
              <a:rPr lang="en-US" dirty="0" smtClean="0">
                <a:solidFill>
                  <a:srgbClr val="FFFF00"/>
                </a:solidFill>
              </a:rPr>
            </a:br>
            <a:r>
              <a:rPr lang="en-US" sz="4000" dirty="0" smtClean="0">
                <a:solidFill>
                  <a:srgbClr val="FFFF00"/>
                </a:solidFill>
              </a:rPr>
              <a:t>(I Peter 5:13) </a:t>
            </a:r>
            <a:r>
              <a:rPr lang="en-US" dirty="0" smtClean="0">
                <a:solidFill>
                  <a:srgbClr val="FFFF00"/>
                </a:solidFill>
              </a:rPr>
              <a:t/>
            </a:r>
            <a:br>
              <a:rPr lang="en-US" dirty="0" smtClean="0">
                <a:solidFill>
                  <a:srgbClr val="FFFF00"/>
                </a:solidFill>
              </a:rPr>
            </a:br>
            <a:endParaRPr lang="en-US" dirty="0">
              <a:solidFill>
                <a:srgbClr val="FFFF00"/>
              </a:solidFill>
            </a:endParaRPr>
          </a:p>
        </p:txBody>
      </p:sp>
      <p:pic>
        <p:nvPicPr>
          <p:cNvPr id="80898" name="Picture 2" descr="Shinar"/>
          <p:cNvPicPr>
            <a:picLocks noChangeAspect="1" noChangeArrowheads="1"/>
          </p:cNvPicPr>
          <p:nvPr/>
        </p:nvPicPr>
        <p:blipFill>
          <a:blip r:embed="rId2" cstate="print"/>
          <a:srcRect l="856" t="16000" r="29848" b="9333"/>
          <a:stretch>
            <a:fillRect/>
          </a:stretch>
        </p:blipFill>
        <p:spPr bwMode="auto">
          <a:xfrm>
            <a:off x="1524000" y="2133600"/>
            <a:ext cx="6172200" cy="3364523"/>
          </a:xfrm>
          <a:prstGeom prst="rect">
            <a:avLst/>
          </a:prstGeom>
          <a:noFill/>
        </p:spPr>
      </p:pic>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514600"/>
          </a:xfrm>
        </p:spPr>
        <p:txBody>
          <a:bodyPr>
            <a:normAutofit/>
          </a:bodyPr>
          <a:lstStyle/>
          <a:p>
            <a:pPr lvl="0"/>
            <a:r>
              <a:rPr lang="en-US" sz="3600" dirty="0" smtClean="0"/>
              <a:t>Was filled with suffering believers (I Pet. 1:6) </a:t>
            </a:r>
          </a:p>
          <a:p>
            <a:pPr lvl="0"/>
            <a:r>
              <a:rPr lang="en-US" sz="3600" dirty="0" smtClean="0"/>
              <a:t>Some of this suffering was due to sin                (I Pet. 4:15-17)</a:t>
            </a:r>
          </a:p>
          <a:p>
            <a:endParaRPr lang="en-US" sz="3600" dirty="0"/>
          </a:p>
        </p:txBody>
      </p:sp>
      <p:pic>
        <p:nvPicPr>
          <p:cNvPr id="81922" name="Picture 2" descr="http://ichef.bbci.co.uk/arts/yourpaintings/images/paintings/raa/large/wmr_raa_pl003014_large.jpg"/>
          <p:cNvPicPr>
            <a:picLocks noChangeAspect="1" noChangeArrowheads="1"/>
          </p:cNvPicPr>
          <p:nvPr/>
        </p:nvPicPr>
        <p:blipFill>
          <a:blip r:embed="rId2" cstate="print"/>
          <a:srcRect/>
          <a:stretch>
            <a:fillRect/>
          </a:stretch>
        </p:blipFill>
        <p:spPr bwMode="auto">
          <a:xfrm>
            <a:off x="304800" y="2667000"/>
            <a:ext cx="5638800" cy="3578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172200" y="1828800"/>
            <a:ext cx="2819400" cy="4031873"/>
          </a:xfrm>
          <a:prstGeom prst="rect">
            <a:avLst/>
          </a:prstGeom>
          <a:solidFill>
            <a:schemeClr val="accent1">
              <a:lumMod val="20000"/>
              <a:lumOff val="8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3200" i="1" dirty="0" smtClean="0"/>
              <a:t>“But let none of you suffer as a murderer, or as a thief, or as an evildoer, or as a busybody in other men's matters.”</a:t>
            </a:r>
            <a:endParaRPr lang="en-US" sz="32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 to="" calcmode="lin" valueType="num">
                                      <p:cBhvr>
                                        <p:cTn id="7" dur="1" fill="hold"/>
                                        <p:tgtEl>
                                          <p:spTgt spid="8192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16162"/>
          </a:xfrm>
        </p:spPr>
        <p:txBody>
          <a:bodyPr>
            <a:normAutofit/>
          </a:bodyPr>
          <a:lstStyle/>
          <a:p>
            <a:pPr lvl="0"/>
            <a:r>
              <a:rPr lang="en-US" dirty="0" smtClean="0">
                <a:solidFill>
                  <a:srgbClr val="FFFF00"/>
                </a:solidFill>
              </a:rPr>
              <a:t>The church in Smyrna </a:t>
            </a:r>
            <a:br>
              <a:rPr lang="en-US" dirty="0" smtClean="0">
                <a:solidFill>
                  <a:srgbClr val="FFFF00"/>
                </a:solidFill>
              </a:rPr>
            </a:br>
            <a:r>
              <a:rPr lang="en-US" sz="3600" dirty="0" smtClean="0">
                <a:solidFill>
                  <a:srgbClr val="FFFF00"/>
                </a:solidFill>
              </a:rPr>
              <a:t>(Rev. 2:8-11) </a:t>
            </a:r>
            <a:r>
              <a:rPr lang="en-US" dirty="0" smtClean="0">
                <a:solidFill>
                  <a:srgbClr val="FFFF00"/>
                </a:solidFill>
              </a:rPr>
              <a:t/>
            </a:r>
            <a:br>
              <a:rPr lang="en-US" dirty="0" smtClean="0">
                <a:solidFill>
                  <a:srgbClr val="FFFF00"/>
                </a:solidFill>
              </a:rPr>
            </a:br>
            <a:endParaRPr lang="en-US" dirty="0">
              <a:solidFill>
                <a:srgbClr val="FFFF00"/>
              </a:solidFill>
            </a:endParaRPr>
          </a:p>
        </p:txBody>
      </p:sp>
      <p:pic>
        <p:nvPicPr>
          <p:cNvPr id="82946" name="Picture 2" descr="http://www.ntimages.net/XGAntimages/Maps_Sat-views/imagemaps/turkey-i-map.gif"/>
          <p:cNvPicPr>
            <a:picLocks noChangeAspect="1" noChangeArrowheads="1"/>
          </p:cNvPicPr>
          <p:nvPr/>
        </p:nvPicPr>
        <p:blipFill>
          <a:blip r:embed="rId2" cstate="print"/>
          <a:srcRect/>
          <a:stretch>
            <a:fillRect/>
          </a:stretch>
        </p:blipFill>
        <p:spPr bwMode="auto">
          <a:xfrm>
            <a:off x="1371600" y="2057400"/>
            <a:ext cx="6477000" cy="4560466"/>
          </a:xfrm>
          <a:prstGeom prst="rect">
            <a:avLst/>
          </a:prstGeom>
          <a:noFill/>
        </p:spPr>
      </p:pic>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609600"/>
            <a:ext cx="5181600" cy="6248399"/>
          </a:xfrm>
        </p:spPr>
        <p:txBody>
          <a:bodyPr>
            <a:normAutofit/>
          </a:bodyPr>
          <a:lstStyle/>
          <a:p>
            <a:pPr lvl="0"/>
            <a:r>
              <a:rPr lang="en-US" sz="3600" dirty="0" smtClean="0"/>
              <a:t>Had suffered much for Christ. </a:t>
            </a:r>
          </a:p>
          <a:p>
            <a:pPr lvl="0"/>
            <a:r>
              <a:rPr lang="en-US" sz="3600" dirty="0" smtClean="0"/>
              <a:t>Had been slandered by those from the synagogue of Satan. </a:t>
            </a:r>
          </a:p>
          <a:p>
            <a:pPr lvl="0"/>
            <a:r>
              <a:rPr lang="en-US" sz="3600" dirty="0" smtClean="0"/>
              <a:t>Satan had imprisoned some of them. </a:t>
            </a:r>
          </a:p>
          <a:p>
            <a:endParaRPr lang="en-US" sz="3600" dirty="0"/>
          </a:p>
        </p:txBody>
      </p:sp>
      <p:pic>
        <p:nvPicPr>
          <p:cNvPr id="83970" name="Picture 2" descr="http://upload.wikimedia.org/wikipedia/commons/thumb/1/1c/Paul_arrested.jpg/844px-Paul_arrested.jpg"/>
          <p:cNvPicPr>
            <a:picLocks noChangeAspect="1" noChangeArrowheads="1"/>
          </p:cNvPicPr>
          <p:nvPr/>
        </p:nvPicPr>
        <p:blipFill>
          <a:blip r:embed="rId2" cstate="print"/>
          <a:srcRect r="36542"/>
          <a:stretch>
            <a:fillRect/>
          </a:stretch>
        </p:blipFill>
        <p:spPr bwMode="auto">
          <a:xfrm>
            <a:off x="5181600" y="457200"/>
            <a:ext cx="3220419" cy="6151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pastorron7.files.wordpress.com/2012/05/prchtrth.jpg"/>
          <p:cNvPicPr>
            <a:picLocks noChangeAspect="1" noChangeArrowheads="1"/>
          </p:cNvPicPr>
          <p:nvPr/>
        </p:nvPicPr>
        <p:blipFill>
          <a:blip r:embed="rId2" cstate="print"/>
          <a:srcRect/>
          <a:stretch>
            <a:fillRect/>
          </a:stretch>
        </p:blipFill>
        <p:spPr bwMode="auto">
          <a:xfrm rot="20934533">
            <a:off x="237683" y="644733"/>
            <a:ext cx="3810000" cy="2841013"/>
          </a:xfrm>
          <a:prstGeom prst="rect">
            <a:avLst/>
          </a:prstGeom>
          <a:noFill/>
        </p:spPr>
      </p:pic>
      <p:pic>
        <p:nvPicPr>
          <p:cNvPr id="24582" name="Picture 6" descr="http://media1.razorplanet.com/share/510472-3439/siteImages/FellowshipBC_2B1.PNG"/>
          <p:cNvPicPr>
            <a:picLocks noChangeAspect="1" noChangeArrowheads="1"/>
          </p:cNvPicPr>
          <p:nvPr/>
        </p:nvPicPr>
        <p:blipFill>
          <a:blip r:embed="rId3" cstate="print"/>
          <a:srcRect l="16000"/>
          <a:stretch>
            <a:fillRect/>
          </a:stretch>
        </p:blipFill>
        <p:spPr bwMode="auto">
          <a:xfrm rot="903132">
            <a:off x="5845347" y="4104761"/>
            <a:ext cx="3200400" cy="2600325"/>
          </a:xfrm>
          <a:prstGeom prst="rect">
            <a:avLst/>
          </a:prstGeom>
          <a:noFill/>
        </p:spPr>
      </p:pic>
      <p:pic>
        <p:nvPicPr>
          <p:cNvPr id="24584" name="Picture 8" descr="http://southvalleychurch.com.au/wp-content/uploads/2013/12/Lords-Supper.jpg"/>
          <p:cNvPicPr>
            <a:picLocks noChangeAspect="1" noChangeArrowheads="1"/>
          </p:cNvPicPr>
          <p:nvPr/>
        </p:nvPicPr>
        <p:blipFill>
          <a:blip r:embed="rId4" cstate="print"/>
          <a:srcRect/>
          <a:stretch>
            <a:fillRect/>
          </a:stretch>
        </p:blipFill>
        <p:spPr bwMode="auto">
          <a:xfrm rot="21280880">
            <a:off x="102062" y="4265093"/>
            <a:ext cx="4267200" cy="2400301"/>
          </a:xfrm>
          <a:prstGeom prst="rect">
            <a:avLst/>
          </a:prstGeom>
          <a:noFill/>
        </p:spPr>
      </p:pic>
      <p:pic>
        <p:nvPicPr>
          <p:cNvPr id="24578" name="Picture 2" descr="http://www.thegatheringfamily.com/wp-content/uploads/2014/01/myhouse-current.jpg"/>
          <p:cNvPicPr>
            <a:picLocks noChangeAspect="1" noChangeArrowheads="1"/>
          </p:cNvPicPr>
          <p:nvPr/>
        </p:nvPicPr>
        <p:blipFill>
          <a:blip r:embed="rId5" cstate="print"/>
          <a:srcRect l="14167" b="12139"/>
          <a:stretch>
            <a:fillRect/>
          </a:stretch>
        </p:blipFill>
        <p:spPr bwMode="auto">
          <a:xfrm rot="588552">
            <a:off x="3788080" y="446271"/>
            <a:ext cx="5410200" cy="1995996"/>
          </a:xfrm>
          <a:prstGeom prst="rect">
            <a:avLst/>
          </a:prstGeom>
          <a:noFill/>
        </p:spPr>
      </p:pic>
      <p:pic>
        <p:nvPicPr>
          <p:cNvPr id="24586" name="Picture 10" descr="http://www.fbckilgore.org/files/68/Misc%20Pics/worshipbutton.jpg"/>
          <p:cNvPicPr>
            <a:picLocks noChangeAspect="1" noChangeArrowheads="1"/>
          </p:cNvPicPr>
          <p:nvPr/>
        </p:nvPicPr>
        <p:blipFill>
          <a:blip r:embed="rId6" cstate="print"/>
          <a:srcRect/>
          <a:stretch>
            <a:fillRect/>
          </a:stretch>
        </p:blipFill>
        <p:spPr bwMode="auto">
          <a:xfrm>
            <a:off x="2438400" y="1981200"/>
            <a:ext cx="4819650" cy="3216616"/>
          </a:xfrm>
          <a:prstGeom prst="rect">
            <a:avLst/>
          </a:prstGeom>
          <a:noFill/>
        </p:spPr>
      </p:pic>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solidFill>
                  <a:srgbClr val="FFFF00"/>
                </a:solidFill>
              </a:rPr>
              <a:t>The church in </a:t>
            </a:r>
            <a:r>
              <a:rPr lang="en-US" dirty="0" err="1" smtClean="0">
                <a:solidFill>
                  <a:srgbClr val="FFFF00"/>
                </a:solidFill>
              </a:rPr>
              <a:t>Pergamos</a:t>
            </a:r>
            <a:r>
              <a:rPr lang="en-US" dirty="0" smtClean="0">
                <a:solidFill>
                  <a:srgbClr val="FFFF00"/>
                </a:solidFill>
              </a:rPr>
              <a:t> </a:t>
            </a:r>
            <a:br>
              <a:rPr lang="en-US" dirty="0" smtClean="0">
                <a:solidFill>
                  <a:srgbClr val="FFFF00"/>
                </a:solidFill>
              </a:rPr>
            </a:br>
            <a:r>
              <a:rPr lang="en-US" sz="4000" dirty="0" smtClean="0">
                <a:solidFill>
                  <a:srgbClr val="FFFF00"/>
                </a:solidFill>
              </a:rPr>
              <a:t>(Rev. 2:12-17) </a:t>
            </a:r>
            <a:endParaRPr lang="en-US" sz="4000" dirty="0">
              <a:solidFill>
                <a:srgbClr val="FFFF00"/>
              </a:solidFill>
            </a:endParaRPr>
          </a:p>
        </p:txBody>
      </p:sp>
      <p:pic>
        <p:nvPicPr>
          <p:cNvPr id="84996" name="Picture 4" descr="http://holylandarchive.com/section_images/PergamumMap.jpg"/>
          <p:cNvPicPr>
            <a:picLocks noChangeAspect="1" noChangeArrowheads="1"/>
          </p:cNvPicPr>
          <p:nvPr/>
        </p:nvPicPr>
        <p:blipFill>
          <a:blip r:embed="rId2" cstate="print"/>
          <a:srcRect/>
          <a:stretch>
            <a:fillRect/>
          </a:stretch>
        </p:blipFill>
        <p:spPr bwMode="auto">
          <a:xfrm>
            <a:off x="2514600" y="1828800"/>
            <a:ext cx="3810000" cy="4884036"/>
          </a:xfrm>
          <a:prstGeom prst="rect">
            <a:avLst/>
          </a:prstGeom>
          <a:noFill/>
        </p:spPr>
      </p:pic>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4343400"/>
          </a:xfrm>
        </p:spPr>
        <p:txBody>
          <a:bodyPr/>
          <a:lstStyle/>
          <a:p>
            <a:pPr lvl="0"/>
            <a:r>
              <a:rPr lang="en-US" dirty="0" smtClean="0"/>
              <a:t>Was located in the very center of satanic worship. </a:t>
            </a:r>
          </a:p>
          <a:p>
            <a:pPr lvl="0"/>
            <a:r>
              <a:rPr lang="en-US" dirty="0" smtClean="0"/>
              <a:t>Had nevertheless remained loyal to Christ in spite of martyrdom. </a:t>
            </a:r>
          </a:p>
          <a:p>
            <a:pPr lvl="0"/>
            <a:r>
              <a:rPr lang="en-US" dirty="0" smtClean="0"/>
              <a:t>Members were, however, tolerating some in the church who were guilty of sexual sins. </a:t>
            </a:r>
          </a:p>
          <a:p>
            <a:pPr lvl="0"/>
            <a:r>
              <a:rPr lang="en-US" dirty="0" smtClean="0"/>
              <a:t>They were also tolerating those who held the doctrine of the </a:t>
            </a:r>
            <a:r>
              <a:rPr lang="en-US" dirty="0" err="1" smtClean="0"/>
              <a:t>Nicolaitans</a:t>
            </a:r>
            <a:r>
              <a:rPr lang="en-US" dirty="0" smtClean="0"/>
              <a:t>. </a:t>
            </a:r>
          </a:p>
          <a:p>
            <a:endParaRPr lang="en-US" dirty="0"/>
          </a:p>
        </p:txBody>
      </p:sp>
      <p:pic>
        <p:nvPicPr>
          <p:cNvPr id="86018" name="Picture 2" descr="http://www.welcometohosanna.com/REVELATION/REV_IMAGES/pergamum_trajan.jpg"/>
          <p:cNvPicPr>
            <a:picLocks noChangeAspect="1" noChangeArrowheads="1"/>
          </p:cNvPicPr>
          <p:nvPr/>
        </p:nvPicPr>
        <p:blipFill>
          <a:blip r:embed="rId2" cstate="print"/>
          <a:srcRect/>
          <a:stretch>
            <a:fillRect/>
          </a:stretch>
        </p:blipFill>
        <p:spPr bwMode="auto">
          <a:xfrm>
            <a:off x="4724400" y="3924300"/>
            <a:ext cx="4191000" cy="29337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pPr lvl="0"/>
            <a:r>
              <a:rPr lang="en-US" dirty="0" smtClean="0">
                <a:solidFill>
                  <a:srgbClr val="FFFF00"/>
                </a:solidFill>
              </a:rPr>
              <a:t>The church in Thyatira </a:t>
            </a:r>
            <a:br>
              <a:rPr lang="en-US" dirty="0" smtClean="0">
                <a:solidFill>
                  <a:srgbClr val="FFFF00"/>
                </a:solidFill>
              </a:rPr>
            </a:br>
            <a:r>
              <a:rPr lang="en-US" sz="4000" dirty="0" smtClean="0">
                <a:solidFill>
                  <a:srgbClr val="FFFF00"/>
                </a:solidFill>
              </a:rPr>
              <a:t>(Rev. 2:18-29) </a:t>
            </a:r>
            <a:r>
              <a:rPr lang="en-US" dirty="0" smtClean="0">
                <a:solidFill>
                  <a:srgbClr val="FFFF00"/>
                </a:solidFill>
              </a:rPr>
              <a:t/>
            </a:r>
            <a:br>
              <a:rPr lang="en-US" dirty="0" smtClean="0">
                <a:solidFill>
                  <a:srgbClr val="FFFF00"/>
                </a:solidFill>
              </a:rPr>
            </a:br>
            <a:endParaRPr lang="en-US" dirty="0">
              <a:solidFill>
                <a:srgbClr val="FFFF00"/>
              </a:solidFill>
            </a:endParaRPr>
          </a:p>
        </p:txBody>
      </p:sp>
      <p:pic>
        <p:nvPicPr>
          <p:cNvPr id="87042" name="Picture 2" descr="http://www.bible-history.com/geography/bibleplaces/Thyatira-map-thumb.jpg"/>
          <p:cNvPicPr>
            <a:picLocks noChangeAspect="1" noChangeArrowheads="1"/>
          </p:cNvPicPr>
          <p:nvPr/>
        </p:nvPicPr>
        <p:blipFill>
          <a:blip r:embed="rId2" cstate="print"/>
          <a:srcRect/>
          <a:stretch>
            <a:fillRect/>
          </a:stretch>
        </p:blipFill>
        <p:spPr bwMode="auto">
          <a:xfrm>
            <a:off x="1981200" y="2057400"/>
            <a:ext cx="5153025" cy="3948678"/>
          </a:xfrm>
          <a:prstGeom prst="rect">
            <a:avLst/>
          </a:prstGeom>
          <a:noFill/>
        </p:spPr>
      </p:pic>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1"/>
            <a:ext cx="8534400" cy="2667000"/>
          </a:xfrm>
        </p:spPr>
        <p:txBody>
          <a:bodyPr>
            <a:normAutofit/>
          </a:bodyPr>
          <a:lstStyle/>
          <a:p>
            <a:pPr lvl="0"/>
            <a:r>
              <a:rPr lang="en-US" sz="3600" dirty="0" smtClean="0"/>
              <a:t>Had performed many good deeds. </a:t>
            </a:r>
          </a:p>
          <a:p>
            <a:pPr lvl="0"/>
            <a:r>
              <a:rPr lang="en-US" sz="3600" dirty="0" smtClean="0"/>
              <a:t>But they permitted a false prophetess named Jezebel to teach that sexual sin was not a serious matter. </a:t>
            </a:r>
          </a:p>
          <a:p>
            <a:endParaRPr lang="en-US" sz="3600" dirty="0"/>
          </a:p>
        </p:txBody>
      </p:sp>
      <p:pic>
        <p:nvPicPr>
          <p:cNvPr id="88066" name="Picture 2" descr="http://media-cache-ak0.pinimg.com/236x/d6/24/11/d62411343c9bda7ab0af443e21a9cf5b.jpg"/>
          <p:cNvPicPr>
            <a:picLocks noChangeAspect="1" noChangeArrowheads="1"/>
          </p:cNvPicPr>
          <p:nvPr/>
        </p:nvPicPr>
        <p:blipFill>
          <a:blip r:embed="rId2" cstate="print"/>
          <a:srcRect/>
          <a:stretch>
            <a:fillRect/>
          </a:stretch>
        </p:blipFill>
        <p:spPr bwMode="auto">
          <a:xfrm>
            <a:off x="5181600" y="2590800"/>
            <a:ext cx="2708312" cy="38100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8066"/>
                                        </p:tgtEl>
                                        <p:attrNameLst>
                                          <p:attrName>style.visibility</p:attrName>
                                        </p:attrNameLst>
                                      </p:cBhvr>
                                      <p:to>
                                        <p:strVal val="visible"/>
                                      </p:to>
                                    </p:set>
                                    <p:anim to="" calcmode="lin" valueType="num">
                                      <p:cBhvr>
                                        <p:cTn id="12" dur="1" fill="hold"/>
                                        <p:tgtEl>
                                          <p:spTgt spid="8806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477962"/>
          </a:xfrm>
        </p:spPr>
        <p:txBody>
          <a:bodyPr>
            <a:normAutofit fontScale="90000"/>
          </a:bodyPr>
          <a:lstStyle/>
          <a:p>
            <a:pPr lvl="0"/>
            <a:r>
              <a:rPr lang="en-US" dirty="0" smtClean="0">
                <a:solidFill>
                  <a:srgbClr val="FFFF00"/>
                </a:solidFill>
              </a:rPr>
              <a:t>The church in Sardis </a:t>
            </a:r>
            <a:br>
              <a:rPr lang="en-US" dirty="0" smtClean="0">
                <a:solidFill>
                  <a:srgbClr val="FFFF00"/>
                </a:solidFill>
              </a:rPr>
            </a:br>
            <a:r>
              <a:rPr lang="en-US" sz="4000" dirty="0" smtClean="0">
                <a:solidFill>
                  <a:srgbClr val="FFFF00"/>
                </a:solidFill>
              </a:rPr>
              <a:t>(Rev. 3:1-6)</a:t>
            </a:r>
            <a:r>
              <a:rPr lang="en-US" dirty="0" smtClean="0">
                <a:solidFill>
                  <a:srgbClr val="FFFF00"/>
                </a:solidFill>
              </a:rPr>
              <a:t/>
            </a:r>
            <a:br>
              <a:rPr lang="en-US" dirty="0" smtClean="0">
                <a:solidFill>
                  <a:srgbClr val="FFFF00"/>
                </a:solidFill>
              </a:rPr>
            </a:br>
            <a:endParaRPr lang="en-US" dirty="0">
              <a:solidFill>
                <a:srgbClr val="FFFF00"/>
              </a:solidFill>
            </a:endParaRPr>
          </a:p>
        </p:txBody>
      </p:sp>
      <p:pic>
        <p:nvPicPr>
          <p:cNvPr id="89090" name="Picture 2" descr="http://www.ntimages.net/XGAntimages/Maps_Sat-views/imagemaps/turkey-i-map.gif"/>
          <p:cNvPicPr>
            <a:picLocks noChangeAspect="1" noChangeArrowheads="1"/>
          </p:cNvPicPr>
          <p:nvPr/>
        </p:nvPicPr>
        <p:blipFill>
          <a:blip r:embed="rId2" cstate="print"/>
          <a:srcRect/>
          <a:stretch>
            <a:fillRect/>
          </a:stretch>
        </p:blipFill>
        <p:spPr bwMode="auto">
          <a:xfrm>
            <a:off x="1219200" y="1828800"/>
            <a:ext cx="6553200" cy="4615667"/>
          </a:xfrm>
          <a:prstGeom prst="rect">
            <a:avLst/>
          </a:prstGeom>
          <a:noFill/>
        </p:spPr>
      </p:pic>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2895600"/>
          </a:xfrm>
        </p:spPr>
        <p:txBody>
          <a:bodyPr>
            <a:normAutofit/>
          </a:bodyPr>
          <a:lstStyle/>
          <a:p>
            <a:pPr lvl="0"/>
            <a:r>
              <a:rPr lang="en-US" sz="3600" dirty="0" smtClean="0"/>
              <a:t>Had a reputation that they were alive, but they were spiritually dead. </a:t>
            </a:r>
          </a:p>
          <a:p>
            <a:pPr lvl="0"/>
            <a:r>
              <a:rPr lang="en-US" sz="3600" dirty="0" smtClean="0"/>
              <a:t>Was to strengthen that which was ready to die. </a:t>
            </a:r>
          </a:p>
          <a:p>
            <a:endParaRPr lang="en-US" sz="3600" dirty="0"/>
          </a:p>
        </p:txBody>
      </p:sp>
      <p:pic>
        <p:nvPicPr>
          <p:cNvPr id="90114" name="Picture 2" descr="http://www.leedsvineyard.org/Images/content/515/85274.jpg"/>
          <p:cNvPicPr>
            <a:picLocks noChangeAspect="1" noChangeArrowheads="1"/>
          </p:cNvPicPr>
          <p:nvPr/>
        </p:nvPicPr>
        <p:blipFill>
          <a:blip r:embed="rId2" cstate="print"/>
          <a:srcRect/>
          <a:stretch>
            <a:fillRect/>
          </a:stretch>
        </p:blipFill>
        <p:spPr bwMode="auto">
          <a:xfrm>
            <a:off x="457200" y="3124200"/>
            <a:ext cx="8346295" cy="24384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pPr lvl="0"/>
            <a:r>
              <a:rPr lang="en-US" dirty="0" smtClean="0">
                <a:solidFill>
                  <a:srgbClr val="FFFF00"/>
                </a:solidFill>
              </a:rPr>
              <a:t>The church in Philadelphia </a:t>
            </a:r>
            <a:br>
              <a:rPr lang="en-US" dirty="0" smtClean="0">
                <a:solidFill>
                  <a:srgbClr val="FFFF00"/>
                </a:solidFill>
              </a:rPr>
            </a:br>
            <a:r>
              <a:rPr lang="en-US" sz="4000" dirty="0" smtClean="0">
                <a:solidFill>
                  <a:srgbClr val="FFFF00"/>
                </a:solidFill>
              </a:rPr>
              <a:t>(Rev. 3:7-13) </a:t>
            </a:r>
            <a:r>
              <a:rPr lang="en-US" dirty="0" smtClean="0">
                <a:solidFill>
                  <a:srgbClr val="FFFF00"/>
                </a:solidFill>
              </a:rPr>
              <a:t/>
            </a:r>
            <a:br>
              <a:rPr lang="en-US" dirty="0" smtClean="0">
                <a:solidFill>
                  <a:srgbClr val="FFFF00"/>
                </a:solidFill>
              </a:rPr>
            </a:br>
            <a:endParaRPr lang="en-US" dirty="0">
              <a:solidFill>
                <a:srgbClr val="FFFF00"/>
              </a:solidFill>
            </a:endParaRPr>
          </a:p>
        </p:txBody>
      </p:sp>
      <p:pic>
        <p:nvPicPr>
          <p:cNvPr id="92162" name="Picture 2" descr="http://polination.files.wordpress.com/2013/01/laodicea-map-at-crossroads1.jpg"/>
          <p:cNvPicPr>
            <a:picLocks noChangeAspect="1" noChangeArrowheads="1"/>
          </p:cNvPicPr>
          <p:nvPr/>
        </p:nvPicPr>
        <p:blipFill>
          <a:blip r:embed="rId2" cstate="print"/>
          <a:srcRect/>
          <a:stretch>
            <a:fillRect/>
          </a:stretch>
        </p:blipFill>
        <p:spPr bwMode="auto">
          <a:xfrm>
            <a:off x="578737" y="1828800"/>
            <a:ext cx="7825397" cy="4343400"/>
          </a:xfrm>
          <a:prstGeom prst="rect">
            <a:avLst/>
          </a:prstGeom>
          <a:noFill/>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1"/>
            <a:ext cx="8839200" cy="2362200"/>
          </a:xfrm>
        </p:spPr>
        <p:txBody>
          <a:bodyPr/>
          <a:lstStyle/>
          <a:p>
            <a:r>
              <a:rPr lang="en-US" dirty="0" smtClean="0"/>
              <a:t>Small in number but they were spiritually strong.</a:t>
            </a:r>
          </a:p>
          <a:p>
            <a:r>
              <a:rPr lang="en-US" dirty="0" smtClean="0"/>
              <a:t>Faithfull to the Lord during server persecution.</a:t>
            </a:r>
          </a:p>
          <a:p>
            <a:endParaRPr lang="en-US" dirty="0"/>
          </a:p>
        </p:txBody>
      </p:sp>
      <p:pic>
        <p:nvPicPr>
          <p:cNvPr id="91138" name="Picture 2" descr="http://upload.wikimedia.org/wikipedia/commons/e/ec/Las_Virgenes_Cristianas_Expuestas_Al_Populacho_%28The_Christian_Virgins_Being_Exposed_to_the_Populace%29_by_Felix_Ressureccion_Hidalgo_1884.jpg"/>
          <p:cNvPicPr>
            <a:picLocks noChangeAspect="1" noChangeArrowheads="1"/>
          </p:cNvPicPr>
          <p:nvPr/>
        </p:nvPicPr>
        <p:blipFill>
          <a:blip r:embed="rId2" cstate="print">
            <a:lum bright="10000" contrast="20000"/>
          </a:blip>
          <a:srcRect r="29040"/>
          <a:stretch>
            <a:fillRect/>
          </a:stretch>
        </p:blipFill>
        <p:spPr bwMode="auto">
          <a:xfrm>
            <a:off x="2286000" y="1828800"/>
            <a:ext cx="4488020" cy="4741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1138"/>
                                        </p:tgtEl>
                                        <p:attrNameLst>
                                          <p:attrName>style.visibility</p:attrName>
                                        </p:attrNameLst>
                                      </p:cBhvr>
                                      <p:to>
                                        <p:strVal val="visible"/>
                                      </p:to>
                                    </p:set>
                                    <p:anim to="" calcmode="lin" valueType="num">
                                      <p:cBhvr>
                                        <p:cTn id="12" dur="1" fill="hold"/>
                                        <p:tgtEl>
                                          <p:spTgt spid="9113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Autofit/>
          </a:bodyPr>
          <a:lstStyle/>
          <a:p>
            <a:pPr lvl="0"/>
            <a:r>
              <a:rPr lang="en-US" sz="4000" dirty="0" smtClean="0">
                <a:solidFill>
                  <a:srgbClr val="FFFF00"/>
                </a:solidFill>
              </a:rPr>
              <a:t>The church in Laodicea </a:t>
            </a:r>
            <a:r>
              <a:rPr lang="en-US" sz="3600" dirty="0" smtClean="0"/>
              <a:t/>
            </a:r>
            <a:br>
              <a:rPr lang="en-US" sz="3600" dirty="0" smtClean="0"/>
            </a:br>
            <a:r>
              <a:rPr lang="en-US" sz="3600" dirty="0" smtClean="0">
                <a:solidFill>
                  <a:srgbClr val="FFFF00"/>
                </a:solidFill>
              </a:rPr>
              <a:t>(Rev. 3:14-20)</a:t>
            </a:r>
            <a:r>
              <a:rPr lang="en-US" sz="3600" dirty="0" smtClean="0"/>
              <a:t/>
            </a:r>
            <a:br>
              <a:rPr lang="en-US" sz="3600" dirty="0" smtClean="0"/>
            </a:br>
            <a:endParaRPr lang="en-US" sz="3600" dirty="0"/>
          </a:p>
        </p:txBody>
      </p:sp>
      <p:pic>
        <p:nvPicPr>
          <p:cNvPr id="93186" name="Picture 2" descr="http://lavistachurchofchrist.org/images/Asia%20Minor.jpg"/>
          <p:cNvPicPr>
            <a:picLocks noChangeAspect="1" noChangeArrowheads="1"/>
          </p:cNvPicPr>
          <p:nvPr/>
        </p:nvPicPr>
        <p:blipFill>
          <a:blip r:embed="rId2" cstate="print"/>
          <a:srcRect/>
          <a:stretch>
            <a:fillRect/>
          </a:stretch>
        </p:blipFill>
        <p:spPr bwMode="auto">
          <a:xfrm>
            <a:off x="1752600" y="1523999"/>
            <a:ext cx="5257800" cy="5084737"/>
          </a:xfrm>
          <a:prstGeom prst="rect">
            <a:avLst/>
          </a:prstGeom>
          <a:noFill/>
        </p:spPr>
      </p:pic>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019800" cy="6857999"/>
          </a:xfrm>
        </p:spPr>
        <p:txBody>
          <a:bodyPr>
            <a:normAutofit lnSpcReduction="10000"/>
          </a:bodyPr>
          <a:lstStyle/>
          <a:p>
            <a:pPr lvl="0"/>
            <a:r>
              <a:rPr lang="en-US" dirty="0" smtClean="0"/>
              <a:t>One the worst church’s mentioned in the New Testament. </a:t>
            </a:r>
          </a:p>
          <a:p>
            <a:pPr lvl="0"/>
            <a:r>
              <a:rPr lang="en-US" dirty="0" smtClean="0"/>
              <a:t>Believers were neither hot nor cold. </a:t>
            </a:r>
          </a:p>
          <a:p>
            <a:pPr lvl="0"/>
            <a:r>
              <a:rPr lang="en-US" dirty="0" smtClean="0"/>
              <a:t>Bragged about their wealth, claiming they had need of nothing, but in reality were wretched, miserable, poor, blind, and naked. </a:t>
            </a:r>
          </a:p>
          <a:p>
            <a:r>
              <a:rPr lang="en-US" dirty="0" smtClean="0"/>
              <a:t>God admonished them to totally repent and allow him to reenter and once again fellowship with them.</a:t>
            </a:r>
            <a:endParaRPr lang="en-US" dirty="0"/>
          </a:p>
        </p:txBody>
      </p:sp>
      <p:pic>
        <p:nvPicPr>
          <p:cNvPr id="94212" name="Picture 4" descr="http://wp.patheos.com.s3.amazonaws.com/blogs/slacktivist/files/2013/11/Knocking.jpg"/>
          <p:cNvPicPr>
            <a:picLocks noChangeAspect="1" noChangeArrowheads="1"/>
          </p:cNvPicPr>
          <p:nvPr/>
        </p:nvPicPr>
        <p:blipFill>
          <a:blip r:embed="rId2" cstate="print"/>
          <a:srcRect/>
          <a:stretch>
            <a:fillRect/>
          </a:stretch>
        </p:blipFill>
        <p:spPr bwMode="auto">
          <a:xfrm>
            <a:off x="5943600" y="609600"/>
            <a:ext cx="3086916" cy="43434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6796</TotalTime>
  <Words>3354</Words>
  <Application>Microsoft Office PowerPoint</Application>
  <PresentationFormat>On-screen Show (4:3)</PresentationFormat>
  <Paragraphs>236</Paragraphs>
  <Slides>100</Slides>
  <Notes>2</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Office Theme</vt:lpstr>
      <vt:lpstr>The Doctrine of the Church (Part  5)</vt:lpstr>
      <vt:lpstr>Slide 2</vt:lpstr>
      <vt:lpstr>Slide 3</vt:lpstr>
      <vt:lpstr>“…and the gates of hell shall  not prevail against it.”</vt:lpstr>
      <vt:lpstr>Slide 5</vt:lpstr>
      <vt:lpstr>Slide 6</vt:lpstr>
      <vt:lpstr>“And are built upon the foundation of the apostles and prophets, Jesus Christ himself being the chief corner stone.” (Eph 2:20) </vt:lpstr>
      <vt:lpstr>  The Meaning of the Word "Church."</vt:lpstr>
      <vt:lpstr>Slide 9</vt:lpstr>
      <vt:lpstr>The Origin of the Church “When and where did the church actually begin?”  </vt:lpstr>
      <vt:lpstr>Several different views</vt:lpstr>
      <vt:lpstr>Slide 12</vt:lpstr>
      <vt:lpstr>The Church begin on the  Day of Pentecost</vt:lpstr>
      <vt:lpstr>Slide 14</vt:lpstr>
      <vt:lpstr>Slide 15</vt:lpstr>
      <vt:lpstr>Slide 16</vt:lpstr>
      <vt:lpstr>Slide 17</vt:lpstr>
      <vt:lpstr>The Church is the Body of Christ</vt:lpstr>
      <vt:lpstr>Christ is the head of the Church</vt:lpstr>
      <vt:lpstr>The Word of God is to be the Churches only rule of faith and practice!</vt:lpstr>
      <vt:lpstr>The Church is the Pillar  and Ground of the Truth</vt:lpstr>
      <vt:lpstr>Jesus Christ alone is to have the Preeminence in His Church</vt:lpstr>
      <vt:lpstr>Slide 23</vt:lpstr>
      <vt:lpstr>The Main Purpose for the Church</vt:lpstr>
      <vt:lpstr>Slide 25</vt:lpstr>
      <vt:lpstr>“Thou art worthy, O Lord, to receive glory and honour and power: for thou hast created all things, and for thy pleasure they are and were created.”  (Rev. 4:11)</vt:lpstr>
      <vt:lpstr>The History, Growth, and Character of the Various New Testament Churches.</vt:lpstr>
      <vt:lpstr>I Corinthians 10:11</vt:lpstr>
      <vt:lpstr>The church in Jerusalem</vt:lpstr>
      <vt:lpstr>Slide 30</vt:lpstr>
      <vt:lpstr>Slide 31</vt:lpstr>
      <vt:lpstr>Judaizers term, derived from the Greek verb ioudaïzō = "live according to Jewish customs"</vt:lpstr>
      <vt:lpstr>Slide 33</vt:lpstr>
      <vt:lpstr>“And they wrote letters by them after this manner; The apostles and elders and brethren send greeting unto the brethren which are of the Gentiles…For it seemed good to the Holy Ghost, and to us, to lay upon you no greater burden than these necessary things; That ye abstain from meats offered to idols, and from blood, and from things strangled, and from fornication: from which if ye keep yourselves, ye shall do well. Fare ye well.”</vt:lpstr>
      <vt:lpstr>The church in Antioch of Syria</vt:lpstr>
      <vt:lpstr>Slide 36</vt:lpstr>
      <vt:lpstr>Slide 37</vt:lpstr>
      <vt:lpstr>“But when Peter was come to Antioch, I withstood him to the face, because he was to be blamed. For before that certain came from James, he did eat with the Gentiles: but when they were come, he withdrew and separated himself, fearing them which were of the circumcision. And the other Jews dissembled likewise with him; insomuch that Barnabas also was carried away with their dissimulation (hypocrisy).”</vt:lpstr>
      <vt:lpstr>The church in Antioch of Pisidia</vt:lpstr>
      <vt:lpstr>Slide 40</vt:lpstr>
      <vt:lpstr>“Then Paul and Barnabas waxed bold, and said, It was necessary that the word of God should first have been spoken to you: but seeing ye put it from you, and judge yourselves unworthy of everlasting life, lo, we turn to the Gentiles. For so hath the Lord commanded us, saying, I have set thee to be a light of the Gentiles, that thou shouldest be for salvation unto the ends of the earth.”</vt:lpstr>
      <vt:lpstr>The church in Lystra</vt:lpstr>
      <vt:lpstr>Slide 43</vt:lpstr>
      <vt:lpstr>Slide 44</vt:lpstr>
      <vt:lpstr>The church in Derbe </vt:lpstr>
      <vt:lpstr>Slide 46</vt:lpstr>
      <vt:lpstr>The church in Iconium</vt:lpstr>
      <vt:lpstr>Slide 48</vt:lpstr>
      <vt:lpstr>The church in Philippi</vt:lpstr>
      <vt:lpstr>Slide 50</vt:lpstr>
      <vt:lpstr>Slide 51</vt:lpstr>
      <vt:lpstr>Slide 52</vt:lpstr>
      <vt:lpstr>“Finally, my brethren, rejoice in the Lord. To write the same things to you, to me indeed is not grievous, but for you it is safe. Beware of dogs, beware of evil workers, beware of the concision (cutting off). For we are the circumcision, which worship God in the spirit, and rejoice in Christ Jesus, and have no confidence in the flesh. Though I might also have confidence in the flesh. If any other man thinketh that he hath whereof he might trust in the flesh, I more: Circumcised the eighth day, of the stock of Israel, of the tribe of Benjamin, an Hebrew of the Hebrews; as touching the law, a Pharisee; Concerning zeal, persecuting the church;  </vt:lpstr>
      <vt:lpstr> touching the righteousness which is in the law, blameless. But what things were gain to me, those I counted loss for Christ. Yea doubtless, and I count all things but loss for the excellency of the knowledge of Christ Jesus my Lord: for whom I have suffered the loss of all things, and do count them but dung, that I may win Christ, And be found in him, not having mine own righteousness, which is of the law, but that which is through the faith of Christ, the righteousness which is of God by faith.”</vt:lpstr>
      <vt:lpstr>Slide 55</vt:lpstr>
      <vt:lpstr>The church in Thessalonica</vt:lpstr>
      <vt:lpstr>Slide 57</vt:lpstr>
      <vt:lpstr>Slide 58</vt:lpstr>
      <vt:lpstr>Slide 59</vt:lpstr>
      <vt:lpstr>The church in Berea</vt:lpstr>
      <vt:lpstr>This church was commended for its knowledge of and love for the Word of God (Acts 17:11) </vt:lpstr>
      <vt:lpstr>The church in Athens</vt:lpstr>
      <vt:lpstr>It is not certain whether a local assembly came into being after Paul’s sermon on Mars Hill, but if so, a convert named Dionysius probably       led the church.  (Acts 17:34) </vt:lpstr>
      <vt:lpstr>The church in Corinth</vt:lpstr>
      <vt:lpstr>Slide 65</vt:lpstr>
      <vt:lpstr>Slide 66</vt:lpstr>
      <vt:lpstr>“And I, brethren, could not speak unto you as unto spiritual, but as unto carnal, even as unto babes in Christ. I have fed you with milk, and not with meat: for hitherto ye were not able to bear it, neither yet now are ye able. For ye are yet carnal: for whereas there is among you envying, and strife, and divisions, are ye not carnal, and walk as men?” (I Corinthians 3:1-3) </vt:lpstr>
      <vt:lpstr>Experienced almost total  confusion in matters relating to:  </vt:lpstr>
      <vt:lpstr>Church at Corinth was later pastored by Apollos who was discipled by Paul  (I Cor. 3:6)  </vt:lpstr>
      <vt:lpstr>The church in Ephesus</vt:lpstr>
      <vt:lpstr>Slide 71</vt:lpstr>
      <vt:lpstr>Slide 72</vt:lpstr>
      <vt:lpstr>Slide 73</vt:lpstr>
      <vt:lpstr>Slide 74</vt:lpstr>
      <vt:lpstr>The Doctrine of the Nicolaitans “But this thou hast, that thou hatest the deeds               of the Nicolaitans, which I also hate.”</vt:lpstr>
      <vt:lpstr>Clement of Alexandria</vt:lpstr>
      <vt:lpstr>The church in Troas</vt:lpstr>
      <vt:lpstr>Here Paul raised up Eutychus, a believer who had gone asleep during Paul’s sermon and had fallen down from the third loft of the building  (Acts 20:7-12) </vt:lpstr>
      <vt:lpstr>(Acts 20:11)  “When he therefore was come up again, and had broken bread, and eaten, and talked a long while, even till break of day, so he departed.”</vt:lpstr>
      <vt:lpstr>The church in Rome</vt:lpstr>
      <vt:lpstr>Slide 81</vt:lpstr>
      <vt:lpstr>The church’s in Galatia</vt:lpstr>
      <vt:lpstr>Slide 83</vt:lpstr>
      <vt:lpstr>The church in Colosse</vt:lpstr>
      <vt:lpstr>Slide 85</vt:lpstr>
      <vt:lpstr>The church in Babylon (I Peter 5:13)  </vt:lpstr>
      <vt:lpstr>Slide 87</vt:lpstr>
      <vt:lpstr>The church in Smyrna  (Rev. 2:8-11)  </vt:lpstr>
      <vt:lpstr>Slide 89</vt:lpstr>
      <vt:lpstr>The church in Pergamos  (Rev. 2:12-17) </vt:lpstr>
      <vt:lpstr>Slide 91</vt:lpstr>
      <vt:lpstr>The church in Thyatira  (Rev. 2:18-29)  </vt:lpstr>
      <vt:lpstr>Slide 93</vt:lpstr>
      <vt:lpstr>The church in Sardis  (Rev. 3:1-6) </vt:lpstr>
      <vt:lpstr>Slide 95</vt:lpstr>
      <vt:lpstr>The church in Philadelphia  (Rev. 3:7-13)  </vt:lpstr>
      <vt:lpstr>Slide 97</vt:lpstr>
      <vt:lpstr>The church in Laodicea  (Rev. 3:14-20) </vt:lpstr>
      <vt:lpstr>Slide 99</vt:lpstr>
      <vt:lpstr>The character of the local church is the sum-total of the character of its members.</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Church (Part  5)</dc:title>
  <dc:creator>Pastor Daniel White</dc:creator>
  <cp:lastModifiedBy>Pastor Daniel White</cp:lastModifiedBy>
  <cp:revision>482</cp:revision>
  <dcterms:created xsi:type="dcterms:W3CDTF">2014-02-08T21:06:01Z</dcterms:created>
  <dcterms:modified xsi:type="dcterms:W3CDTF">2014-04-30T21:55:39Z</dcterms:modified>
</cp:coreProperties>
</file>