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55.xml" ContentType="application/vnd.openxmlformats-officedocument.presentationml.notesSlide+xml"/>
  <Default Extension="jpeg" ContentType="image/jpeg"/>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257" r:id="rId2"/>
    <p:sldId id="258" r:id="rId3"/>
    <p:sldId id="322" r:id="rId4"/>
    <p:sldId id="324" r:id="rId5"/>
    <p:sldId id="325" r:id="rId6"/>
    <p:sldId id="326" r:id="rId7"/>
    <p:sldId id="327" r:id="rId8"/>
    <p:sldId id="320" r:id="rId9"/>
    <p:sldId id="259" r:id="rId10"/>
    <p:sldId id="328" r:id="rId11"/>
    <p:sldId id="336" r:id="rId12"/>
    <p:sldId id="337" r:id="rId13"/>
    <p:sldId id="338" r:id="rId14"/>
    <p:sldId id="339" r:id="rId15"/>
    <p:sldId id="329" r:id="rId16"/>
    <p:sldId id="331" r:id="rId17"/>
    <p:sldId id="332" r:id="rId18"/>
    <p:sldId id="333" r:id="rId19"/>
    <p:sldId id="335" r:id="rId20"/>
    <p:sldId id="340" r:id="rId21"/>
    <p:sldId id="334" r:id="rId22"/>
    <p:sldId id="260" r:id="rId23"/>
    <p:sldId id="341" r:id="rId24"/>
    <p:sldId id="342" r:id="rId25"/>
    <p:sldId id="330" r:id="rId26"/>
    <p:sldId id="343" r:id="rId27"/>
    <p:sldId id="261" r:id="rId28"/>
    <p:sldId id="344" r:id="rId29"/>
    <p:sldId id="321" r:id="rId30"/>
    <p:sldId id="262" r:id="rId31"/>
    <p:sldId id="346" r:id="rId32"/>
    <p:sldId id="345" r:id="rId33"/>
    <p:sldId id="263" r:id="rId34"/>
    <p:sldId id="348" r:id="rId35"/>
    <p:sldId id="349" r:id="rId36"/>
    <p:sldId id="350" r:id="rId37"/>
    <p:sldId id="351" r:id="rId38"/>
    <p:sldId id="264" r:id="rId39"/>
    <p:sldId id="352" r:id="rId40"/>
    <p:sldId id="353" r:id="rId41"/>
    <p:sldId id="354" r:id="rId42"/>
    <p:sldId id="265" r:id="rId43"/>
    <p:sldId id="355" r:id="rId44"/>
    <p:sldId id="356" r:id="rId45"/>
    <p:sldId id="266" r:id="rId46"/>
    <p:sldId id="358" r:id="rId47"/>
    <p:sldId id="367" r:id="rId48"/>
    <p:sldId id="371" r:id="rId49"/>
    <p:sldId id="267" r:id="rId50"/>
    <p:sldId id="359" r:id="rId51"/>
    <p:sldId id="362" r:id="rId52"/>
    <p:sldId id="363" r:id="rId53"/>
    <p:sldId id="364" r:id="rId54"/>
    <p:sldId id="366" r:id="rId55"/>
    <p:sldId id="365" r:id="rId56"/>
    <p:sldId id="268" r:id="rId57"/>
    <p:sldId id="368" r:id="rId58"/>
    <p:sldId id="369" r:id="rId59"/>
    <p:sldId id="372" r:id="rId60"/>
    <p:sldId id="269" r:id="rId61"/>
    <p:sldId id="270" r:id="rId62"/>
    <p:sldId id="376" r:id="rId63"/>
    <p:sldId id="374" r:id="rId64"/>
    <p:sldId id="373" r:id="rId65"/>
    <p:sldId id="271" r:id="rId66"/>
    <p:sldId id="377" r:id="rId67"/>
    <p:sldId id="378" r:id="rId68"/>
    <p:sldId id="379" r:id="rId69"/>
    <p:sldId id="272" r:id="rId70"/>
    <p:sldId id="402" r:id="rId71"/>
    <p:sldId id="273" r:id="rId72"/>
    <p:sldId id="380" r:id="rId73"/>
    <p:sldId id="381" r:id="rId74"/>
    <p:sldId id="274" r:id="rId75"/>
    <p:sldId id="382" r:id="rId76"/>
    <p:sldId id="404" r:id="rId77"/>
    <p:sldId id="275" r:id="rId78"/>
    <p:sldId id="383" r:id="rId79"/>
    <p:sldId id="276" r:id="rId80"/>
    <p:sldId id="384" r:id="rId81"/>
    <p:sldId id="277" r:id="rId82"/>
    <p:sldId id="386" r:id="rId83"/>
    <p:sldId id="387" r:id="rId84"/>
    <p:sldId id="278" r:id="rId85"/>
    <p:sldId id="388" r:id="rId86"/>
    <p:sldId id="389" r:id="rId87"/>
    <p:sldId id="390" r:id="rId88"/>
    <p:sldId id="279" r:id="rId89"/>
    <p:sldId id="280" r:id="rId90"/>
    <p:sldId id="395" r:id="rId91"/>
    <p:sldId id="396" r:id="rId92"/>
    <p:sldId id="394" r:id="rId93"/>
    <p:sldId id="391" r:id="rId94"/>
    <p:sldId id="393" r:id="rId95"/>
    <p:sldId id="281" r:id="rId96"/>
    <p:sldId id="284" r:id="rId97"/>
    <p:sldId id="397" r:id="rId98"/>
    <p:sldId id="283" r:id="rId99"/>
    <p:sldId id="398" r:id="rId100"/>
    <p:sldId id="399" r:id="rId101"/>
    <p:sldId id="403" r:id="rId102"/>
    <p:sldId id="297" r:id="rId103"/>
    <p:sldId id="400"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39" autoAdjust="0"/>
    <p:restoredTop sz="94698" autoAdjust="0"/>
  </p:normalViewPr>
  <p:slideViewPr>
    <p:cSldViewPr>
      <p:cViewPr varScale="1">
        <p:scale>
          <a:sx n="85" d="100"/>
          <a:sy n="85" d="100"/>
        </p:scale>
        <p:origin x="-492"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0FD980-7FE7-49CE-82EF-3F2DBED8AEF9}" type="datetimeFigureOut">
              <a:rPr lang="en-US" smtClean="0"/>
              <a:pPr/>
              <a:t>1/25/2012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C80DAA-25B5-4E3E-8E61-8A8D725DC7E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102</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103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DB27E9-5848-4B02-812B-53CC192C7D5D}"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DB27E9-5848-4B02-812B-53CC192C7D5D}"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DB27E9-5848-4B02-812B-53CC192C7D5D}"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DB27E9-5848-4B02-812B-53CC192C7D5D}"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DB27E9-5848-4B02-812B-53CC192C7D5D}"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D5DC2EB-4726-47CC-AB6B-F565E146DC08}"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DB27E9-5848-4B02-812B-53CC192C7D5D}"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555877-0060-41BD-92E4-1DD898A0820B}"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55877-0060-41BD-92E4-1DD898A0820B}" type="slidenum">
              <a:rPr lang="en-US" smtClean="0"/>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77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78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79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81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82</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83</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B235266-EC36-4617-9075-F02805A25D6E}" type="slidenum">
              <a:rPr lang="en-US" smtClean="0"/>
              <a:pPr/>
              <a:t>84</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235266-EC36-4617-9075-F02805A25D6E}" type="slidenum">
              <a:rPr lang="en-US" smtClean="0"/>
              <a:pPr/>
              <a:t>85</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B235266-EC36-4617-9075-F02805A25D6E}" type="slidenum">
              <a:rPr lang="en-US" smtClean="0"/>
              <a:pPr/>
              <a:t>86</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87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88</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89</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90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9D1542-6F9B-4ED0-8B80-24C134FB2CD1}" type="slidenum">
              <a:rPr lang="en-US" smtClean="0"/>
              <a:pPr/>
              <a:t>91</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92</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93</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94</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95</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96</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97</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98</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99</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C80DAA-25B5-4E3E-8E61-8A8D725DC7E7}" type="slidenum">
              <a:rPr lang="en-US" smtClean="0"/>
              <a:pPr/>
              <a:t>100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B25FE1-1493-4C61-8984-D3E09C7A4FD7}" type="datetimeFigureOut">
              <a:rPr lang="en-US" smtClean="0"/>
              <a:pPr/>
              <a:t>1/25/2012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0E28E-EBBB-440E-8E9B-C458320BC23E}"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B25FE1-1493-4C61-8984-D3E09C7A4FD7}" type="datetimeFigureOut">
              <a:rPr lang="en-US" smtClean="0"/>
              <a:pPr/>
              <a:t>1/25/2012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0E28E-EBBB-440E-8E9B-C458320BC23E}"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B25FE1-1493-4C61-8984-D3E09C7A4FD7}" type="datetimeFigureOut">
              <a:rPr lang="en-US" smtClean="0"/>
              <a:pPr/>
              <a:t>1/25/2012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0E28E-EBBB-440E-8E9B-C458320BC23E}"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B25FE1-1493-4C61-8984-D3E09C7A4FD7}" type="datetimeFigureOut">
              <a:rPr lang="en-US" smtClean="0"/>
              <a:pPr/>
              <a:t>1/25/2012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0E28E-EBBB-440E-8E9B-C458320BC23E}"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B25FE1-1493-4C61-8984-D3E09C7A4FD7}" type="datetimeFigureOut">
              <a:rPr lang="en-US" smtClean="0"/>
              <a:pPr/>
              <a:t>1/25/2012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0E28E-EBBB-440E-8E9B-C458320BC23E}"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B25FE1-1493-4C61-8984-D3E09C7A4FD7}" type="datetimeFigureOut">
              <a:rPr lang="en-US" smtClean="0"/>
              <a:pPr/>
              <a:t>1/25/2012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0E28E-EBBB-440E-8E9B-C458320BC23E}"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B25FE1-1493-4C61-8984-D3E09C7A4FD7}" type="datetimeFigureOut">
              <a:rPr lang="en-US" smtClean="0"/>
              <a:pPr/>
              <a:t>1/25/2012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F0E28E-EBBB-440E-8E9B-C458320BC23E}"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B25FE1-1493-4C61-8984-D3E09C7A4FD7}" type="datetimeFigureOut">
              <a:rPr lang="en-US" smtClean="0"/>
              <a:pPr/>
              <a:t>1/25/2012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F0E28E-EBBB-440E-8E9B-C458320BC23E}"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25FE1-1493-4C61-8984-D3E09C7A4FD7}" type="datetimeFigureOut">
              <a:rPr lang="en-US" smtClean="0"/>
              <a:pPr/>
              <a:t>1/25/2012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F0E28E-EBBB-440E-8E9B-C458320BC23E}"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25FE1-1493-4C61-8984-D3E09C7A4FD7}" type="datetimeFigureOut">
              <a:rPr lang="en-US" smtClean="0"/>
              <a:pPr/>
              <a:t>1/25/2012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0E28E-EBBB-440E-8E9B-C458320BC23E}"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25FE1-1493-4C61-8984-D3E09C7A4FD7}" type="datetimeFigureOut">
              <a:rPr lang="en-US" smtClean="0"/>
              <a:pPr/>
              <a:t>1/25/2012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0E28E-EBBB-440E-8E9B-C458320BC23E}"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25FE1-1493-4C61-8984-D3E09C7A4FD7}" type="datetimeFigureOut">
              <a:rPr lang="en-US" smtClean="0"/>
              <a:pPr/>
              <a:t>1/25/2012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F0E28E-EBBB-440E-8E9B-C458320BC23E}"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10000"/>
          </a:blip>
          <a:srcRect/>
          <a:stretch>
            <a:fillRect/>
          </a:stretch>
        </p:blipFill>
        <p:spPr bwMode="auto">
          <a:xfrm>
            <a:off x="838200" y="0"/>
            <a:ext cx="7472896" cy="3810000"/>
          </a:xfrm>
          <a:prstGeom prst="rect">
            <a:avLst/>
          </a:prstGeom>
          <a:ln>
            <a:noFill/>
          </a:ln>
          <a:effectLst>
            <a:softEdge rad="112500"/>
          </a:effectLst>
        </p:spPr>
      </p:pic>
      <p:sp>
        <p:nvSpPr>
          <p:cNvPr id="5" name="Rectangle 4"/>
          <p:cNvSpPr/>
          <p:nvPr/>
        </p:nvSpPr>
        <p:spPr>
          <a:xfrm>
            <a:off x="0" y="3733800"/>
            <a:ext cx="9144000" cy="3170099"/>
          </a:xfrm>
          <a:prstGeom prst="rect">
            <a:avLst/>
          </a:prstGeom>
        </p:spPr>
        <p:txBody>
          <a:bodyPr wrap="square">
            <a:spAutoFit/>
          </a:bodyPr>
          <a:lstStyle/>
          <a:p>
            <a:pPr algn="ctr"/>
            <a:r>
              <a:rPr lang="en-US" sz="4000" dirty="0" smtClean="0">
                <a:latin typeface="Copperplate Gothic Bold" pitchFamily="34" charset="0"/>
              </a:rPr>
              <a:t>The inherent characteristics, quality's </a:t>
            </a:r>
          </a:p>
          <a:p>
            <a:pPr algn="ctr"/>
            <a:r>
              <a:rPr lang="en-US" sz="4000" dirty="0" smtClean="0">
                <a:latin typeface="Copperplate Gothic Bold" pitchFamily="34" charset="0"/>
              </a:rPr>
              <a:t>and features of God</a:t>
            </a:r>
          </a:p>
          <a:p>
            <a:pPr algn="ctr"/>
            <a:r>
              <a:rPr lang="en-US" sz="4000" dirty="0" smtClean="0">
                <a:latin typeface="Copperplate Gothic Bold" pitchFamily="34" charset="0"/>
              </a:rPr>
              <a:t>(Part 13)</a:t>
            </a:r>
          </a:p>
          <a:p>
            <a:pPr algn="ctr"/>
            <a:r>
              <a:rPr lang="en-US" sz="4000" i="1" dirty="0" smtClean="0">
                <a:latin typeface="Copperplate Gothic Bold" pitchFamily="34" charset="0"/>
              </a:rPr>
              <a:t>Overview/Application</a:t>
            </a:r>
            <a:endParaRPr lang="en-US" sz="4000" i="1" dirty="0">
              <a:latin typeface="Copperplate Gothic Bold"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09600" y="-14267"/>
            <a:ext cx="7891653" cy="6872267"/>
          </a:xfrm>
          <a:prstGeom prst="rect">
            <a:avLst/>
          </a:prstGeom>
          <a:ln>
            <a:noFill/>
          </a:ln>
          <a:effectLst>
            <a:softEdge rad="112500"/>
          </a:effectLst>
        </p:spPr>
      </p:pic>
      <p:sp>
        <p:nvSpPr>
          <p:cNvPr id="3" name="Content Placeholder 2"/>
          <p:cNvSpPr>
            <a:spLocks noGrp="1"/>
          </p:cNvSpPr>
          <p:nvPr>
            <p:ph idx="1"/>
          </p:nvPr>
        </p:nvSpPr>
        <p:spPr>
          <a:xfrm>
            <a:off x="609600" y="304800"/>
            <a:ext cx="3886200" cy="5821363"/>
          </a:xfrm>
        </p:spPr>
        <p:txBody>
          <a:bodyPr>
            <a:normAutofit/>
          </a:bodyPr>
          <a:lstStyle/>
          <a:p>
            <a:pPr algn="ctr">
              <a:buNone/>
            </a:pPr>
            <a:r>
              <a:rPr lang="en-US" sz="3600" i="1" dirty="0" smtClean="0">
                <a:effectLst>
                  <a:glow rad="101600">
                    <a:schemeClr val="bg1">
                      <a:alpha val="60000"/>
                    </a:schemeClr>
                  </a:glow>
                </a:effectLst>
              </a:rPr>
              <a:t>  “Be ye therefore </a:t>
            </a:r>
            <a:r>
              <a:rPr lang="en-US" sz="3600" i="1" u="sng" dirty="0" smtClean="0">
                <a:effectLst>
                  <a:glow rad="101600">
                    <a:schemeClr val="bg1">
                      <a:alpha val="60000"/>
                    </a:schemeClr>
                  </a:glow>
                </a:effectLst>
              </a:rPr>
              <a:t>perfect</a:t>
            </a:r>
            <a:r>
              <a:rPr lang="en-US" sz="3600" i="1" dirty="0" smtClean="0">
                <a:effectLst>
                  <a:glow rad="101600">
                    <a:schemeClr val="bg1">
                      <a:alpha val="60000"/>
                    </a:schemeClr>
                  </a:glow>
                </a:effectLst>
              </a:rPr>
              <a:t>, even as your Father which is in heaven is </a:t>
            </a:r>
            <a:r>
              <a:rPr lang="en-US" sz="3600" i="1" u="sng" dirty="0" smtClean="0">
                <a:effectLst>
                  <a:glow rad="101600">
                    <a:schemeClr val="bg1">
                      <a:alpha val="60000"/>
                    </a:schemeClr>
                  </a:glow>
                </a:effectLst>
              </a:rPr>
              <a:t>perfect</a:t>
            </a:r>
            <a:r>
              <a:rPr lang="en-US" sz="3600" i="1" dirty="0" smtClean="0">
                <a:effectLst>
                  <a:glow rad="101600">
                    <a:schemeClr val="bg1">
                      <a:alpha val="60000"/>
                    </a:schemeClr>
                  </a:glow>
                </a:effectLst>
              </a:rPr>
              <a:t>.” Matthew 5:48 </a:t>
            </a:r>
          </a:p>
          <a:p>
            <a:pPr algn="ctr"/>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6262509"/>
          </a:xfrm>
          <a:prstGeom prst="rect">
            <a:avLst/>
          </a:prstGeom>
        </p:spPr>
        <p:txBody>
          <a:bodyPr wrap="square">
            <a:spAutoFit/>
          </a:bodyPr>
          <a:lstStyle/>
          <a:p>
            <a:pPr algn="ctr"/>
            <a:r>
              <a:rPr lang="en-US" sz="3600" i="1" dirty="0" smtClean="0"/>
              <a:t>“Though I speak with the tongues of men and of angels, and have not charity, I am become as sounding brass, or a tinkling cymbal. And though I have the gift of prophecy, and understand all mysteries, and all knowledge; and though I have all faith, so that I could remove mountains, and have not charity, I am nothing. And though I bestow all my goods to feed the poor, and though I give my body to be burned, and have not charity, it </a:t>
            </a:r>
            <a:r>
              <a:rPr lang="en-US" sz="3600" i="1" dirty="0" err="1" smtClean="0"/>
              <a:t>profiteth</a:t>
            </a:r>
            <a:r>
              <a:rPr lang="en-US" sz="3600" i="1" dirty="0" smtClean="0"/>
              <a:t> me nothing.” I Cor. 13</a:t>
            </a:r>
            <a:endParaRPr lang="en-US" sz="3600" i="1" dirty="0"/>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6430962"/>
          </a:xfrm>
        </p:spPr>
        <p:txBody>
          <a:bodyPr>
            <a:normAutofit/>
          </a:bodyPr>
          <a:lstStyle/>
          <a:p>
            <a:r>
              <a:rPr lang="en-US" i="1" dirty="0" smtClean="0"/>
              <a:t>“For the love of Christ </a:t>
            </a:r>
            <a:r>
              <a:rPr lang="en-US" i="1" dirty="0" err="1" smtClean="0"/>
              <a:t>constraineth</a:t>
            </a:r>
            <a:r>
              <a:rPr lang="en-US" i="1" dirty="0" smtClean="0"/>
              <a:t> us; because we thus judge, that if one died for all, then were all dead: And that he died for all, that they which live should not henceforth live unto themselves, but unto him which died for them, and rose again.” </a:t>
            </a:r>
            <a:br>
              <a:rPr lang="en-US" i="1" dirty="0" smtClean="0"/>
            </a:br>
            <a:r>
              <a:rPr lang="en-US" i="1" dirty="0" smtClean="0"/>
              <a:t>II Corinthians 5:14-15 </a:t>
            </a:r>
            <a:endParaRPr lang="en-US" i="1" dirty="0"/>
          </a:p>
        </p:txBody>
      </p:sp>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861" y="381000"/>
            <a:ext cx="9149719" cy="60960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352800" y="2133600"/>
            <a:ext cx="2133600" cy="26750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9050"/>
            <a:ext cx="9169400" cy="6877050"/>
          </a:xfrm>
          <a:prstGeom prst="rect">
            <a:avLst/>
          </a:prstGeom>
          <a:noFill/>
          <a:ln w="9525">
            <a:noFill/>
            <a:miter lim="800000"/>
            <a:headEnd/>
            <a:tailEnd/>
          </a:ln>
        </p:spPr>
      </p:pic>
      <p:sp>
        <p:nvSpPr>
          <p:cNvPr id="6" name="Content Placeholder 5"/>
          <p:cNvSpPr>
            <a:spLocks noGrp="1"/>
          </p:cNvSpPr>
          <p:nvPr>
            <p:ph sz="half" idx="2"/>
          </p:nvPr>
        </p:nvSpPr>
        <p:spPr>
          <a:xfrm>
            <a:off x="4953000" y="152400"/>
            <a:ext cx="4191000" cy="6705600"/>
          </a:xfrm>
        </p:spPr>
        <p:txBody>
          <a:bodyPr>
            <a:noAutofit/>
          </a:bodyPr>
          <a:lstStyle/>
          <a:p>
            <a:r>
              <a:rPr lang="en-US" sz="3400" b="1" dirty="0" smtClean="0">
                <a:solidFill>
                  <a:schemeClr val="bg1"/>
                </a:solidFill>
                <a:effectLst>
                  <a:glow rad="101600">
                    <a:schemeClr val="tx1">
                      <a:alpha val="60000"/>
                    </a:schemeClr>
                  </a:glow>
                </a:effectLst>
              </a:rPr>
              <a:t>God is light</a:t>
            </a:r>
          </a:p>
          <a:p>
            <a:r>
              <a:rPr lang="en-US" sz="3400" b="1" dirty="0" smtClean="0">
                <a:solidFill>
                  <a:schemeClr val="bg1"/>
                </a:solidFill>
                <a:effectLst>
                  <a:glow rad="101600">
                    <a:schemeClr val="tx1">
                      <a:alpha val="60000"/>
                    </a:schemeClr>
                  </a:glow>
                </a:effectLst>
              </a:rPr>
              <a:t>God is</a:t>
            </a:r>
            <a:r>
              <a:rPr lang="en-US" sz="3600" b="1" dirty="0" smtClean="0">
                <a:solidFill>
                  <a:schemeClr val="bg1"/>
                </a:solidFill>
                <a:effectLst>
                  <a:glow rad="101600">
                    <a:schemeClr val="tx1">
                      <a:alpha val="60000"/>
                    </a:schemeClr>
                  </a:glow>
                </a:effectLst>
              </a:rPr>
              <a:t> inscrutable</a:t>
            </a:r>
            <a:endParaRPr lang="en-US" sz="3400" b="1" dirty="0" smtClean="0">
              <a:solidFill>
                <a:schemeClr val="bg1"/>
              </a:solidFill>
              <a:effectLst>
                <a:glow rad="101600">
                  <a:schemeClr val="tx1">
                    <a:alpha val="60000"/>
                  </a:schemeClr>
                </a:glow>
              </a:effectLst>
            </a:endParaRPr>
          </a:p>
          <a:p>
            <a:r>
              <a:rPr lang="en-US" sz="3400" b="1" dirty="0" smtClean="0">
                <a:solidFill>
                  <a:schemeClr val="bg1"/>
                </a:solidFill>
                <a:effectLst>
                  <a:glow rad="101600">
                    <a:schemeClr val="tx1">
                      <a:alpha val="60000"/>
                    </a:schemeClr>
                  </a:glow>
                </a:effectLst>
              </a:rPr>
              <a:t>God is faithful</a:t>
            </a:r>
          </a:p>
          <a:p>
            <a:r>
              <a:rPr lang="en-US" sz="3400" b="1" dirty="0" smtClean="0">
                <a:solidFill>
                  <a:schemeClr val="bg1"/>
                </a:solidFill>
                <a:effectLst>
                  <a:glow rad="101600">
                    <a:schemeClr val="tx1">
                      <a:alpha val="60000"/>
                    </a:schemeClr>
                  </a:glow>
                </a:effectLst>
              </a:rPr>
              <a:t>God is holy</a:t>
            </a:r>
          </a:p>
          <a:p>
            <a:r>
              <a:rPr lang="en-US" sz="3400" b="1" dirty="0" smtClean="0">
                <a:solidFill>
                  <a:schemeClr val="bg1"/>
                </a:solidFill>
                <a:effectLst>
                  <a:glow rad="101600">
                    <a:schemeClr val="tx1">
                      <a:alpha val="60000"/>
                    </a:schemeClr>
                  </a:glow>
                </a:effectLst>
              </a:rPr>
              <a:t>God is just and righteous</a:t>
            </a:r>
          </a:p>
          <a:p>
            <a:r>
              <a:rPr lang="en-US" sz="3400" b="1" dirty="0" smtClean="0">
                <a:solidFill>
                  <a:schemeClr val="bg1"/>
                </a:solidFill>
                <a:effectLst>
                  <a:glow rad="101600">
                    <a:schemeClr val="tx1">
                      <a:alpha val="60000"/>
                    </a:schemeClr>
                  </a:glow>
                </a:effectLst>
              </a:rPr>
              <a:t>God is true</a:t>
            </a:r>
          </a:p>
          <a:p>
            <a:r>
              <a:rPr lang="en-US" sz="3400" b="1" dirty="0" smtClean="0">
                <a:solidFill>
                  <a:schemeClr val="bg1"/>
                </a:solidFill>
                <a:effectLst>
                  <a:glow rad="101600">
                    <a:schemeClr val="tx1">
                      <a:alpha val="60000"/>
                    </a:schemeClr>
                  </a:glow>
                </a:effectLst>
              </a:rPr>
              <a:t>God is good</a:t>
            </a:r>
          </a:p>
          <a:p>
            <a:r>
              <a:rPr lang="en-US" sz="3400" b="1" dirty="0" smtClean="0">
                <a:solidFill>
                  <a:schemeClr val="bg1"/>
                </a:solidFill>
                <a:effectLst>
                  <a:glow rad="101600">
                    <a:schemeClr val="tx1">
                      <a:alpha val="60000"/>
                    </a:schemeClr>
                  </a:glow>
                </a:effectLst>
              </a:rPr>
              <a:t>God is merciful</a:t>
            </a:r>
          </a:p>
          <a:p>
            <a:r>
              <a:rPr lang="en-US" sz="3400" b="1" dirty="0" smtClean="0">
                <a:solidFill>
                  <a:schemeClr val="bg1"/>
                </a:solidFill>
                <a:effectLst>
                  <a:glow rad="101600">
                    <a:schemeClr val="tx1">
                      <a:alpha val="60000"/>
                    </a:schemeClr>
                  </a:glow>
                </a:effectLst>
              </a:rPr>
              <a:t>God is gracious</a:t>
            </a:r>
          </a:p>
          <a:p>
            <a:r>
              <a:rPr lang="en-US" sz="3400" b="1" dirty="0" smtClean="0">
                <a:solidFill>
                  <a:schemeClr val="bg1"/>
                </a:solidFill>
                <a:effectLst>
                  <a:glow rad="101600">
                    <a:schemeClr val="tx1">
                      <a:alpha val="60000"/>
                    </a:schemeClr>
                  </a:glow>
                </a:effectLst>
              </a:rPr>
              <a:t>God is love</a:t>
            </a:r>
          </a:p>
          <a:p>
            <a:pPr>
              <a:buNone/>
            </a:pPr>
            <a:endParaRPr lang="en-US" sz="3400" b="1" dirty="0">
              <a:solidFill>
                <a:schemeClr val="bg1"/>
              </a:solidFill>
              <a:effectLst>
                <a:glow rad="101600">
                  <a:schemeClr val="tx1">
                    <a:alpha val="60000"/>
                  </a:schemeClr>
                </a:glow>
              </a:effectLst>
            </a:endParaRPr>
          </a:p>
        </p:txBody>
      </p:sp>
      <p:sp>
        <p:nvSpPr>
          <p:cNvPr id="4" name="Title 3"/>
          <p:cNvSpPr>
            <a:spLocks noGrp="1"/>
          </p:cNvSpPr>
          <p:nvPr>
            <p:ph sz="half" idx="1"/>
          </p:nvPr>
        </p:nvSpPr>
        <p:spPr>
          <a:xfrm>
            <a:off x="0" y="304800"/>
            <a:ext cx="5257800" cy="6553200"/>
          </a:xfrm>
        </p:spPr>
        <p:txBody>
          <a:bodyPr>
            <a:normAutofit lnSpcReduction="10000"/>
          </a:bodyPr>
          <a:lstStyle/>
          <a:p>
            <a:r>
              <a:rPr lang="en-US" sz="3400" b="1" dirty="0" smtClean="0">
                <a:solidFill>
                  <a:schemeClr val="bg1"/>
                </a:solidFill>
                <a:effectLst>
                  <a:glow rad="101600">
                    <a:schemeClr val="tx1">
                      <a:alpha val="60000"/>
                    </a:schemeClr>
                  </a:glow>
                </a:effectLst>
              </a:rPr>
              <a:t>God is incomprehensible</a:t>
            </a:r>
          </a:p>
          <a:p>
            <a:r>
              <a:rPr lang="en-US" sz="3400" b="1" dirty="0" smtClean="0">
                <a:solidFill>
                  <a:schemeClr val="bg1"/>
                </a:solidFill>
                <a:effectLst>
                  <a:glow rad="101600">
                    <a:schemeClr val="tx1">
                      <a:alpha val="60000"/>
                    </a:schemeClr>
                  </a:glow>
                </a:effectLst>
              </a:rPr>
              <a:t>God is self-existence </a:t>
            </a:r>
          </a:p>
          <a:p>
            <a:r>
              <a:rPr lang="en-US" sz="3400" b="1" dirty="0" smtClean="0">
                <a:solidFill>
                  <a:schemeClr val="bg1"/>
                </a:solidFill>
                <a:effectLst>
                  <a:glow rad="101600">
                    <a:schemeClr val="tx1">
                      <a:alpha val="60000"/>
                    </a:schemeClr>
                  </a:glow>
                </a:effectLst>
              </a:rPr>
              <a:t>God is self-sufficient</a:t>
            </a:r>
          </a:p>
          <a:p>
            <a:r>
              <a:rPr lang="en-US" sz="3400" b="1" dirty="0" smtClean="0">
                <a:solidFill>
                  <a:schemeClr val="bg1"/>
                </a:solidFill>
                <a:effectLst>
                  <a:glow rad="101600">
                    <a:schemeClr val="tx1">
                      <a:alpha val="60000"/>
                    </a:schemeClr>
                  </a:glow>
                </a:effectLst>
              </a:rPr>
              <a:t>God is eternal</a:t>
            </a:r>
          </a:p>
          <a:p>
            <a:pPr lvl="0"/>
            <a:r>
              <a:rPr lang="en-US" sz="3400" b="1" dirty="0" smtClean="0">
                <a:solidFill>
                  <a:schemeClr val="bg1"/>
                </a:solidFill>
                <a:effectLst>
                  <a:glow rad="101600">
                    <a:schemeClr val="tx1">
                      <a:alpha val="60000"/>
                    </a:schemeClr>
                  </a:glow>
                </a:effectLst>
              </a:rPr>
              <a:t>God is infinite</a:t>
            </a:r>
          </a:p>
          <a:p>
            <a:r>
              <a:rPr lang="en-US" sz="3400" b="1" dirty="0" smtClean="0">
                <a:solidFill>
                  <a:schemeClr val="bg1"/>
                </a:solidFill>
                <a:effectLst>
                  <a:glow rad="101600">
                    <a:schemeClr val="tx1">
                      <a:alpha val="60000"/>
                    </a:schemeClr>
                  </a:glow>
                </a:effectLst>
              </a:rPr>
              <a:t>God is omnipotent</a:t>
            </a:r>
          </a:p>
          <a:p>
            <a:r>
              <a:rPr lang="en-US" sz="3400" b="1" dirty="0" smtClean="0">
                <a:solidFill>
                  <a:schemeClr val="bg1"/>
                </a:solidFill>
                <a:effectLst>
                  <a:glow rad="101600">
                    <a:schemeClr val="tx1">
                      <a:alpha val="60000"/>
                    </a:schemeClr>
                  </a:glow>
                </a:effectLst>
              </a:rPr>
              <a:t>God is omnipresent</a:t>
            </a:r>
          </a:p>
          <a:p>
            <a:r>
              <a:rPr lang="en-US" sz="3400" b="1" dirty="0" smtClean="0">
                <a:solidFill>
                  <a:schemeClr val="bg1"/>
                </a:solidFill>
                <a:effectLst>
                  <a:glow rad="101600">
                    <a:schemeClr val="tx1">
                      <a:alpha val="60000"/>
                    </a:schemeClr>
                  </a:glow>
                </a:effectLst>
              </a:rPr>
              <a:t>God is omniscient</a:t>
            </a:r>
          </a:p>
          <a:p>
            <a:r>
              <a:rPr lang="en-US" sz="3400" b="1" dirty="0" smtClean="0">
                <a:solidFill>
                  <a:schemeClr val="bg1"/>
                </a:solidFill>
                <a:effectLst>
                  <a:glow rad="101600">
                    <a:schemeClr val="tx1">
                      <a:alpha val="60000"/>
                    </a:schemeClr>
                  </a:glow>
                </a:effectLst>
              </a:rPr>
              <a:t>God is all wise</a:t>
            </a:r>
          </a:p>
          <a:p>
            <a:r>
              <a:rPr lang="en-US" sz="3400" b="1" dirty="0" smtClean="0">
                <a:solidFill>
                  <a:schemeClr val="bg1"/>
                </a:solidFill>
                <a:effectLst>
                  <a:glow rad="101600">
                    <a:schemeClr val="tx1">
                      <a:alpha val="60000"/>
                    </a:schemeClr>
                  </a:glow>
                </a:effectLst>
              </a:rPr>
              <a:t>God is immutable</a:t>
            </a:r>
          </a:p>
          <a:p>
            <a:r>
              <a:rPr lang="en-US" sz="3400" b="1" dirty="0" smtClean="0">
                <a:solidFill>
                  <a:schemeClr val="bg1"/>
                </a:solidFill>
                <a:effectLst>
                  <a:glow rad="101600">
                    <a:schemeClr val="tx1">
                      <a:alpha val="60000"/>
                    </a:schemeClr>
                  </a:glow>
                </a:effectLst>
              </a:rPr>
              <a:t>God is sovereign</a:t>
            </a: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pPr lvl="0"/>
            <a:endParaRPr lang="en-US" sz="3400" b="1" dirty="0" smtClean="0">
              <a:solidFill>
                <a:schemeClr val="bg1"/>
              </a:solidFill>
              <a:effectLst>
                <a:glow rad="101600">
                  <a:schemeClr val="tx1">
                    <a:alpha val="60000"/>
                  </a:schemeClr>
                </a:glow>
              </a:effectLst>
            </a:endParaRPr>
          </a:p>
          <a:p>
            <a:pPr lvl="0"/>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algn="ctr">
              <a:buNone/>
            </a:pPr>
            <a:r>
              <a:rPr lang="en-US" sz="3600" i="1" dirty="0" smtClean="0"/>
              <a:t> “These are the generations of Noah: Noah was a just man and </a:t>
            </a:r>
            <a:r>
              <a:rPr lang="en-US" sz="3600" i="1" u="sng" dirty="0" smtClean="0"/>
              <a:t>perfect</a:t>
            </a:r>
            <a:r>
              <a:rPr lang="en-US" sz="3600" i="1" dirty="0" smtClean="0"/>
              <a:t> in his generations, and Noah walked with God.” Gen. 6:9 </a:t>
            </a:r>
          </a:p>
          <a:p>
            <a:pPr algn="ctr">
              <a:buNone/>
            </a:pPr>
            <a:endParaRPr lang="en-US" sz="3600" i="1" dirty="0"/>
          </a:p>
        </p:txBody>
      </p:sp>
      <p:pic>
        <p:nvPicPr>
          <p:cNvPr id="5122" name="Picture 2"/>
          <p:cNvPicPr>
            <a:picLocks noChangeAspect="1" noChangeArrowheads="1"/>
          </p:cNvPicPr>
          <p:nvPr/>
        </p:nvPicPr>
        <p:blipFill>
          <a:blip r:embed="rId3" cstate="print"/>
          <a:srcRect/>
          <a:stretch>
            <a:fillRect/>
          </a:stretch>
        </p:blipFill>
        <p:spPr bwMode="auto">
          <a:xfrm>
            <a:off x="1981200" y="1981200"/>
            <a:ext cx="5785994" cy="46577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4419600" cy="6705600"/>
          </a:xfrm>
        </p:spPr>
        <p:txBody>
          <a:bodyPr>
            <a:normAutofit/>
          </a:bodyPr>
          <a:lstStyle/>
          <a:p>
            <a:r>
              <a:rPr lang="en-US" sz="4000" i="1" dirty="0" smtClean="0"/>
              <a:t>“And when Abram was ninety years old and nine, the LORD appeared to Abram, and said unto him, I am the Almighty God; walk before me, and be thou </a:t>
            </a:r>
            <a:r>
              <a:rPr lang="en-US" sz="4000" i="1" u="sng" dirty="0" smtClean="0"/>
              <a:t>perfect</a:t>
            </a:r>
            <a:r>
              <a:rPr lang="en-US" sz="4000" i="1" dirty="0" smtClean="0"/>
              <a:t>.” Gen. 17:1 </a:t>
            </a:r>
            <a:endParaRPr lang="en-US" sz="4000" i="1" dirty="0"/>
          </a:p>
        </p:txBody>
      </p:sp>
      <p:pic>
        <p:nvPicPr>
          <p:cNvPr id="6146" name="Picture 2"/>
          <p:cNvPicPr>
            <a:picLocks noChangeAspect="1" noChangeArrowheads="1"/>
          </p:cNvPicPr>
          <p:nvPr/>
        </p:nvPicPr>
        <p:blipFill>
          <a:blip r:embed="rId3" cstate="print"/>
          <a:srcRect/>
          <a:stretch>
            <a:fillRect/>
          </a:stretch>
        </p:blipFill>
        <p:spPr bwMode="auto">
          <a:xfrm>
            <a:off x="5257800" y="1600200"/>
            <a:ext cx="36957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2286000"/>
          </a:xfrm>
        </p:spPr>
        <p:txBody>
          <a:bodyPr>
            <a:normAutofit fontScale="90000"/>
          </a:bodyPr>
          <a:lstStyle/>
          <a:p>
            <a:r>
              <a:rPr lang="en-US" i="1" dirty="0" smtClean="0"/>
              <a:t> “There was a man in the land of </a:t>
            </a:r>
            <a:r>
              <a:rPr lang="en-US" i="1" dirty="0" err="1" smtClean="0"/>
              <a:t>Uz</a:t>
            </a:r>
            <a:r>
              <a:rPr lang="en-US" i="1" dirty="0" smtClean="0"/>
              <a:t>, whose name was Job; and that man was </a:t>
            </a:r>
            <a:r>
              <a:rPr lang="en-US" i="1" u="sng" dirty="0" smtClean="0"/>
              <a:t>perfect</a:t>
            </a:r>
            <a:r>
              <a:rPr lang="en-US" i="1" dirty="0" smtClean="0"/>
              <a:t> and upright, and one that feared God, and eschewed evil.” Job 1:1 </a:t>
            </a:r>
            <a:endParaRPr lang="en-US" i="1" dirty="0"/>
          </a:p>
        </p:txBody>
      </p:sp>
      <p:pic>
        <p:nvPicPr>
          <p:cNvPr id="7170" name="Picture 2"/>
          <p:cNvPicPr>
            <a:picLocks noChangeAspect="1" noChangeArrowheads="1"/>
          </p:cNvPicPr>
          <p:nvPr/>
        </p:nvPicPr>
        <p:blipFill>
          <a:blip r:embed="rId3" cstate="print"/>
          <a:srcRect/>
          <a:stretch>
            <a:fillRect/>
          </a:stretch>
        </p:blipFill>
        <p:spPr bwMode="auto">
          <a:xfrm>
            <a:off x="1600200" y="2752725"/>
            <a:ext cx="6096000" cy="41052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1219200"/>
            <a:ext cx="5164454" cy="3947354"/>
          </a:xfrm>
          <a:prstGeom prst="rect">
            <a:avLst/>
          </a:prstGeom>
          <a:ln>
            <a:noFill/>
          </a:ln>
          <a:effectLst>
            <a:softEdge rad="112500"/>
          </a:effectLst>
        </p:spPr>
      </p:pic>
      <p:sp>
        <p:nvSpPr>
          <p:cNvPr id="2" name="Title 1"/>
          <p:cNvSpPr>
            <a:spLocks noGrp="1"/>
          </p:cNvSpPr>
          <p:nvPr>
            <p:ph type="title"/>
          </p:nvPr>
        </p:nvSpPr>
        <p:spPr>
          <a:xfrm>
            <a:off x="4572000" y="0"/>
            <a:ext cx="4572000" cy="6705600"/>
          </a:xfrm>
        </p:spPr>
        <p:txBody>
          <a:bodyPr>
            <a:normAutofit/>
          </a:bodyPr>
          <a:lstStyle/>
          <a:p>
            <a:r>
              <a:rPr lang="en-US" sz="3600" i="1" dirty="0" smtClean="0"/>
              <a:t> “And said, Remember now, O LORD, I beseech thee, how I have walked before thee in truth and with a </a:t>
            </a:r>
            <a:r>
              <a:rPr lang="en-US" sz="3600" i="1" u="sng" dirty="0" smtClean="0"/>
              <a:t>perfect heart</a:t>
            </a:r>
            <a:r>
              <a:rPr lang="en-US" sz="3600" i="1" dirty="0" smtClean="0"/>
              <a:t>, and have done that which is good in thy sight. And Hezekiah wept sore.” Isa. 38:3 </a:t>
            </a:r>
            <a:endParaRPr lang="en-US" sz="3600" i="1"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152400"/>
            <a:ext cx="3733800" cy="6705600"/>
          </a:xfrm>
        </p:spPr>
        <p:txBody>
          <a:bodyPr>
            <a:normAutofit fontScale="90000"/>
          </a:bodyPr>
          <a:lstStyle/>
          <a:p>
            <a:r>
              <a:rPr lang="en-US" i="1" dirty="0" smtClean="0"/>
              <a:t>“For even hereunto were ye called: because Christ also suffered for us, leaving us an example, that ye should </a:t>
            </a:r>
            <a:r>
              <a:rPr lang="en-US" i="1" u="sng" dirty="0" smtClean="0"/>
              <a:t>follow </a:t>
            </a:r>
            <a:br>
              <a:rPr lang="en-US" i="1" u="sng" dirty="0" smtClean="0"/>
            </a:br>
            <a:r>
              <a:rPr lang="en-US" i="1" u="sng" dirty="0" smtClean="0"/>
              <a:t>his steps</a:t>
            </a:r>
            <a:r>
              <a:rPr lang="en-US" i="1" dirty="0" smtClean="0"/>
              <a:t>.” </a:t>
            </a:r>
            <a:br>
              <a:rPr lang="en-US" i="1" dirty="0" smtClean="0"/>
            </a:br>
            <a:r>
              <a:rPr lang="en-US" i="1" dirty="0" smtClean="0"/>
              <a:t>I Peter 2:21 </a:t>
            </a:r>
            <a:endParaRPr lang="en-US" i="1" dirty="0"/>
          </a:p>
        </p:txBody>
      </p:sp>
      <p:pic>
        <p:nvPicPr>
          <p:cNvPr id="7170" name="Picture 2"/>
          <p:cNvPicPr>
            <a:picLocks noChangeAspect="1" noChangeArrowheads="1"/>
          </p:cNvPicPr>
          <p:nvPr/>
        </p:nvPicPr>
        <p:blipFill>
          <a:blip r:embed="rId3" cstate="print"/>
          <a:srcRect t="7143" r="-125" b="3571"/>
          <a:stretch>
            <a:fillRect/>
          </a:stretch>
        </p:blipFill>
        <p:spPr bwMode="auto">
          <a:xfrm>
            <a:off x="4191000" y="1676400"/>
            <a:ext cx="4800600" cy="3810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r>
              <a:rPr lang="en-US" i="1" dirty="0" smtClean="0"/>
              <a:t>“My little children, of whom I travail in birth again </a:t>
            </a:r>
            <a:r>
              <a:rPr lang="en-US" i="1" u="sng" dirty="0" smtClean="0"/>
              <a:t>until Christ be formed in you</a:t>
            </a:r>
            <a:r>
              <a:rPr lang="en-US" i="1" dirty="0" smtClean="0"/>
              <a:t>.” Gal. 4:19 </a:t>
            </a:r>
            <a:endParaRPr lang="en-US" i="1" dirty="0"/>
          </a:p>
        </p:txBody>
      </p:sp>
      <p:pic>
        <p:nvPicPr>
          <p:cNvPr id="10242" name="Picture 2"/>
          <p:cNvPicPr>
            <a:picLocks noChangeAspect="1" noChangeArrowheads="1"/>
          </p:cNvPicPr>
          <p:nvPr/>
        </p:nvPicPr>
        <p:blipFill>
          <a:blip r:embed="rId3" cstate="print"/>
          <a:srcRect/>
          <a:stretch>
            <a:fillRect/>
          </a:stretch>
        </p:blipFill>
        <p:spPr bwMode="auto">
          <a:xfrm>
            <a:off x="1828800" y="2286000"/>
            <a:ext cx="5562600" cy="438589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648200" cy="6049962"/>
          </a:xfrm>
        </p:spPr>
        <p:txBody>
          <a:bodyPr>
            <a:normAutofit fontScale="90000"/>
          </a:bodyPr>
          <a:lstStyle/>
          <a:p>
            <a:r>
              <a:rPr lang="en-US" i="1" dirty="0" smtClean="0"/>
              <a:t>“Whom we preach, warning every man, and teaching every man in all wisdom; that we may present every man </a:t>
            </a:r>
            <a:r>
              <a:rPr lang="en-US" i="1" u="sng" dirty="0" smtClean="0"/>
              <a:t>perfect </a:t>
            </a:r>
            <a:r>
              <a:rPr lang="en-US" i="1" dirty="0" smtClean="0"/>
              <a:t/>
            </a:r>
            <a:br>
              <a:rPr lang="en-US" i="1" dirty="0" smtClean="0"/>
            </a:br>
            <a:r>
              <a:rPr lang="en-US" i="1" dirty="0" smtClean="0"/>
              <a:t>in Christ Jesus.” </a:t>
            </a:r>
            <a:br>
              <a:rPr lang="en-US" i="1" dirty="0" smtClean="0"/>
            </a:br>
            <a:r>
              <a:rPr lang="en-US" i="1" dirty="0" smtClean="0"/>
              <a:t>Col. 1:28</a:t>
            </a:r>
            <a:endParaRPr lang="en-US" i="1" dirty="0"/>
          </a:p>
        </p:txBody>
      </p:sp>
      <p:pic>
        <p:nvPicPr>
          <p:cNvPr id="11266" name="Picture 2"/>
          <p:cNvPicPr>
            <a:picLocks noChangeAspect="1" noChangeArrowheads="1"/>
          </p:cNvPicPr>
          <p:nvPr/>
        </p:nvPicPr>
        <p:blipFill>
          <a:blip r:embed="rId3" cstate="print"/>
          <a:srcRect/>
          <a:stretch>
            <a:fillRect/>
          </a:stretch>
        </p:blipFill>
        <p:spPr bwMode="auto">
          <a:xfrm>
            <a:off x="533400" y="228600"/>
            <a:ext cx="3429000" cy="2286000"/>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l="10036" t="4130" r="21147" b="5011"/>
          <a:stretch>
            <a:fillRect/>
          </a:stretch>
        </p:blipFill>
        <p:spPr bwMode="auto">
          <a:xfrm>
            <a:off x="609600" y="3200400"/>
            <a:ext cx="3657600" cy="3352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4267200" cy="6278562"/>
          </a:xfrm>
        </p:spPr>
        <p:txBody>
          <a:bodyPr>
            <a:noAutofit/>
          </a:bodyPr>
          <a:lstStyle/>
          <a:p>
            <a:r>
              <a:rPr lang="en-US" sz="3600" i="1" dirty="0" smtClean="0"/>
              <a:t>“And he gave some, apostles; and some, prophets; and some, evangelists; and some, pastors and teachers; For the </a:t>
            </a:r>
            <a:r>
              <a:rPr lang="en-US" sz="3600" i="1" u="sng" dirty="0" smtClean="0"/>
              <a:t>perfecting of the saints</a:t>
            </a:r>
            <a:r>
              <a:rPr lang="en-US" sz="3600" i="1" dirty="0" smtClean="0"/>
              <a:t>, for the work of the ministry, for the edifying of the body </a:t>
            </a:r>
            <a:br>
              <a:rPr lang="en-US" sz="3600" i="1" dirty="0" smtClean="0"/>
            </a:br>
            <a:r>
              <a:rPr lang="en-US" sz="3600" i="1" dirty="0" smtClean="0"/>
              <a:t>of Christ:” </a:t>
            </a:r>
            <a:br>
              <a:rPr lang="en-US" sz="3600" i="1" dirty="0" smtClean="0"/>
            </a:br>
            <a:r>
              <a:rPr lang="en-US" sz="3600" i="1" dirty="0" smtClean="0"/>
              <a:t>Ephesians 4:11-12</a:t>
            </a:r>
            <a:endParaRPr lang="en-US" sz="3600" i="1" dirty="0"/>
          </a:p>
        </p:txBody>
      </p:sp>
      <p:pic>
        <p:nvPicPr>
          <p:cNvPr id="14338" name="Picture 2"/>
          <p:cNvPicPr>
            <a:picLocks noChangeAspect="1" noChangeArrowheads="1"/>
          </p:cNvPicPr>
          <p:nvPr/>
        </p:nvPicPr>
        <p:blipFill>
          <a:blip r:embed="rId3" cstate="print"/>
          <a:srcRect/>
          <a:stretch>
            <a:fillRect/>
          </a:stretch>
        </p:blipFill>
        <p:spPr bwMode="auto">
          <a:xfrm>
            <a:off x="4495800" y="1828800"/>
            <a:ext cx="4463143"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378956"/>
            <a:ext cx="9144000" cy="6021844"/>
          </a:xfrm>
          <a:prstGeom prst="rect">
            <a:avLst/>
          </a:prstGeom>
          <a:ln>
            <a:noFill/>
          </a:ln>
          <a:effectLst>
            <a:softEdge rad="112500"/>
          </a:effectLst>
        </p:spPr>
      </p:pic>
      <p:sp>
        <p:nvSpPr>
          <p:cNvPr id="2" name="Title 1"/>
          <p:cNvSpPr>
            <a:spLocks noGrp="1"/>
          </p:cNvSpPr>
          <p:nvPr>
            <p:ph type="title"/>
          </p:nvPr>
        </p:nvSpPr>
        <p:spPr>
          <a:xfrm>
            <a:off x="4800600" y="274638"/>
            <a:ext cx="4191000" cy="6583362"/>
          </a:xfrm>
        </p:spPr>
        <p:txBody>
          <a:bodyPr>
            <a:normAutofit/>
          </a:bodyPr>
          <a:lstStyle/>
          <a:p>
            <a:r>
              <a:rPr lang="en-US" sz="3200" i="1" dirty="0" smtClean="0">
                <a:effectLst>
                  <a:glow rad="101600">
                    <a:schemeClr val="bg1">
                      <a:alpha val="60000"/>
                    </a:schemeClr>
                  </a:glow>
                </a:effectLst>
              </a:rPr>
              <a:t>“Till we all come in the unity of the faith, and of the knowledge of the Son of God, unto a </a:t>
            </a:r>
            <a:r>
              <a:rPr lang="en-US" sz="3200" i="1" u="sng" dirty="0" smtClean="0">
                <a:effectLst>
                  <a:glow rad="101600">
                    <a:schemeClr val="bg1">
                      <a:alpha val="60000"/>
                    </a:schemeClr>
                  </a:glow>
                </a:effectLst>
              </a:rPr>
              <a:t>perfect man</a:t>
            </a:r>
            <a:r>
              <a:rPr lang="en-US" sz="3200" i="1" dirty="0" smtClean="0">
                <a:effectLst>
                  <a:glow rad="101600">
                    <a:schemeClr val="bg1">
                      <a:alpha val="60000"/>
                    </a:schemeClr>
                  </a:glow>
                </a:effectLst>
              </a:rPr>
              <a:t>, unto the measure of the stature of the </a:t>
            </a:r>
            <a:r>
              <a:rPr lang="en-US" sz="3200" i="1" dirty="0" err="1" smtClean="0">
                <a:effectLst>
                  <a:glow rad="101600">
                    <a:schemeClr val="bg1">
                      <a:alpha val="60000"/>
                    </a:schemeClr>
                  </a:glow>
                </a:effectLst>
              </a:rPr>
              <a:t>fulness</a:t>
            </a:r>
            <a:r>
              <a:rPr lang="en-US" sz="3200" i="1" dirty="0" smtClean="0">
                <a:effectLst>
                  <a:glow rad="101600">
                    <a:schemeClr val="bg1">
                      <a:alpha val="60000"/>
                    </a:schemeClr>
                  </a:glow>
                </a:effectLst>
              </a:rPr>
              <a:t> of Christ.” </a:t>
            </a:r>
            <a:br>
              <a:rPr lang="en-US" sz="3200" i="1" dirty="0" smtClean="0">
                <a:effectLst>
                  <a:glow rad="101600">
                    <a:schemeClr val="bg1">
                      <a:alpha val="60000"/>
                    </a:schemeClr>
                  </a:glow>
                </a:effectLst>
              </a:rPr>
            </a:br>
            <a:r>
              <a:rPr lang="en-US" sz="3200" i="1" dirty="0" smtClean="0">
                <a:effectLst>
                  <a:glow rad="101600">
                    <a:schemeClr val="bg1">
                      <a:alpha val="60000"/>
                    </a:schemeClr>
                  </a:glow>
                </a:effectLst>
              </a:rPr>
              <a:t>Eph. 4:13 </a:t>
            </a:r>
            <a:endParaRPr lang="en-US" sz="32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830997"/>
          </a:xfrm>
          <a:prstGeom prst="rect">
            <a:avLst/>
          </a:prstGeom>
        </p:spPr>
        <p:txBody>
          <a:bodyPr wrap="square">
            <a:spAutoFit/>
          </a:bodyPr>
          <a:lstStyle/>
          <a:p>
            <a:pPr algn="ctr"/>
            <a:r>
              <a:rPr lang="en-US" sz="4800" dirty="0" smtClean="0">
                <a:latin typeface="Imprint MT Shadow" pitchFamily="82" charset="0"/>
              </a:rPr>
              <a:t>21 Attributes / Perfections of God</a:t>
            </a:r>
          </a:p>
        </p:txBody>
      </p:sp>
      <p:pic>
        <p:nvPicPr>
          <p:cNvPr id="2050" name="Picture 2"/>
          <p:cNvPicPr>
            <a:picLocks noChangeAspect="1" noChangeArrowheads="1"/>
          </p:cNvPicPr>
          <p:nvPr/>
        </p:nvPicPr>
        <p:blipFill>
          <a:blip r:embed="rId3" cstate="print">
            <a:lum bright="-10000" contrast="20000"/>
          </a:blip>
          <a:srcRect/>
          <a:stretch>
            <a:fillRect/>
          </a:stretch>
        </p:blipFill>
        <p:spPr bwMode="auto">
          <a:xfrm>
            <a:off x="1600200" y="1905000"/>
            <a:ext cx="6172200" cy="4636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4" cstate="print">
            <a:duotone>
              <a:schemeClr val="accent4">
                <a:shade val="45000"/>
                <a:satMod val="135000"/>
              </a:schemeClr>
              <a:prstClr val="white"/>
            </a:duotone>
            <a:lum contrast="30000"/>
          </a:blip>
          <a:srcRect l="39333" b="9420"/>
          <a:stretch>
            <a:fillRect/>
          </a:stretch>
        </p:blipFill>
        <p:spPr bwMode="auto">
          <a:xfrm>
            <a:off x="3505200" y="2057400"/>
            <a:ext cx="2114550" cy="2904602"/>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rot="8385894">
            <a:off x="6822572" y="5211658"/>
            <a:ext cx="978408" cy="484632"/>
          </a:xfrm>
          <a:prstGeom prst="rightArrow">
            <a:avLst/>
          </a:pr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3" cstate="print"/>
          <a:srcRect/>
          <a:stretch>
            <a:fillRect/>
          </a:stretch>
        </p:blipFill>
        <p:spPr bwMode="auto">
          <a:xfrm>
            <a:off x="3124200" y="0"/>
            <a:ext cx="3200400" cy="24003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219" name="Picture 3"/>
          <p:cNvPicPr>
            <a:picLocks noChangeAspect="1" noChangeArrowheads="1"/>
          </p:cNvPicPr>
          <p:nvPr/>
        </p:nvPicPr>
        <p:blipFill>
          <a:blip r:embed="rId4" cstate="print"/>
          <a:srcRect/>
          <a:stretch>
            <a:fillRect/>
          </a:stretch>
        </p:blipFill>
        <p:spPr bwMode="auto">
          <a:xfrm>
            <a:off x="6705600" y="2971800"/>
            <a:ext cx="2286000" cy="1521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ight Arrow 8"/>
          <p:cNvSpPr/>
          <p:nvPr/>
        </p:nvSpPr>
        <p:spPr>
          <a:xfrm rot="10800000">
            <a:off x="2995530" y="5386449"/>
            <a:ext cx="978408" cy="484632"/>
          </a:xfrm>
          <a:prstGeom prst="rightArrow">
            <a:avLst/>
          </a:pr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p:cNvPicPr>
            <a:picLocks noChangeAspect="1" noChangeArrowheads="1"/>
          </p:cNvPicPr>
          <p:nvPr/>
        </p:nvPicPr>
        <p:blipFill>
          <a:blip r:embed="rId5" cstate="print"/>
          <a:srcRect/>
          <a:stretch>
            <a:fillRect/>
          </a:stretch>
        </p:blipFill>
        <p:spPr bwMode="auto">
          <a:xfrm>
            <a:off x="4419600" y="4488815"/>
            <a:ext cx="1981200" cy="236918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Right Arrow 12"/>
          <p:cNvSpPr/>
          <p:nvPr/>
        </p:nvSpPr>
        <p:spPr>
          <a:xfrm rot="2584311">
            <a:off x="6586840" y="2021381"/>
            <a:ext cx="978408" cy="484632"/>
          </a:xfrm>
          <a:prstGeom prst="rightArrow">
            <a:avLst/>
          </a:pr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p:cNvPicPr>
            <a:picLocks noChangeAspect="1" noChangeArrowheads="1"/>
          </p:cNvPicPr>
          <p:nvPr/>
        </p:nvPicPr>
        <p:blipFill>
          <a:blip r:embed="rId6" cstate="print"/>
          <a:srcRect/>
          <a:stretch>
            <a:fillRect/>
          </a:stretch>
        </p:blipFill>
        <p:spPr bwMode="auto">
          <a:xfrm>
            <a:off x="381000" y="4800600"/>
            <a:ext cx="2209800" cy="165521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5" name="Right Arrow 14"/>
          <p:cNvSpPr/>
          <p:nvPr/>
        </p:nvSpPr>
        <p:spPr>
          <a:xfrm rot="15364648">
            <a:off x="778101" y="4024620"/>
            <a:ext cx="978408" cy="484632"/>
          </a:xfrm>
          <a:prstGeom prst="rightArrow">
            <a:avLst/>
          </a:pr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3" name="Picture 7"/>
          <p:cNvPicPr>
            <a:picLocks noChangeAspect="1" noChangeArrowheads="1"/>
          </p:cNvPicPr>
          <p:nvPr/>
        </p:nvPicPr>
        <p:blipFill>
          <a:blip r:embed="rId7" cstate="print"/>
          <a:srcRect/>
          <a:stretch>
            <a:fillRect/>
          </a:stretch>
        </p:blipFill>
        <p:spPr bwMode="auto">
          <a:xfrm rot="21199022">
            <a:off x="238001" y="1687202"/>
            <a:ext cx="1586504" cy="1563774"/>
          </a:xfrm>
          <a:prstGeom prst="round2DiagRect">
            <a:avLst>
              <a:gd name="adj1" fmla="val 16667"/>
              <a:gd name="adj2" fmla="val 23253"/>
            </a:avLst>
          </a:prstGeom>
          <a:ln w="88900" cap="sq">
            <a:solidFill>
              <a:srgbClr val="FFFFFF"/>
            </a:solidFill>
            <a:miter lim="800000"/>
          </a:ln>
          <a:effectLst>
            <a:outerShdw blurRad="254000" algn="tl" rotWithShape="0">
              <a:srgbClr val="000000">
                <a:alpha val="43000"/>
              </a:srgbClr>
            </a:outerShdw>
          </a:effectLst>
        </p:spPr>
      </p:pic>
      <p:sp>
        <p:nvSpPr>
          <p:cNvPr id="18" name="Cloud 17"/>
          <p:cNvSpPr/>
          <p:nvPr/>
        </p:nvSpPr>
        <p:spPr>
          <a:xfrm>
            <a:off x="2819400" y="-304800"/>
            <a:ext cx="3962400" cy="3200400"/>
          </a:xfrm>
          <a:prstGeom prst="cloud">
            <a:avLst/>
          </a:prstGeom>
          <a:solidFill>
            <a:srgbClr val="FFFF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chemeClr val="bg1"/>
                </a:solidFill>
              </a:rPr>
              <a:t>Glory of God</a:t>
            </a:r>
            <a:endParaRPr lang="en-US" sz="3600" b="1" i="1" dirty="0">
              <a:solidFill>
                <a:schemeClr val="bg1"/>
              </a:solidFill>
            </a:endParaRPr>
          </a:p>
        </p:txBody>
      </p:sp>
      <p:sp>
        <p:nvSpPr>
          <p:cNvPr id="19" name="Right Arrow 18"/>
          <p:cNvSpPr/>
          <p:nvPr/>
        </p:nvSpPr>
        <p:spPr>
          <a:xfrm rot="19651608">
            <a:off x="2043151" y="2024927"/>
            <a:ext cx="871718" cy="484632"/>
          </a:xfrm>
          <a:prstGeom prst="rightArrow">
            <a:avLst/>
          </a:prstGeom>
          <a:solidFill>
            <a:schemeClr val="accent4">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048001" y="3244334"/>
            <a:ext cx="3124200" cy="954107"/>
          </a:xfrm>
          <a:prstGeom prst="rect">
            <a:avLst/>
          </a:prstGeom>
          <a:solidFill>
            <a:srgbClr val="FF0000"/>
          </a:solidFill>
          <a:ln w="12700">
            <a:solidFill>
              <a:srgbClr val="FFFF00"/>
            </a:solidFill>
          </a:ln>
        </p:spPr>
        <p:txBody>
          <a:bodyPr wrap="square">
            <a:spAutoFit/>
          </a:bodyPr>
          <a:lstStyle/>
          <a:p>
            <a:pPr algn="ctr"/>
            <a:r>
              <a:rPr lang="en-US" sz="2800" i="1" dirty="0" smtClean="0">
                <a:effectLst>
                  <a:glow rad="101600">
                    <a:schemeClr val="bg1">
                      <a:alpha val="60000"/>
                    </a:schemeClr>
                  </a:glow>
                </a:effectLst>
              </a:rPr>
              <a:t>“The perfecting </a:t>
            </a:r>
          </a:p>
          <a:p>
            <a:pPr algn="ctr"/>
            <a:r>
              <a:rPr lang="en-US" sz="2800" i="1" dirty="0" smtClean="0">
                <a:effectLst>
                  <a:glow rad="101600">
                    <a:schemeClr val="bg1">
                      <a:alpha val="60000"/>
                    </a:schemeClr>
                  </a:glow>
                </a:effectLst>
              </a:rPr>
              <a:t>of the saints…”</a:t>
            </a:r>
            <a:endParaRPr lang="en-US" sz="28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3" grpId="0" animBg="1"/>
      <p:bldP spid="15"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762000" y="609600"/>
            <a:ext cx="7620000" cy="5715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417638"/>
          </a:xfrm>
        </p:spPr>
        <p:txBody>
          <a:bodyPr>
            <a:normAutofit/>
          </a:bodyPr>
          <a:lstStyle/>
          <a:p>
            <a:r>
              <a:rPr lang="en-US" dirty="0" smtClean="0"/>
              <a:t>God is incomprehensible</a:t>
            </a:r>
            <a:endParaRPr lang="en-US" dirty="0"/>
          </a:p>
        </p:txBody>
      </p:sp>
      <p:sp>
        <p:nvSpPr>
          <p:cNvPr id="3" name="Content Placeholder 2"/>
          <p:cNvSpPr>
            <a:spLocks noGrp="1"/>
          </p:cNvSpPr>
          <p:nvPr>
            <p:ph idx="1"/>
          </p:nvPr>
        </p:nvSpPr>
        <p:spPr>
          <a:xfrm>
            <a:off x="0" y="1600200"/>
            <a:ext cx="5181600" cy="5257800"/>
          </a:xfrm>
        </p:spPr>
        <p:txBody>
          <a:bodyPr>
            <a:normAutofit/>
          </a:bodyPr>
          <a:lstStyle/>
          <a:p>
            <a:pPr algn="ctr">
              <a:buNone/>
            </a:pPr>
            <a:r>
              <a:rPr lang="en-US" i="1" dirty="0" smtClean="0">
                <a:solidFill>
                  <a:srgbClr val="FFC000"/>
                </a:solidFill>
              </a:rPr>
              <a:t>   “</a:t>
            </a:r>
            <a:r>
              <a:rPr lang="en-US" i="1" u="sng" dirty="0" smtClean="0">
                <a:solidFill>
                  <a:srgbClr val="FFC000"/>
                </a:solidFill>
              </a:rPr>
              <a:t>Canst thou by searching find out God</a:t>
            </a:r>
            <a:r>
              <a:rPr lang="en-US" i="1" dirty="0" smtClean="0">
                <a:solidFill>
                  <a:srgbClr val="FFC000"/>
                </a:solidFill>
              </a:rPr>
              <a:t>? canst thou find out the Almighty unto perfection? It is as high as heaven; what canst thou do? deeper than hell; what canst thou know? The measure thereof is longer than the earth, and broader than the sea.” Job 11:7-9 </a:t>
            </a:r>
          </a:p>
          <a:p>
            <a:pPr algn="ctr">
              <a:buNone/>
            </a:pP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5204476" y="1600200"/>
            <a:ext cx="3939524" cy="449579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276600"/>
            <a:ext cx="9144000" cy="3170099"/>
          </a:xfrm>
          <a:prstGeom prst="rect">
            <a:avLst/>
          </a:prstGeom>
        </p:spPr>
        <p:txBody>
          <a:bodyPr wrap="square">
            <a:spAutoFit/>
          </a:bodyPr>
          <a:lstStyle/>
          <a:p>
            <a:pPr algn="ctr"/>
            <a:r>
              <a:rPr lang="en-US" sz="4000" i="1" dirty="0" smtClean="0"/>
              <a:t>"I would seek unto God, and unto God would I commit my cause: Which doeth great things and </a:t>
            </a:r>
            <a:r>
              <a:rPr lang="en-US" sz="4000" i="1" u="sng" dirty="0" smtClean="0"/>
              <a:t>unsearchable</a:t>
            </a:r>
            <a:r>
              <a:rPr lang="en-US" sz="4000" i="1" dirty="0" smtClean="0"/>
              <a:t>; </a:t>
            </a:r>
            <a:r>
              <a:rPr lang="en-US" sz="4000" i="1" dirty="0" err="1" smtClean="0"/>
              <a:t>marvellous</a:t>
            </a:r>
            <a:r>
              <a:rPr lang="en-US" sz="4000" i="1" dirty="0" smtClean="0"/>
              <a:t> </a:t>
            </a:r>
          </a:p>
          <a:p>
            <a:pPr algn="ctr"/>
            <a:r>
              <a:rPr lang="en-US" sz="4000" i="1" dirty="0" smtClean="0"/>
              <a:t>things without number.” </a:t>
            </a:r>
          </a:p>
          <a:p>
            <a:pPr algn="ctr"/>
            <a:r>
              <a:rPr lang="en-US" sz="4000" i="1" dirty="0" smtClean="0"/>
              <a:t>Job 5:7-9</a:t>
            </a:r>
            <a:endParaRPr lang="en-US" sz="4000" i="1" dirty="0"/>
          </a:p>
        </p:txBody>
      </p:sp>
      <p:pic>
        <p:nvPicPr>
          <p:cNvPr id="2051" name="Picture 3"/>
          <p:cNvPicPr>
            <a:picLocks noChangeAspect="1" noChangeArrowheads="1"/>
          </p:cNvPicPr>
          <p:nvPr/>
        </p:nvPicPr>
        <p:blipFill>
          <a:blip r:embed="rId3" cstate="print"/>
          <a:srcRect/>
          <a:stretch>
            <a:fillRect/>
          </a:stretch>
        </p:blipFill>
        <p:spPr bwMode="auto">
          <a:xfrm>
            <a:off x="2438400" y="228600"/>
            <a:ext cx="4497167" cy="25936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0" y="762000"/>
            <a:ext cx="3657600" cy="5364163"/>
          </a:xfrm>
        </p:spPr>
        <p:txBody>
          <a:bodyPr>
            <a:normAutofit/>
          </a:bodyPr>
          <a:lstStyle/>
          <a:p>
            <a:pPr algn="ctr">
              <a:buNone/>
            </a:pPr>
            <a:r>
              <a:rPr lang="en-US" sz="4000" i="1" dirty="0" smtClean="0"/>
              <a:t>“Shall not the Judge of all </a:t>
            </a:r>
          </a:p>
          <a:p>
            <a:pPr algn="ctr">
              <a:buNone/>
            </a:pPr>
            <a:r>
              <a:rPr lang="en-US" sz="4000" i="1" dirty="0" smtClean="0"/>
              <a:t>the earth do right?”</a:t>
            </a:r>
          </a:p>
          <a:p>
            <a:pPr algn="ctr">
              <a:buNone/>
            </a:pPr>
            <a:r>
              <a:rPr lang="en-US" sz="4000" i="1" dirty="0" smtClean="0"/>
              <a:t>Gen. 18:25 </a:t>
            </a:r>
            <a:endParaRPr lang="en-US" sz="4000" i="1" dirty="0"/>
          </a:p>
        </p:txBody>
      </p:sp>
      <p:pic>
        <p:nvPicPr>
          <p:cNvPr id="1026" name="Picture 2"/>
          <p:cNvPicPr>
            <a:picLocks noChangeAspect="1" noChangeArrowheads="1"/>
          </p:cNvPicPr>
          <p:nvPr/>
        </p:nvPicPr>
        <p:blipFill>
          <a:blip r:embed="rId3" cstate="print">
            <a:lum bright="-10000" contrast="10000"/>
          </a:blip>
          <a:srcRect/>
          <a:stretch>
            <a:fillRect/>
          </a:stretch>
        </p:blipFill>
        <p:spPr bwMode="auto">
          <a:xfrm>
            <a:off x="228600" y="609600"/>
            <a:ext cx="5238750" cy="5495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71600"/>
            <a:ext cx="4953000" cy="3505200"/>
          </a:xfrm>
        </p:spPr>
        <p:txBody>
          <a:bodyPr>
            <a:noAutofit/>
          </a:bodyPr>
          <a:lstStyle/>
          <a:p>
            <a:r>
              <a:rPr lang="en-US" sz="3600" i="1" dirty="0" smtClean="0"/>
              <a:t/>
            </a:r>
            <a:br>
              <a:rPr lang="en-US" sz="3600" i="1" dirty="0" smtClean="0"/>
            </a:br>
            <a:r>
              <a:rPr lang="en-US" sz="3600" i="1" dirty="0" smtClean="0"/>
              <a:t>“And we know that all things work together for good to them that love God, to them who are the called according to </a:t>
            </a:r>
            <a:br>
              <a:rPr lang="en-US" sz="3600" i="1" dirty="0" smtClean="0"/>
            </a:br>
            <a:r>
              <a:rPr lang="en-US" sz="3600" i="1" dirty="0" smtClean="0"/>
              <a:t>his purpose. For</a:t>
            </a:r>
            <a:br>
              <a:rPr lang="en-US" sz="3600" i="1" dirty="0" smtClean="0"/>
            </a:br>
            <a:r>
              <a:rPr lang="en-US" sz="3600" i="1" dirty="0" smtClean="0"/>
              <a:t> whom he did foreknow, he also did predestinate to be </a:t>
            </a:r>
            <a:r>
              <a:rPr lang="en-US" sz="3600" i="1" u="sng" dirty="0" smtClean="0"/>
              <a:t>conformed      </a:t>
            </a:r>
            <a:br>
              <a:rPr lang="en-US" sz="3600" i="1" u="sng" dirty="0" smtClean="0"/>
            </a:br>
            <a:r>
              <a:rPr lang="en-US" sz="3600" i="1" u="sng" dirty="0" smtClean="0"/>
              <a:t> to the image of his Son</a:t>
            </a:r>
            <a:r>
              <a:rPr lang="en-US" sz="3600" i="1" dirty="0" smtClean="0"/>
              <a:t>.” </a:t>
            </a:r>
            <a:br>
              <a:rPr lang="en-US" sz="3600" i="1" dirty="0" smtClean="0"/>
            </a:br>
            <a:r>
              <a:rPr lang="en-US" sz="3600" i="1" dirty="0" smtClean="0"/>
              <a:t>Romans 8:28-29</a:t>
            </a:r>
            <a:endParaRPr lang="en-US" sz="3600" i="1" dirty="0"/>
          </a:p>
        </p:txBody>
      </p:sp>
      <p:pic>
        <p:nvPicPr>
          <p:cNvPr id="9220" name="Picture 4"/>
          <p:cNvPicPr>
            <a:picLocks noChangeAspect="1" noChangeArrowheads="1"/>
          </p:cNvPicPr>
          <p:nvPr/>
        </p:nvPicPr>
        <p:blipFill>
          <a:blip r:embed="rId3" cstate="print">
            <a:lum contrast="20000"/>
          </a:blip>
          <a:srcRect/>
          <a:stretch>
            <a:fillRect/>
          </a:stretch>
        </p:blipFill>
        <p:spPr bwMode="auto">
          <a:xfrm>
            <a:off x="5486400" y="1143000"/>
            <a:ext cx="3302000" cy="396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676400"/>
          </a:xfrm>
        </p:spPr>
        <p:txBody>
          <a:bodyPr>
            <a:normAutofit/>
          </a:bodyPr>
          <a:lstStyle/>
          <a:p>
            <a:r>
              <a:rPr lang="en-US" dirty="0" smtClean="0"/>
              <a:t> </a:t>
            </a:r>
            <a:r>
              <a:rPr lang="en-US" i="1" dirty="0" smtClean="0"/>
              <a:t>“For we walk by faith, </a:t>
            </a:r>
            <a:r>
              <a:rPr lang="en-US" i="1" dirty="0" smtClean="0"/>
              <a:t>not</a:t>
            </a:r>
            <a:br>
              <a:rPr lang="en-US" i="1" dirty="0" smtClean="0"/>
            </a:br>
            <a:r>
              <a:rPr lang="en-US" i="1" dirty="0" smtClean="0"/>
              <a:t> </a:t>
            </a:r>
            <a:r>
              <a:rPr lang="en-US" i="1" dirty="0" smtClean="0"/>
              <a:t>by sight.” II Cor. 5:7 </a:t>
            </a:r>
            <a:endParaRPr lang="en-US" i="1" dirty="0"/>
          </a:p>
        </p:txBody>
      </p:sp>
      <p:pic>
        <p:nvPicPr>
          <p:cNvPr id="2050" name="Picture 2"/>
          <p:cNvPicPr>
            <a:picLocks noChangeAspect="1" noChangeArrowheads="1"/>
          </p:cNvPicPr>
          <p:nvPr/>
        </p:nvPicPr>
        <p:blipFill>
          <a:blip r:embed="rId3" cstate="print"/>
          <a:srcRect/>
          <a:stretch>
            <a:fillRect/>
          </a:stretch>
        </p:blipFill>
        <p:spPr bwMode="auto">
          <a:xfrm>
            <a:off x="1676400" y="1600200"/>
            <a:ext cx="5791200" cy="4343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8229600" cy="1066800"/>
          </a:xfrm>
        </p:spPr>
        <p:txBody>
          <a:bodyPr>
            <a:normAutofit/>
          </a:bodyPr>
          <a:lstStyle/>
          <a:p>
            <a:r>
              <a:rPr lang="en-US" dirty="0" smtClean="0"/>
              <a:t>God is self-existent</a:t>
            </a:r>
            <a:endParaRPr lang="en-US" dirty="0"/>
          </a:p>
        </p:txBody>
      </p:sp>
      <p:sp>
        <p:nvSpPr>
          <p:cNvPr id="3" name="Content Placeholder 2"/>
          <p:cNvSpPr>
            <a:spLocks noGrp="1"/>
          </p:cNvSpPr>
          <p:nvPr>
            <p:ph idx="1"/>
          </p:nvPr>
        </p:nvSpPr>
        <p:spPr>
          <a:xfrm>
            <a:off x="152400" y="1219200"/>
            <a:ext cx="8763000" cy="4906963"/>
          </a:xfrm>
        </p:spPr>
        <p:txBody>
          <a:bodyPr>
            <a:noAutofit/>
          </a:bodyPr>
          <a:lstStyle/>
          <a:p>
            <a:pPr algn="ctr">
              <a:buNone/>
            </a:pPr>
            <a:r>
              <a:rPr lang="en-US" sz="3600" i="1" dirty="0" smtClean="0">
                <a:effectLst>
                  <a:glow rad="63500">
                    <a:schemeClr val="bg1">
                      <a:alpha val="40000"/>
                    </a:schemeClr>
                  </a:glow>
                </a:effectLst>
              </a:rPr>
              <a:t>"And Moses said unto God, Behold, when I come unto the children of Israel, and shall say unto them, The God of your fathers hath sent me, </a:t>
            </a:r>
            <a:r>
              <a:rPr lang="en-US" sz="3600" i="1" u="sng" dirty="0" smtClean="0">
                <a:effectLst>
                  <a:glow rad="63500">
                    <a:schemeClr val="bg1">
                      <a:alpha val="40000"/>
                    </a:schemeClr>
                  </a:glow>
                </a:effectLst>
              </a:rPr>
              <a:t>What is his name? What shall I say unto them? And God said unto Moses, I AM THAT I AM:</a:t>
            </a:r>
            <a:r>
              <a:rPr lang="en-US" sz="3600" i="1" dirty="0" smtClean="0">
                <a:effectLst>
                  <a:glow rad="63500">
                    <a:schemeClr val="bg1">
                      <a:alpha val="40000"/>
                    </a:schemeClr>
                  </a:glow>
                </a:effectLst>
              </a:rPr>
              <a:t> and he said, Thus </a:t>
            </a:r>
            <a:r>
              <a:rPr lang="en-US" sz="3600" i="1" dirty="0" err="1" smtClean="0">
                <a:effectLst>
                  <a:glow rad="63500">
                    <a:schemeClr val="bg1">
                      <a:alpha val="40000"/>
                    </a:schemeClr>
                  </a:glow>
                </a:effectLst>
              </a:rPr>
              <a:t>shalt</a:t>
            </a:r>
            <a:r>
              <a:rPr lang="en-US" sz="3600" i="1" dirty="0" smtClean="0">
                <a:effectLst>
                  <a:glow rad="63500">
                    <a:schemeClr val="bg1">
                      <a:alpha val="40000"/>
                    </a:schemeClr>
                  </a:glow>
                </a:effectLst>
              </a:rPr>
              <a:t> thou say unto the children of Israel, I AM hath sent me unto you.” </a:t>
            </a:r>
          </a:p>
          <a:p>
            <a:pPr algn="ctr">
              <a:buNone/>
            </a:pPr>
            <a:r>
              <a:rPr lang="en-US" sz="3600" i="1" dirty="0" smtClean="0">
                <a:effectLst>
                  <a:glow rad="63500">
                    <a:schemeClr val="bg1">
                      <a:alpha val="40000"/>
                    </a:schemeClr>
                  </a:glow>
                </a:effectLst>
              </a:rPr>
              <a:t>Exodus 3:13-14 </a:t>
            </a:r>
          </a:p>
          <a:p>
            <a:pPr algn="ctr">
              <a:buNone/>
            </a:pPr>
            <a:endParaRPr lang="en-US" sz="3600" i="1" dirty="0">
              <a:effectLst>
                <a:glow rad="63500">
                  <a:schemeClr val="bg1">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r>
              <a:rPr lang="en-US" dirty="0" smtClean="0"/>
              <a:t/>
            </a:r>
            <a:br>
              <a:rPr lang="en-US" dirty="0" smtClean="0"/>
            </a:br>
            <a:r>
              <a:rPr lang="en-US" i="1" dirty="0" smtClean="0">
                <a:solidFill>
                  <a:srgbClr val="FFFF00"/>
                </a:solidFill>
              </a:rPr>
              <a:t>“God exists because He exists.”</a:t>
            </a:r>
            <a:endParaRPr lang="en-US" i="1" dirty="0">
              <a:solidFill>
                <a:srgbClr val="FFFF00"/>
              </a:solidFill>
            </a:endParaRPr>
          </a:p>
        </p:txBody>
      </p:sp>
      <p:sp>
        <p:nvSpPr>
          <p:cNvPr id="3" name="Content Placeholder 2"/>
          <p:cNvSpPr>
            <a:spLocks noGrp="1"/>
          </p:cNvSpPr>
          <p:nvPr>
            <p:ph idx="1"/>
          </p:nvPr>
        </p:nvSpPr>
        <p:spPr>
          <a:xfrm>
            <a:off x="0" y="1295400"/>
            <a:ext cx="6858000" cy="5562600"/>
          </a:xfrm>
        </p:spPr>
        <p:txBody>
          <a:bodyPr>
            <a:normAutofit/>
          </a:bodyPr>
          <a:lstStyle/>
          <a:p>
            <a:pPr algn="ctr">
              <a:buNone/>
            </a:pPr>
            <a:r>
              <a:rPr lang="en-US" sz="3600" b="1" i="1" dirty="0" smtClean="0"/>
              <a:t>“God is not dependent upon</a:t>
            </a:r>
          </a:p>
          <a:p>
            <a:pPr algn="ctr">
              <a:buNone/>
            </a:pPr>
            <a:r>
              <a:rPr lang="en-US" sz="3600" b="1" i="1" dirty="0" smtClean="0"/>
              <a:t> anything or anyone”</a:t>
            </a:r>
          </a:p>
          <a:p>
            <a:pPr algn="ctr">
              <a:buNone/>
            </a:pPr>
            <a:endParaRPr lang="en-US" sz="3600" b="1" i="1" dirty="0" smtClean="0"/>
          </a:p>
          <a:p>
            <a:pPr>
              <a:buFont typeface="Wingdings"/>
              <a:buChar char="Ø"/>
            </a:pPr>
            <a:r>
              <a:rPr lang="en-US" sz="3600" dirty="0" smtClean="0"/>
              <a:t> His existence </a:t>
            </a:r>
            <a:r>
              <a:rPr lang="en-US" sz="3600" i="1" dirty="0" smtClean="0"/>
              <a:t>(Psalm 90:2)</a:t>
            </a:r>
          </a:p>
          <a:p>
            <a:pPr>
              <a:buFont typeface="Wingdings"/>
              <a:buChar char="Ø"/>
            </a:pPr>
            <a:r>
              <a:rPr lang="en-US" sz="3600" dirty="0" smtClean="0"/>
              <a:t> His thoughts </a:t>
            </a:r>
            <a:r>
              <a:rPr lang="en-US" sz="3600" i="1" dirty="0" smtClean="0"/>
              <a:t>(Romans 11:33, 34) </a:t>
            </a:r>
          </a:p>
          <a:p>
            <a:pPr>
              <a:buFont typeface="Wingdings"/>
              <a:buChar char="Ø"/>
            </a:pPr>
            <a:r>
              <a:rPr lang="en-US" sz="3600" dirty="0" smtClean="0"/>
              <a:t> His will </a:t>
            </a:r>
            <a:r>
              <a:rPr lang="en-US" sz="3600" i="1" dirty="0" smtClean="0"/>
              <a:t>(Romans 9:19; Eph. 1:5) </a:t>
            </a:r>
          </a:p>
          <a:p>
            <a:pPr>
              <a:buFont typeface="Wingdings"/>
              <a:buChar char="Ø"/>
            </a:pPr>
            <a:r>
              <a:rPr lang="en-US" sz="3600" dirty="0" smtClean="0"/>
              <a:t> His power </a:t>
            </a:r>
            <a:r>
              <a:rPr lang="en-US" sz="3600" i="1" dirty="0" smtClean="0"/>
              <a:t>(Psalm 115:3)</a:t>
            </a:r>
          </a:p>
          <a:p>
            <a:pPr>
              <a:buFont typeface="Wingdings"/>
              <a:buChar char="Ø"/>
            </a:pPr>
            <a:r>
              <a:rPr lang="en-US" sz="3600" dirty="0" smtClean="0"/>
              <a:t> His counsel </a:t>
            </a:r>
            <a:r>
              <a:rPr lang="en-US" sz="3600" i="1" dirty="0" smtClean="0"/>
              <a:t>(Psalm 33:10, 11)</a:t>
            </a:r>
          </a:p>
          <a:p>
            <a:pPr>
              <a:buNone/>
            </a:pPr>
            <a:endParaRPr lang="en-US" sz="3600" dirty="0"/>
          </a:p>
        </p:txBody>
      </p:sp>
      <p:pic>
        <p:nvPicPr>
          <p:cNvPr id="3074" name="Picture 2"/>
          <p:cNvPicPr>
            <a:picLocks noChangeAspect="1" noChangeArrowheads="1"/>
          </p:cNvPicPr>
          <p:nvPr/>
        </p:nvPicPr>
        <p:blipFill>
          <a:blip r:embed="rId3" cstate="print"/>
          <a:srcRect/>
          <a:stretch>
            <a:fillRect/>
          </a:stretch>
        </p:blipFill>
        <p:spPr bwMode="auto">
          <a:xfrm>
            <a:off x="6781800" y="1447800"/>
            <a:ext cx="2095500" cy="29432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762000"/>
            <a:ext cx="4343400" cy="4401205"/>
          </a:xfrm>
          <a:prstGeom prst="rect">
            <a:avLst/>
          </a:prstGeom>
        </p:spPr>
        <p:txBody>
          <a:bodyPr wrap="square">
            <a:spAutoFit/>
          </a:bodyPr>
          <a:lstStyle/>
          <a:p>
            <a:pPr algn="ctr"/>
            <a:r>
              <a:rPr lang="en-US" sz="4000" i="1" dirty="0" smtClean="0"/>
              <a:t>“I said therefore unto you, that ye shall die in your sins: for if ye believe not that I am he, ye shall die in your sins.” John 8:24 </a:t>
            </a:r>
          </a:p>
        </p:txBody>
      </p:sp>
      <p:pic>
        <p:nvPicPr>
          <p:cNvPr id="4098" name="Picture 2"/>
          <p:cNvPicPr>
            <a:picLocks noChangeAspect="1" noChangeArrowheads="1"/>
          </p:cNvPicPr>
          <p:nvPr/>
        </p:nvPicPr>
        <p:blipFill>
          <a:blip r:embed="rId3" cstate="print"/>
          <a:srcRect/>
          <a:stretch>
            <a:fillRect/>
          </a:stretch>
        </p:blipFill>
        <p:spPr bwMode="auto">
          <a:xfrm>
            <a:off x="5377615" y="381001"/>
            <a:ext cx="3090110" cy="5257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lum bright="-10000"/>
          </a:blip>
          <a:srcRect/>
          <a:stretch>
            <a:fillRect/>
          </a:stretch>
        </p:blipFill>
        <p:spPr bwMode="auto">
          <a:xfrm>
            <a:off x="0" y="9906"/>
            <a:ext cx="9144000" cy="6899244"/>
          </a:xfrm>
          <a:prstGeom prst="rect">
            <a:avLst/>
          </a:prstGeom>
          <a:noFill/>
          <a:ln w="9525">
            <a:noFill/>
            <a:miter lim="800000"/>
            <a:headEnd/>
            <a:tailEnd/>
          </a:ln>
        </p:spPr>
      </p:pic>
      <p:sp>
        <p:nvSpPr>
          <p:cNvPr id="2" name="Title 1"/>
          <p:cNvSpPr>
            <a:spLocks noGrp="1"/>
          </p:cNvSpPr>
          <p:nvPr>
            <p:ph type="title"/>
          </p:nvPr>
        </p:nvSpPr>
        <p:spPr>
          <a:xfrm>
            <a:off x="914400" y="0"/>
            <a:ext cx="7772400" cy="6553200"/>
          </a:xfrm>
        </p:spPr>
        <p:txBody>
          <a:bodyPr>
            <a:normAutofit/>
          </a:bodyPr>
          <a:lstStyle/>
          <a:p>
            <a:r>
              <a:rPr lang="en-US" i="1" dirty="0" smtClean="0">
                <a:effectLst>
                  <a:glow rad="101600">
                    <a:schemeClr val="bg1">
                      <a:alpha val="60000"/>
                    </a:schemeClr>
                  </a:glow>
                </a:effectLst>
              </a:rPr>
              <a:t/>
            </a:r>
            <a:br>
              <a:rPr lang="en-US" i="1" dirty="0" smtClean="0">
                <a:effectLst>
                  <a:glow rad="101600">
                    <a:schemeClr val="bg1">
                      <a:alpha val="60000"/>
                    </a:schemeClr>
                  </a:glow>
                </a:effectLst>
              </a:rPr>
            </a:br>
            <a:r>
              <a:rPr lang="en-US" i="1" dirty="0" smtClean="0">
                <a:effectLst>
                  <a:glow rad="101600">
                    <a:schemeClr val="bg1">
                      <a:alpha val="60000"/>
                    </a:schemeClr>
                  </a:glow>
                </a:effectLst>
              </a:rPr>
              <a:t> “I will publish the name of the LORD: ascribe ye greatness unto our God. He is the Rock, </a:t>
            </a:r>
            <a:r>
              <a:rPr lang="en-US" i="1" u="sng" dirty="0" smtClean="0">
                <a:effectLst>
                  <a:glow rad="101600">
                    <a:schemeClr val="bg1">
                      <a:alpha val="60000"/>
                    </a:schemeClr>
                  </a:glow>
                </a:effectLst>
              </a:rPr>
              <a:t>his work is perfect</a:t>
            </a:r>
            <a:r>
              <a:rPr lang="en-US" i="1" dirty="0" smtClean="0">
                <a:effectLst>
                  <a:glow rad="101600">
                    <a:schemeClr val="bg1">
                      <a:alpha val="60000"/>
                    </a:schemeClr>
                  </a:glow>
                </a:effectLst>
              </a:rPr>
              <a:t>: for all his ways are judgment: a God of truth and without iniquity, just and right is he.” Deuteronomy 32:3-4 </a:t>
            </a:r>
            <a:endParaRPr lang="en-US"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God is self-sufficient</a:t>
            </a:r>
            <a:endParaRPr lang="en-US" dirty="0"/>
          </a:p>
        </p:txBody>
      </p:sp>
      <p:sp>
        <p:nvSpPr>
          <p:cNvPr id="3" name="Content Placeholder 2"/>
          <p:cNvSpPr>
            <a:spLocks noGrp="1"/>
          </p:cNvSpPr>
          <p:nvPr>
            <p:ph idx="1"/>
          </p:nvPr>
        </p:nvSpPr>
        <p:spPr>
          <a:xfrm>
            <a:off x="5105400" y="1219200"/>
            <a:ext cx="4038600" cy="5638800"/>
          </a:xfrm>
        </p:spPr>
        <p:txBody>
          <a:bodyPr>
            <a:normAutofit/>
          </a:bodyPr>
          <a:lstStyle/>
          <a:p>
            <a:pPr algn="ctr">
              <a:buNone/>
            </a:pPr>
            <a:r>
              <a:rPr lang="en-US" sz="3600" i="1" dirty="0" smtClean="0"/>
              <a:t>“Neither is worshipped with men's hands, </a:t>
            </a:r>
            <a:r>
              <a:rPr lang="en-US" sz="3600" i="1" u="sng" dirty="0" smtClean="0"/>
              <a:t>as though he needed any thing</a:t>
            </a:r>
            <a:r>
              <a:rPr lang="en-US" sz="3600" i="1" dirty="0" smtClean="0"/>
              <a:t>, seeing he giveth to all life, and breath, and all things.” Acts 17:25 </a:t>
            </a:r>
          </a:p>
        </p:txBody>
      </p:sp>
      <p:pic>
        <p:nvPicPr>
          <p:cNvPr id="1026" name="Picture 2"/>
          <p:cNvPicPr>
            <a:picLocks noChangeAspect="1" noChangeArrowheads="1"/>
          </p:cNvPicPr>
          <p:nvPr/>
        </p:nvPicPr>
        <p:blipFill>
          <a:blip r:embed="rId3" cstate="print"/>
          <a:srcRect/>
          <a:stretch>
            <a:fillRect/>
          </a:stretch>
        </p:blipFill>
        <p:spPr bwMode="auto">
          <a:xfrm>
            <a:off x="381000" y="1524000"/>
            <a:ext cx="4762500"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700" dirty="0" smtClean="0"/>
              <a:t/>
            </a:r>
            <a:br>
              <a:rPr lang="en-US" sz="3700" dirty="0" smtClean="0"/>
            </a:br>
            <a:endParaRPr lang="en-US" sz="3700" dirty="0"/>
          </a:p>
        </p:txBody>
      </p:sp>
      <p:sp>
        <p:nvSpPr>
          <p:cNvPr id="5" name="Content Placeholder 4"/>
          <p:cNvSpPr>
            <a:spLocks noGrp="1"/>
          </p:cNvSpPr>
          <p:nvPr>
            <p:ph sz="half" idx="1"/>
          </p:nvPr>
        </p:nvSpPr>
        <p:spPr>
          <a:xfrm>
            <a:off x="228600" y="685800"/>
            <a:ext cx="4724400" cy="1828800"/>
          </a:xfrm>
        </p:spPr>
        <p:txBody>
          <a:bodyPr>
            <a:noAutofit/>
          </a:bodyPr>
          <a:lstStyle/>
          <a:p>
            <a:pPr>
              <a:buNone/>
            </a:pPr>
            <a:r>
              <a:rPr lang="en-US" sz="3600" dirty="0" smtClean="0"/>
              <a:t>    This attribute is closely connected to the attribute of self-existence, but carries it a step further.</a:t>
            </a:r>
            <a:endParaRPr lang="en-US" sz="3600" dirty="0"/>
          </a:p>
        </p:txBody>
      </p:sp>
      <p:sp>
        <p:nvSpPr>
          <p:cNvPr id="6" name="Content Placeholder 5"/>
          <p:cNvSpPr>
            <a:spLocks noGrp="1"/>
          </p:cNvSpPr>
          <p:nvPr>
            <p:ph sz="half" idx="2"/>
          </p:nvPr>
        </p:nvSpPr>
        <p:spPr>
          <a:xfrm>
            <a:off x="228600" y="3657600"/>
            <a:ext cx="8458200" cy="3200400"/>
          </a:xfrm>
        </p:spPr>
        <p:txBody>
          <a:bodyPr>
            <a:normAutofit/>
          </a:bodyPr>
          <a:lstStyle/>
          <a:p>
            <a:pPr>
              <a:buNone/>
            </a:pPr>
            <a:r>
              <a:rPr lang="en-US" sz="3600" dirty="0" smtClean="0"/>
              <a:t>    This means God has never had in eternity past, nor can ever have in the ages to come, a single need for which his own divine nature has not </a:t>
            </a:r>
            <a:br>
              <a:rPr lang="en-US" sz="3600" dirty="0" smtClean="0"/>
            </a:br>
            <a:r>
              <a:rPr lang="en-US" sz="3600" dirty="0" smtClean="0"/>
              <a:t>already provided.</a:t>
            </a:r>
            <a:endParaRPr lang="en-US" sz="3600" dirty="0"/>
          </a:p>
        </p:txBody>
      </p:sp>
      <p:pic>
        <p:nvPicPr>
          <p:cNvPr id="3" name="Picture 2"/>
          <p:cNvPicPr>
            <a:picLocks noChangeAspect="1" noChangeArrowheads="1"/>
          </p:cNvPicPr>
          <p:nvPr/>
        </p:nvPicPr>
        <p:blipFill>
          <a:blip r:embed="rId3" cstate="print"/>
          <a:srcRect/>
          <a:stretch>
            <a:fillRect/>
          </a:stretch>
        </p:blipFill>
        <p:spPr bwMode="auto">
          <a:xfrm>
            <a:off x="5029200" y="457200"/>
            <a:ext cx="3710014" cy="290572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9144000" cy="1754326"/>
          </a:xfrm>
          <a:prstGeom prst="rect">
            <a:avLst/>
          </a:prstGeom>
        </p:spPr>
        <p:txBody>
          <a:bodyPr wrap="square">
            <a:spAutoFit/>
          </a:bodyPr>
          <a:lstStyle/>
          <a:p>
            <a:pPr algn="ctr"/>
            <a:r>
              <a:rPr lang="en-US" sz="3600" i="1" dirty="0" smtClean="0"/>
              <a:t>“But my God shall supply all your need according to his riches in glory by Christ Jesus.” Phil. 4:19 </a:t>
            </a:r>
            <a:endParaRPr lang="en-US" sz="3600" i="1" dirty="0"/>
          </a:p>
        </p:txBody>
      </p:sp>
      <p:pic>
        <p:nvPicPr>
          <p:cNvPr id="6146" name="Picture 2"/>
          <p:cNvPicPr>
            <a:picLocks noChangeAspect="1" noChangeArrowheads="1"/>
          </p:cNvPicPr>
          <p:nvPr/>
        </p:nvPicPr>
        <p:blipFill>
          <a:blip r:embed="rId3" cstate="print">
            <a:lum bright="-10000"/>
          </a:blip>
          <a:srcRect/>
          <a:stretch>
            <a:fillRect/>
          </a:stretch>
        </p:blipFill>
        <p:spPr bwMode="auto">
          <a:xfrm>
            <a:off x="152400" y="2438400"/>
            <a:ext cx="8845524" cy="365029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God is eternal</a:t>
            </a:r>
            <a:endParaRPr lang="en-US" dirty="0"/>
          </a:p>
        </p:txBody>
      </p:sp>
      <p:sp>
        <p:nvSpPr>
          <p:cNvPr id="3" name="Content Placeholder 2"/>
          <p:cNvSpPr>
            <a:spLocks noGrp="1"/>
          </p:cNvSpPr>
          <p:nvPr>
            <p:ph idx="1"/>
          </p:nvPr>
        </p:nvSpPr>
        <p:spPr>
          <a:xfrm>
            <a:off x="4495800" y="1447800"/>
            <a:ext cx="4267200" cy="5410200"/>
          </a:xfrm>
        </p:spPr>
        <p:txBody>
          <a:bodyPr>
            <a:noAutofit/>
          </a:bodyPr>
          <a:lstStyle/>
          <a:p>
            <a:pPr algn="ctr">
              <a:buNone/>
            </a:pPr>
            <a:r>
              <a:rPr lang="en-US" sz="3600" i="1" dirty="0" smtClean="0"/>
              <a:t>"The </a:t>
            </a:r>
            <a:r>
              <a:rPr lang="en-US" sz="3600" i="1" u="sng" dirty="0" smtClean="0"/>
              <a:t>eternal God </a:t>
            </a:r>
            <a:r>
              <a:rPr lang="en-US" sz="3600" i="1" dirty="0" smtClean="0"/>
              <a:t>is  thy refuge, and underneath are the </a:t>
            </a:r>
            <a:r>
              <a:rPr lang="en-US" sz="3600" i="1" u="sng" dirty="0" smtClean="0"/>
              <a:t>everlasting</a:t>
            </a:r>
            <a:r>
              <a:rPr lang="en-US" sz="3600" i="1" dirty="0" smtClean="0"/>
              <a:t> arms: and he shall thrust out the enemy from before thee.” Deuteronomy 33:27 </a:t>
            </a:r>
          </a:p>
        </p:txBody>
      </p:sp>
      <p:pic>
        <p:nvPicPr>
          <p:cNvPr id="2050" name="Picture 2"/>
          <p:cNvPicPr>
            <a:picLocks noChangeAspect="1" noChangeArrowheads="1"/>
          </p:cNvPicPr>
          <p:nvPr/>
        </p:nvPicPr>
        <p:blipFill>
          <a:blip r:embed="rId3" cstate="print"/>
          <a:srcRect/>
          <a:stretch>
            <a:fillRect/>
          </a:stretch>
        </p:blipFill>
        <p:spPr bwMode="auto">
          <a:xfrm>
            <a:off x="304800" y="1828800"/>
            <a:ext cx="4419600" cy="33147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199"/>
          </a:xfrm>
        </p:spPr>
        <p:txBody>
          <a:bodyPr>
            <a:noAutofit/>
          </a:bodyPr>
          <a:lstStyle/>
          <a:p>
            <a:pPr algn="ctr">
              <a:buNone/>
            </a:pPr>
            <a:r>
              <a:rPr lang="en-US" sz="4400" dirty="0" smtClean="0">
                <a:effectLst>
                  <a:glow rad="63500">
                    <a:schemeClr val="accent2">
                      <a:satMod val="175000"/>
                      <a:alpha val="40000"/>
                    </a:schemeClr>
                  </a:glow>
                </a:effectLst>
                <a:latin typeface="David" pitchFamily="34" charset="-79"/>
                <a:cs typeface="David" pitchFamily="34" charset="-79"/>
              </a:rPr>
              <a:t>When we speak of God being eternal, we mean that He has no beginning or end. God has always existed. He is above all temporal limits of time. He possesses all His existence in one indivisible present. He sees the past and future as clearly as the present.  He is neither conditioned, controlled or confined by time.</a:t>
            </a:r>
          </a:p>
          <a:p>
            <a:endParaRPr lang="en-US" sz="4400" dirty="0">
              <a:effectLst>
                <a:glow rad="63500">
                  <a:schemeClr val="accent2">
                    <a:satMod val="175000"/>
                    <a:alpha val="40000"/>
                  </a:schemeClr>
                </a:glow>
              </a:effectLst>
              <a:latin typeface="David" pitchFamily="34" charset="-79"/>
              <a:cs typeface="David" pitchFamily="34" charset="-79"/>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274638"/>
            <a:ext cx="4572000" cy="6583362"/>
          </a:xfrm>
        </p:spPr>
        <p:txBody>
          <a:bodyPr>
            <a:normAutofit/>
          </a:bodyPr>
          <a:lstStyle/>
          <a:p>
            <a:r>
              <a:rPr lang="en-US" sz="4000" i="1" dirty="0" smtClean="0"/>
              <a:t> “But, beloved, be not ignorant of this one thing, that one day is with the Lord as a thousand years, and a thousand years as one day.” </a:t>
            </a:r>
            <a:br>
              <a:rPr lang="en-US" sz="4000" i="1" dirty="0" smtClean="0"/>
            </a:br>
            <a:r>
              <a:rPr lang="en-US" sz="4000" i="1" dirty="0" smtClean="0"/>
              <a:t>II Peter 3:8 </a:t>
            </a:r>
            <a:endParaRPr lang="en-US" sz="4000" i="1" dirty="0"/>
          </a:p>
        </p:txBody>
      </p:sp>
      <p:pic>
        <p:nvPicPr>
          <p:cNvPr id="1026" name="Picture 2"/>
          <p:cNvPicPr>
            <a:picLocks noChangeAspect="1" noChangeArrowheads="1"/>
          </p:cNvPicPr>
          <p:nvPr/>
        </p:nvPicPr>
        <p:blipFill>
          <a:blip r:embed="rId3" cstate="print"/>
          <a:srcRect/>
          <a:stretch>
            <a:fillRect/>
          </a:stretch>
        </p:blipFill>
        <p:spPr bwMode="auto">
          <a:xfrm>
            <a:off x="304800" y="990600"/>
            <a:ext cx="3834294" cy="4960655"/>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1"/>
            <a:ext cx="5105400" cy="6186309"/>
          </a:xfrm>
          <a:prstGeom prst="rect">
            <a:avLst/>
          </a:prstGeom>
        </p:spPr>
        <p:txBody>
          <a:bodyPr wrap="square">
            <a:spAutoFit/>
          </a:bodyPr>
          <a:lstStyle/>
          <a:p>
            <a:pPr algn="ctr"/>
            <a:r>
              <a:rPr lang="en-US" sz="3600" i="1" dirty="0" smtClean="0"/>
              <a:t>“For thus </a:t>
            </a:r>
            <a:r>
              <a:rPr lang="en-US" sz="3600" i="1" dirty="0" err="1" smtClean="0"/>
              <a:t>saith</a:t>
            </a:r>
            <a:r>
              <a:rPr lang="en-US" sz="3600" i="1" dirty="0" smtClean="0"/>
              <a:t> the high and lofty One that </a:t>
            </a:r>
            <a:r>
              <a:rPr lang="en-US" sz="3600" i="1" u="sng" dirty="0" err="1" smtClean="0"/>
              <a:t>inhabiteth</a:t>
            </a:r>
            <a:r>
              <a:rPr lang="en-US" sz="3600" i="1" u="sng" dirty="0" smtClean="0"/>
              <a:t> eternity</a:t>
            </a:r>
            <a:r>
              <a:rPr lang="en-US" sz="3600" i="1" dirty="0" smtClean="0"/>
              <a:t>, whose name is Holy; I dwell in the high and holy place, with him also that is of a contrite and humble spirit, to revive the spirit of the humble, and to revive the heart of the contrite ones.” Isa. 57:15 </a:t>
            </a:r>
            <a:endParaRPr lang="en-US" sz="3600" i="1" dirty="0"/>
          </a:p>
        </p:txBody>
      </p:sp>
      <p:pic>
        <p:nvPicPr>
          <p:cNvPr id="8194" name="Picture 2"/>
          <p:cNvPicPr>
            <a:picLocks noChangeAspect="1" noChangeArrowheads="1"/>
          </p:cNvPicPr>
          <p:nvPr/>
        </p:nvPicPr>
        <p:blipFill>
          <a:blip r:embed="rId3" cstate="print"/>
          <a:srcRect r="31450" b="-5000"/>
          <a:stretch>
            <a:fillRect/>
          </a:stretch>
        </p:blipFill>
        <p:spPr bwMode="auto">
          <a:xfrm>
            <a:off x="5159534" y="914400"/>
            <a:ext cx="3899146" cy="44196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4800"/>
            <a:ext cx="8229600" cy="1219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God is infinite</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2"/>
          <p:cNvPicPr>
            <a:picLocks noChangeAspect="1" noChangeArrowheads="1"/>
          </p:cNvPicPr>
          <p:nvPr/>
        </p:nvPicPr>
        <p:blipFill>
          <a:blip r:embed="rId3" cstate="print">
            <a:lum bright="-10000"/>
          </a:blip>
          <a:srcRect/>
          <a:stretch>
            <a:fillRect/>
          </a:stretch>
        </p:blipFill>
        <p:spPr bwMode="auto">
          <a:xfrm>
            <a:off x="914400" y="1219200"/>
            <a:ext cx="7315200" cy="5486400"/>
          </a:xfrm>
          <a:prstGeom prst="rect">
            <a:avLst/>
          </a:prstGeom>
          <a:ln>
            <a:noFill/>
          </a:ln>
          <a:effectLst>
            <a:softEdge rad="112500"/>
          </a:effectLst>
        </p:spPr>
      </p:pic>
      <p:sp>
        <p:nvSpPr>
          <p:cNvPr id="6" name="Content Placeholder 5"/>
          <p:cNvSpPr>
            <a:spLocks noGrp="1"/>
          </p:cNvSpPr>
          <p:nvPr>
            <p:ph idx="1"/>
          </p:nvPr>
        </p:nvSpPr>
        <p:spPr>
          <a:xfrm>
            <a:off x="1219200" y="2362200"/>
            <a:ext cx="6858000" cy="3763963"/>
          </a:xfrm>
        </p:spPr>
        <p:txBody>
          <a:bodyPr>
            <a:normAutofit/>
          </a:bodyPr>
          <a:lstStyle/>
          <a:p>
            <a:pPr algn="ctr">
              <a:buNone/>
            </a:pPr>
            <a:r>
              <a:rPr lang="en-US" sz="4000" b="1" i="1" dirty="0" smtClean="0">
                <a:solidFill>
                  <a:schemeClr val="bg1"/>
                </a:solidFill>
                <a:effectLst>
                  <a:glow rad="101600">
                    <a:schemeClr val="accent5">
                      <a:lumMod val="60000"/>
                      <a:lumOff val="40000"/>
                      <a:alpha val="60000"/>
                    </a:schemeClr>
                  </a:glow>
                </a:effectLst>
              </a:rPr>
              <a:t>Unlimited, </a:t>
            </a:r>
            <a:r>
              <a:rPr lang="en-US" sz="4000" b="1" i="1" dirty="0" err="1" smtClean="0">
                <a:solidFill>
                  <a:schemeClr val="bg1"/>
                </a:solidFill>
                <a:effectLst>
                  <a:glow rad="101600">
                    <a:schemeClr val="accent5">
                      <a:lumMod val="60000"/>
                      <a:lumOff val="40000"/>
                      <a:alpha val="60000"/>
                    </a:schemeClr>
                  </a:glow>
                </a:effectLst>
              </a:rPr>
              <a:t>unmeasurable</a:t>
            </a:r>
            <a:r>
              <a:rPr lang="en-US" sz="4000" b="1" i="1" dirty="0" smtClean="0">
                <a:solidFill>
                  <a:schemeClr val="bg1"/>
                </a:solidFill>
                <a:effectLst>
                  <a:glow rad="101600">
                    <a:schemeClr val="accent5">
                      <a:lumMod val="60000"/>
                      <a:lumOff val="40000"/>
                      <a:alpha val="60000"/>
                    </a:schemeClr>
                  </a:glow>
                </a:effectLst>
              </a:rPr>
              <a:t>, unbounded and unlimited</a:t>
            </a:r>
            <a:endParaRPr lang="en-US" sz="4000" b="1" i="1" dirty="0">
              <a:solidFill>
                <a:schemeClr val="bg1"/>
              </a:solidFill>
              <a:effectLst>
                <a:glow rad="101600">
                  <a:schemeClr val="accent5">
                    <a:lumMod val="60000"/>
                    <a:lumOff val="40000"/>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t="2500" r="565"/>
          <a:stretch>
            <a:fillRect/>
          </a:stretch>
        </p:blipFill>
        <p:spPr bwMode="auto">
          <a:xfrm>
            <a:off x="5292969" y="609600"/>
            <a:ext cx="3851031" cy="4551218"/>
          </a:xfrm>
          <a:prstGeom prst="rect">
            <a:avLst/>
          </a:prstGeom>
          <a:ln>
            <a:noFill/>
          </a:ln>
          <a:effectLst>
            <a:softEdge rad="112500"/>
          </a:effectLst>
        </p:spPr>
      </p:pic>
      <p:sp>
        <p:nvSpPr>
          <p:cNvPr id="4" name="Rectangle 3"/>
          <p:cNvSpPr/>
          <p:nvPr/>
        </p:nvSpPr>
        <p:spPr>
          <a:xfrm>
            <a:off x="0" y="228600"/>
            <a:ext cx="5486400" cy="6740307"/>
          </a:xfrm>
          <a:prstGeom prst="rect">
            <a:avLst/>
          </a:prstGeom>
        </p:spPr>
        <p:txBody>
          <a:bodyPr wrap="square">
            <a:spAutoFit/>
          </a:bodyPr>
          <a:lstStyle/>
          <a:p>
            <a:pPr algn="ctr"/>
            <a:r>
              <a:rPr lang="en-US" sz="3600" i="1" dirty="0" smtClean="0"/>
              <a:t>"And Solomon stood before the altar of the Lord in the presence of all the congregation of Israel, and spread forth his hands toward heaven: And he said…</a:t>
            </a:r>
            <a:r>
              <a:rPr lang="en-US" sz="3600" i="1" u="sng" dirty="0" smtClean="0">
                <a:solidFill>
                  <a:srgbClr val="FFFF00"/>
                </a:solidFill>
              </a:rPr>
              <a:t>Behold, the heaven and heaven of heavens cannot contain thee</a:t>
            </a:r>
            <a:r>
              <a:rPr lang="en-US" sz="3600" i="1" dirty="0" smtClean="0"/>
              <a:t>; how much less this house that I have builded?”</a:t>
            </a:r>
          </a:p>
          <a:p>
            <a:pPr algn="ctr"/>
            <a:r>
              <a:rPr lang="en-US" sz="3600" i="1" dirty="0" smtClean="0"/>
              <a:t>I Kings 8:22, 23, 27 </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Font typeface="Arial" charset="0"/>
              <a:buChar char="•"/>
            </a:pPr>
            <a:r>
              <a:rPr lang="en-US" sz="3600" dirty="0" smtClean="0"/>
              <a:t>He is infinitely </a:t>
            </a:r>
            <a:r>
              <a:rPr lang="en-US" sz="3600" i="1" dirty="0" smtClean="0"/>
              <a:t>“perfect” </a:t>
            </a:r>
            <a:r>
              <a:rPr lang="en-US" sz="3600" dirty="0" smtClean="0"/>
              <a:t>– </a:t>
            </a:r>
            <a:r>
              <a:rPr lang="en-US" sz="3600" i="1" dirty="0" smtClean="0"/>
              <a:t>Job 11:7-9;            Jer. 31:37</a:t>
            </a:r>
          </a:p>
          <a:p>
            <a:pPr>
              <a:buFont typeface="Arial" charset="0"/>
              <a:buChar char="•"/>
            </a:pPr>
            <a:r>
              <a:rPr lang="en-US" sz="3600" dirty="0" smtClean="0"/>
              <a:t>He is infinite in His </a:t>
            </a:r>
            <a:r>
              <a:rPr lang="en-US" sz="3600" i="1" dirty="0" smtClean="0"/>
              <a:t>"purity, holiness, and justice” </a:t>
            </a:r>
            <a:r>
              <a:rPr lang="en-US" sz="3600" dirty="0" smtClean="0"/>
              <a:t>– </a:t>
            </a:r>
            <a:r>
              <a:rPr lang="en-US" sz="3600" i="1" dirty="0" smtClean="0"/>
              <a:t>Job 4:17-18; Isa. 6:2-3</a:t>
            </a:r>
          </a:p>
          <a:p>
            <a:pPr>
              <a:buFont typeface="Arial" charset="0"/>
              <a:buChar char="•"/>
            </a:pPr>
            <a:r>
              <a:rPr lang="en-US" sz="3600" dirty="0" smtClean="0"/>
              <a:t>He is infinite in </a:t>
            </a:r>
            <a:r>
              <a:rPr lang="en-US" sz="3600" i="1" dirty="0" smtClean="0"/>
              <a:t>“goodness and mercy” </a:t>
            </a:r>
            <a:r>
              <a:rPr lang="en-US" sz="3600" dirty="0" smtClean="0"/>
              <a:t>– </a:t>
            </a:r>
            <a:r>
              <a:rPr lang="en-US" sz="3600" i="1" dirty="0" smtClean="0"/>
              <a:t>Psalm 16:2; 100:5; 108:4</a:t>
            </a:r>
          </a:p>
          <a:p>
            <a:pPr>
              <a:buFont typeface="Arial" charset="0"/>
              <a:buChar char="•"/>
            </a:pPr>
            <a:r>
              <a:rPr lang="en-US" sz="3600" dirty="0" smtClean="0"/>
              <a:t>His </a:t>
            </a:r>
            <a:r>
              <a:rPr lang="en-US" sz="3600" i="1" dirty="0" smtClean="0"/>
              <a:t>"greatness" </a:t>
            </a:r>
            <a:r>
              <a:rPr lang="en-US" sz="3600" dirty="0" smtClean="0"/>
              <a:t>it is </a:t>
            </a:r>
            <a:r>
              <a:rPr lang="en-US" sz="3600" i="1" dirty="0" smtClean="0"/>
              <a:t>"unsearchable” </a:t>
            </a:r>
            <a:r>
              <a:rPr lang="en-US" sz="3600" dirty="0" smtClean="0"/>
              <a:t>- </a:t>
            </a:r>
            <a:r>
              <a:rPr lang="en-US" sz="3600" i="1" dirty="0" smtClean="0"/>
              <a:t>Psalm 145:3</a:t>
            </a:r>
          </a:p>
          <a:p>
            <a:pPr>
              <a:buFont typeface="Arial" charset="0"/>
              <a:buChar char="•"/>
            </a:pPr>
            <a:r>
              <a:rPr lang="en-US" sz="3600" dirty="0" smtClean="0"/>
              <a:t>The height, depth, length and breadth of the </a:t>
            </a:r>
            <a:r>
              <a:rPr lang="en-US" sz="3600" i="1" dirty="0" smtClean="0"/>
              <a:t>love</a:t>
            </a:r>
            <a:r>
              <a:rPr lang="en-US" sz="3600" dirty="0" smtClean="0"/>
              <a:t> </a:t>
            </a:r>
            <a:r>
              <a:rPr lang="en-US" sz="3600" i="1" dirty="0" smtClean="0"/>
              <a:t>of God</a:t>
            </a:r>
            <a:r>
              <a:rPr lang="en-US" sz="3600" dirty="0" smtClean="0"/>
              <a:t>, infinitely immeasurable - </a:t>
            </a:r>
            <a:r>
              <a:rPr lang="en-US" sz="3600" i="1" dirty="0" smtClean="0"/>
              <a:t>Eph. 3:18</a:t>
            </a:r>
          </a:p>
          <a:p>
            <a:pPr>
              <a:buFont typeface="Arial" charset="0"/>
              <a:buChar char="•"/>
            </a:pPr>
            <a:endParaRPr lang="en-US" sz="3600" i="1" dirty="0" smtClean="0"/>
          </a:p>
          <a:p>
            <a:pPr>
              <a:buFont typeface="Arial" charset="0"/>
              <a:buChar char="•"/>
            </a:pPr>
            <a:endParaRPr lang="en-US" sz="3600" dirty="0" smtClean="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2362200"/>
          </a:xfrm>
        </p:spPr>
        <p:txBody>
          <a:bodyPr>
            <a:normAutofit/>
          </a:bodyPr>
          <a:lstStyle/>
          <a:p>
            <a:r>
              <a:rPr lang="en-US" sz="4000" i="1" dirty="0" smtClean="0"/>
              <a:t>“As for God, </a:t>
            </a:r>
            <a:r>
              <a:rPr lang="en-US" sz="4000" i="1" u="sng" dirty="0" smtClean="0"/>
              <a:t>his way is perfect</a:t>
            </a:r>
            <a:r>
              <a:rPr lang="en-US" sz="4000" i="1" dirty="0" smtClean="0"/>
              <a:t>: the word of the LORD is tried: he is a buckler to all those that trust in him.” Psalm 18:30 </a:t>
            </a:r>
            <a:endParaRPr lang="en-US" sz="4000" dirty="0"/>
          </a:p>
        </p:txBody>
      </p:sp>
      <p:pic>
        <p:nvPicPr>
          <p:cNvPr id="1026" name="Picture 2"/>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2286000" y="2469816"/>
            <a:ext cx="4810125" cy="4388184"/>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lnSpcReduction="10000"/>
          </a:bodyPr>
          <a:lstStyle/>
          <a:p>
            <a:r>
              <a:rPr lang="en-US" sz="3600" dirty="0" smtClean="0"/>
              <a:t>His </a:t>
            </a:r>
            <a:r>
              <a:rPr lang="en-US" sz="3600" i="1" dirty="0" smtClean="0"/>
              <a:t>"understanding" </a:t>
            </a:r>
            <a:r>
              <a:rPr lang="en-US" sz="3600" dirty="0" smtClean="0"/>
              <a:t>is infinite - </a:t>
            </a:r>
            <a:r>
              <a:rPr lang="en-US" sz="3600" i="1" dirty="0" smtClean="0"/>
              <a:t>Psalm 147:5</a:t>
            </a:r>
          </a:p>
          <a:p>
            <a:r>
              <a:rPr lang="en-US" sz="3600" dirty="0" smtClean="0"/>
              <a:t>There is </a:t>
            </a:r>
            <a:r>
              <a:rPr lang="en-US" sz="3600" i="1" dirty="0" smtClean="0"/>
              <a:t>"no searching of his understanding" </a:t>
            </a:r>
            <a:r>
              <a:rPr lang="en-US" sz="3600" dirty="0" smtClean="0"/>
              <a:t>- </a:t>
            </a:r>
            <a:r>
              <a:rPr lang="en-US" sz="3600" i="1" dirty="0" smtClean="0"/>
              <a:t>Isa. 40:28</a:t>
            </a:r>
          </a:p>
          <a:p>
            <a:r>
              <a:rPr lang="en-US" sz="3600" dirty="0" smtClean="0"/>
              <a:t>He is a God of all </a:t>
            </a:r>
            <a:r>
              <a:rPr lang="en-US" sz="3600" i="1" dirty="0" smtClean="0"/>
              <a:t>“knowledge and wisdom”</a:t>
            </a:r>
            <a:endParaRPr lang="en-US" sz="3600" dirty="0" smtClean="0"/>
          </a:p>
          <a:p>
            <a:r>
              <a:rPr lang="en-US" sz="3600" dirty="0" smtClean="0"/>
              <a:t>His infinite wisdom and knowledge are beyond man’s ability to comprehend -        </a:t>
            </a:r>
            <a:r>
              <a:rPr lang="en-US" sz="3600" i="1" dirty="0" smtClean="0"/>
              <a:t>Rom. 11:33</a:t>
            </a:r>
          </a:p>
          <a:p>
            <a:r>
              <a:rPr lang="en-US" sz="3600" dirty="0" smtClean="0"/>
              <a:t>The power of God is infinite – </a:t>
            </a:r>
            <a:r>
              <a:rPr lang="en-US" sz="3600" i="1" dirty="0" smtClean="0"/>
              <a:t>Heb. 1:3</a:t>
            </a:r>
          </a:p>
          <a:p>
            <a:r>
              <a:rPr lang="en-US" sz="3600" dirty="0" smtClean="0"/>
              <a:t>With Him nothing is impossible – </a:t>
            </a:r>
            <a:r>
              <a:rPr lang="en-US" sz="3600" i="1" dirty="0" smtClean="0"/>
              <a:t>Luke 1:37</a:t>
            </a:r>
          </a:p>
          <a:p>
            <a:r>
              <a:rPr lang="en-US" sz="3600" dirty="0" smtClean="0"/>
              <a:t>There is no end of His power – </a:t>
            </a:r>
            <a:r>
              <a:rPr lang="en-US" sz="3600" i="1" dirty="0" smtClean="0"/>
              <a:t>“eternal power”- Rom. 1:20</a:t>
            </a:r>
          </a:p>
          <a:p>
            <a:endParaRPr lang="en-US" sz="3600" i="1" dirty="0" smtClean="0"/>
          </a:p>
          <a:p>
            <a:pPr>
              <a:buNone/>
            </a:pPr>
            <a:endParaRPr lang="en-US" sz="3600"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l="6667" t="1440" r="11667"/>
          <a:stretch>
            <a:fillRect/>
          </a:stretch>
        </p:blipFill>
        <p:spPr bwMode="auto">
          <a:xfrm>
            <a:off x="0" y="228600"/>
            <a:ext cx="9144000" cy="6293187"/>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l="69278" t="1440" r="11667" b="91400"/>
          <a:stretch>
            <a:fillRect/>
          </a:stretch>
        </p:blipFill>
        <p:spPr bwMode="auto">
          <a:xfrm>
            <a:off x="6248400" y="762000"/>
            <a:ext cx="2133600" cy="45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dirty="0" smtClean="0"/>
              <a:t>God is omnipotent</a:t>
            </a:r>
            <a:endParaRPr lang="en-US" dirty="0"/>
          </a:p>
        </p:txBody>
      </p:sp>
      <p:sp>
        <p:nvSpPr>
          <p:cNvPr id="3" name="Content Placeholder 2"/>
          <p:cNvSpPr>
            <a:spLocks noGrp="1"/>
          </p:cNvSpPr>
          <p:nvPr>
            <p:ph idx="1"/>
          </p:nvPr>
        </p:nvSpPr>
        <p:spPr>
          <a:xfrm>
            <a:off x="0" y="1371600"/>
            <a:ext cx="9144000" cy="5486400"/>
          </a:xfrm>
        </p:spPr>
        <p:txBody>
          <a:bodyPr>
            <a:noAutofit/>
          </a:bodyPr>
          <a:lstStyle/>
          <a:p>
            <a:pPr algn="ctr">
              <a:buNone/>
            </a:pPr>
            <a:r>
              <a:rPr lang="en-US" sz="3600" i="1" dirty="0" smtClean="0"/>
              <a:t>   "Is any thing too hard for the Lord?”     (Genesis 18:14)</a:t>
            </a:r>
          </a:p>
        </p:txBody>
      </p:sp>
      <p:pic>
        <p:nvPicPr>
          <p:cNvPr id="12291" name="Picture 3"/>
          <p:cNvPicPr>
            <a:picLocks noChangeAspect="1" noChangeArrowheads="1"/>
          </p:cNvPicPr>
          <p:nvPr/>
        </p:nvPicPr>
        <p:blipFill>
          <a:blip r:embed="rId3" cstate="print"/>
          <a:srcRect/>
          <a:stretch>
            <a:fillRect/>
          </a:stretch>
        </p:blipFill>
        <p:spPr bwMode="auto">
          <a:xfrm rot="21154425">
            <a:off x="3020275" y="2945933"/>
            <a:ext cx="4536998" cy="340274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1905000" y="0"/>
            <a:ext cx="5562600" cy="3734889"/>
          </a:xfrm>
          <a:prstGeom prst="rect">
            <a:avLst/>
          </a:prstGeom>
          <a:ln>
            <a:noFill/>
          </a:ln>
          <a:effectLst>
            <a:softEdge rad="112500"/>
          </a:effectLst>
        </p:spPr>
      </p:pic>
      <p:sp>
        <p:nvSpPr>
          <p:cNvPr id="3" name="Title 2"/>
          <p:cNvSpPr>
            <a:spLocks noGrp="1"/>
          </p:cNvSpPr>
          <p:nvPr>
            <p:ph type="title"/>
          </p:nvPr>
        </p:nvSpPr>
        <p:spPr>
          <a:xfrm>
            <a:off x="0" y="4267200"/>
            <a:ext cx="9144000" cy="2590800"/>
          </a:xfrm>
        </p:spPr>
        <p:txBody>
          <a:bodyPr>
            <a:noAutofit/>
          </a:bodyPr>
          <a:lstStyle/>
          <a:p>
            <a:r>
              <a:rPr lang="en-US" sz="3600" i="1" dirty="0" smtClean="0"/>
              <a:t>"And I heard as it were the voice of a great multitude, and as the voice of many waters, and as the voice of mighty </a:t>
            </a:r>
            <a:r>
              <a:rPr lang="en-US" sz="3600" i="1" dirty="0" err="1" smtClean="0"/>
              <a:t>thunderings</a:t>
            </a:r>
            <a:r>
              <a:rPr lang="en-US" sz="3600" i="1" dirty="0" smtClean="0"/>
              <a:t>, </a:t>
            </a:r>
            <a:br>
              <a:rPr lang="en-US" sz="3600" i="1" dirty="0" smtClean="0"/>
            </a:br>
            <a:r>
              <a:rPr lang="en-US" sz="3600" i="1" dirty="0" smtClean="0"/>
              <a:t>saying, Alleluia: for the Lord God </a:t>
            </a:r>
            <a:br>
              <a:rPr lang="en-US" sz="3600" i="1" dirty="0" smtClean="0"/>
            </a:br>
            <a:r>
              <a:rPr lang="en-US" sz="3600" i="1" u="sng" dirty="0" smtClean="0"/>
              <a:t>omnipotent</a:t>
            </a:r>
            <a:r>
              <a:rPr lang="en-US" sz="3600" i="1" dirty="0" smtClean="0"/>
              <a:t> </a:t>
            </a:r>
            <a:r>
              <a:rPr lang="en-US" sz="3600" i="1" dirty="0" err="1" smtClean="0"/>
              <a:t>reigneth</a:t>
            </a:r>
            <a:r>
              <a:rPr lang="en-US" sz="3600" i="1" dirty="0" smtClean="0"/>
              <a:t>.” Revelation 19:6</a:t>
            </a:r>
            <a:br>
              <a:rPr lang="en-US" sz="3600" i="1" dirty="0" smtClean="0"/>
            </a:br>
            <a:endParaRPr lang="en-US" sz="3600"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0" y="47689"/>
            <a:ext cx="9144000" cy="646331"/>
          </a:xfrm>
          <a:prstGeom prst="rect">
            <a:avLst/>
          </a:prstGeom>
          <a:solidFill>
            <a:srgbClr val="A1A1A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bg1"/>
                </a:solidFill>
                <a:effectLst/>
                <a:latin typeface="Arial" charset="0"/>
                <a:cs typeface="Arial" charset="0"/>
              </a:rPr>
              <a:t>God can do anything but fail</a:t>
            </a:r>
          </a:p>
        </p:txBody>
      </p:sp>
      <p:sp>
        <p:nvSpPr>
          <p:cNvPr id="9219" name="Rectangle 3"/>
          <p:cNvSpPr>
            <a:spLocks noChangeArrowheads="1"/>
          </p:cNvSpPr>
          <p:nvPr/>
        </p:nvSpPr>
        <p:spPr bwMode="auto">
          <a:xfrm>
            <a:off x="0" y="460160"/>
            <a:ext cx="7543800" cy="74789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a:p>
            <a:pPr lvl="0" eaLnBrk="0" fontAlgn="base" hangingPunct="0">
              <a:spcBef>
                <a:spcPct val="0"/>
              </a:spcBef>
              <a:spcAft>
                <a:spcPct val="0"/>
              </a:spcAft>
            </a:pPr>
            <a:r>
              <a:rPr kumimoji="0" lang="en-US" sz="2400" b="0" i="0" u="none" strike="noStrike" cap="none" normalizeH="0" baseline="0" dirty="0" smtClean="0">
                <a:ln>
                  <a:noFill/>
                </a:ln>
                <a:solidFill>
                  <a:schemeClr val="tx1"/>
                </a:solidFill>
                <a:effectLst/>
                <a:latin typeface="Arial" charset="0"/>
                <a:cs typeface="Arial" charset="0"/>
              </a:rPr>
              <a:t>God can do anything, anything, anything</a:t>
            </a:r>
            <a:br>
              <a:rPr kumimoji="0" lang="en-US" sz="2400" b="0" i="0" u="none" strike="noStrike" cap="none" normalizeH="0" baseline="0" dirty="0" smtClean="0">
                <a:ln>
                  <a:noFill/>
                </a:ln>
                <a:solidFill>
                  <a:schemeClr val="tx1"/>
                </a:solidFill>
                <a:effectLst/>
                <a:latin typeface="Arial" charset="0"/>
                <a:cs typeface="Arial" charset="0"/>
              </a:rPr>
            </a:br>
            <a:r>
              <a:rPr kumimoji="0" lang="en-US" sz="2400" b="0" i="0" u="none" strike="noStrike" cap="none" normalizeH="0" baseline="0" dirty="0" smtClean="0">
                <a:ln>
                  <a:noFill/>
                </a:ln>
                <a:solidFill>
                  <a:schemeClr val="tx1"/>
                </a:solidFill>
                <a:effectLst/>
                <a:latin typeface="Arial" charset="0"/>
                <a:cs typeface="Arial" charset="0"/>
              </a:rPr>
              <a:t>God can do anything but fail</a:t>
            </a:r>
            <a:br>
              <a:rPr kumimoji="0" lang="en-US" sz="2400" b="0" i="0" u="none" strike="noStrike" cap="none" normalizeH="0" baseline="0" dirty="0" smtClean="0">
                <a:ln>
                  <a:noFill/>
                </a:ln>
                <a:solidFill>
                  <a:schemeClr val="tx1"/>
                </a:solidFill>
                <a:effectLst/>
                <a:latin typeface="Arial" charset="0"/>
                <a:cs typeface="Arial" charset="0"/>
              </a:rPr>
            </a:br>
            <a:r>
              <a:rPr kumimoji="0" lang="en-US" sz="2400" b="0" i="0" u="none" strike="noStrike" cap="none" normalizeH="0" baseline="0" dirty="0" smtClean="0">
                <a:ln>
                  <a:noFill/>
                </a:ln>
                <a:solidFill>
                  <a:schemeClr val="tx1"/>
                </a:solidFill>
                <a:effectLst/>
                <a:latin typeface="Arial" charset="0"/>
                <a:cs typeface="Arial" charset="0"/>
              </a:rPr>
              <a:t>God can do anything, anything, anything</a:t>
            </a:r>
            <a:br>
              <a:rPr kumimoji="0" lang="en-US" sz="2400" b="0" i="0" u="none" strike="noStrike" cap="none" normalizeH="0" baseline="0" dirty="0" smtClean="0">
                <a:ln>
                  <a:noFill/>
                </a:ln>
                <a:solidFill>
                  <a:schemeClr val="tx1"/>
                </a:solidFill>
                <a:effectLst/>
                <a:latin typeface="Arial" charset="0"/>
                <a:cs typeface="Arial" charset="0"/>
              </a:rPr>
            </a:br>
            <a:r>
              <a:rPr kumimoji="0" lang="en-US" sz="2400" b="0" i="0" u="none" strike="noStrike" cap="none" normalizeH="0" baseline="0" dirty="0" smtClean="0">
                <a:ln>
                  <a:noFill/>
                </a:ln>
                <a:solidFill>
                  <a:schemeClr val="tx1"/>
                </a:solidFill>
                <a:effectLst/>
                <a:latin typeface="Arial" charset="0"/>
                <a:cs typeface="Arial" charset="0"/>
              </a:rPr>
              <a:t>God can do anything but fail</a:t>
            </a:r>
          </a:p>
          <a:p>
            <a:pPr lvl="0" eaLnBrk="0" fontAlgn="base" hangingPunct="0">
              <a:spcBef>
                <a:spcPct val="0"/>
              </a:spcBef>
              <a:spcAft>
                <a:spcPct val="0"/>
              </a:spcAft>
            </a:pPr>
            <a:endParaRPr lang="en-US" sz="2400" dirty="0" smtClean="0">
              <a:latin typeface="Arial" charset="0"/>
              <a:cs typeface="Arial" charset="0"/>
            </a:endParaRPr>
          </a:p>
          <a:p>
            <a:pPr lvl="0" eaLnBrk="0" fontAlgn="base" hangingPunct="0">
              <a:spcBef>
                <a:spcPct val="0"/>
              </a:spcBef>
              <a:spcAft>
                <a:spcPct val="0"/>
              </a:spcAft>
            </a:pPr>
            <a:r>
              <a:rPr lang="en-US" sz="2400" dirty="0" smtClean="0">
                <a:latin typeface="Arial" charset="0"/>
                <a:cs typeface="Arial" charset="0"/>
              </a:rPr>
              <a:t>He can save, He can cleanse</a:t>
            </a:r>
            <a:br>
              <a:rPr lang="en-US" sz="2400" dirty="0" smtClean="0">
                <a:latin typeface="Arial" charset="0"/>
                <a:cs typeface="Arial" charset="0"/>
              </a:rPr>
            </a:br>
            <a:r>
              <a:rPr lang="en-US" sz="2400" dirty="0" smtClean="0">
                <a:latin typeface="Arial" charset="0"/>
                <a:cs typeface="Arial" charset="0"/>
              </a:rPr>
              <a:t>He can keep, and He will</a:t>
            </a:r>
            <a:br>
              <a:rPr lang="en-US" sz="2400" dirty="0" smtClean="0">
                <a:latin typeface="Arial" charset="0"/>
                <a:cs typeface="Arial" charset="0"/>
              </a:rPr>
            </a:br>
            <a:r>
              <a:rPr lang="en-US" sz="2400" dirty="0" smtClean="0">
                <a:latin typeface="Arial" charset="0"/>
                <a:cs typeface="Arial" charset="0"/>
              </a:rPr>
              <a:t>God can do anything but fail</a:t>
            </a:r>
            <a:br>
              <a:rPr lang="en-US" sz="2400" dirty="0" smtClean="0">
                <a:latin typeface="Arial" charset="0"/>
                <a:cs typeface="Arial" charset="0"/>
              </a:rPr>
            </a:br>
            <a:r>
              <a:rPr lang="en-US" sz="2400" dirty="0" smtClean="0">
                <a:latin typeface="Arial" charset="0"/>
                <a:cs typeface="Arial" charset="0"/>
              </a:rPr>
              <a:t>He can save, He can cleanse</a:t>
            </a:r>
            <a:br>
              <a:rPr lang="en-US" sz="2400" dirty="0" smtClean="0">
                <a:latin typeface="Arial" charset="0"/>
                <a:cs typeface="Arial" charset="0"/>
              </a:rPr>
            </a:br>
            <a:r>
              <a:rPr lang="en-US" sz="2400" dirty="0" smtClean="0">
                <a:latin typeface="Arial" charset="0"/>
                <a:cs typeface="Arial" charset="0"/>
              </a:rPr>
              <a:t>He can keep, and He will</a:t>
            </a:r>
            <a:br>
              <a:rPr lang="en-US" sz="2400" dirty="0" smtClean="0">
                <a:latin typeface="Arial" charset="0"/>
                <a:cs typeface="Arial" charset="0"/>
              </a:rPr>
            </a:br>
            <a:r>
              <a:rPr lang="en-US" sz="2400" dirty="0" smtClean="0">
                <a:latin typeface="Arial" charset="0"/>
                <a:cs typeface="Arial" charset="0"/>
              </a:rPr>
              <a:t>God can do anything but fail</a:t>
            </a:r>
            <a:r>
              <a:rPr kumimoji="0" lang="en-US" sz="2400" b="0" i="0" u="none" strike="noStrike" cap="none" normalizeH="0" baseline="0" dirty="0" smtClean="0">
                <a:ln>
                  <a:noFill/>
                </a:ln>
                <a:solidFill>
                  <a:schemeClr val="tx1"/>
                </a:solidFill>
                <a:effectLst/>
                <a:latin typeface="Arial" charset="0"/>
                <a:cs typeface="Arial" charset="0"/>
              </a:rPr>
              <a:t/>
            </a:r>
            <a:br>
              <a:rPr kumimoji="0" lang="en-US" sz="2400" b="0" i="0" u="none" strike="noStrike" cap="none" normalizeH="0" baseline="0" dirty="0" smtClean="0">
                <a:ln>
                  <a:noFill/>
                </a:ln>
                <a:solidFill>
                  <a:schemeClr val="tx1"/>
                </a:solidFill>
                <a:effectLst/>
                <a:latin typeface="Arial" charset="0"/>
                <a:cs typeface="Arial" charset="0"/>
              </a:rPr>
            </a:br>
            <a:r>
              <a:rPr kumimoji="0" lang="en-US" sz="2400" b="0" i="0" u="none" strike="noStrike" cap="none" normalizeH="0" baseline="0" dirty="0" smtClean="0">
                <a:ln>
                  <a:noFill/>
                </a:ln>
                <a:solidFill>
                  <a:srgbClr val="FFFF00"/>
                </a:solidFill>
                <a:effectLst/>
                <a:latin typeface="Arial" charset="0"/>
                <a:cs typeface="Arial" charset="0"/>
              </a:rPr>
              <a:t>Chorus:</a:t>
            </a:r>
            <a:r>
              <a:rPr kumimoji="0" lang="en-US" sz="2400" b="0" i="0" u="none" strike="noStrike" cap="none" normalizeH="0" baseline="0" dirty="0" smtClean="0">
                <a:ln>
                  <a:noFill/>
                </a:ln>
                <a:solidFill>
                  <a:schemeClr val="tx1"/>
                </a:solidFill>
                <a:effectLst/>
                <a:latin typeface="Arial" charset="0"/>
                <a:cs typeface="Arial" charset="0"/>
              </a:rPr>
              <a:t/>
            </a:r>
            <a:br>
              <a:rPr kumimoji="0" lang="en-US" sz="2400" b="0" i="0" u="none" strike="noStrike" cap="none" normalizeH="0" baseline="0" dirty="0" smtClean="0">
                <a:ln>
                  <a:noFill/>
                </a:ln>
                <a:solidFill>
                  <a:schemeClr val="tx1"/>
                </a:solidFill>
                <a:effectLst/>
                <a:latin typeface="Arial" charset="0"/>
                <a:cs typeface="Arial" charset="0"/>
              </a:rPr>
            </a:br>
            <a:r>
              <a:rPr kumimoji="0" lang="en-US" sz="2400" b="0" i="0" u="none" strike="noStrike" cap="none" normalizeH="0" baseline="0" dirty="0" smtClean="0">
                <a:ln>
                  <a:noFill/>
                </a:ln>
                <a:solidFill>
                  <a:schemeClr val="tx1"/>
                </a:solidFill>
                <a:effectLst/>
                <a:latin typeface="Arial" charset="0"/>
                <a:cs typeface="Arial" charset="0"/>
              </a:rPr>
              <a:t>He's the Alpha and Omega, the beginning and the end</a:t>
            </a:r>
            <a:br>
              <a:rPr kumimoji="0" lang="en-US" sz="2400" b="0" i="0" u="none" strike="noStrike" cap="none" normalizeH="0" baseline="0" dirty="0" smtClean="0">
                <a:ln>
                  <a:noFill/>
                </a:ln>
                <a:solidFill>
                  <a:schemeClr val="tx1"/>
                </a:solidFill>
                <a:effectLst/>
                <a:latin typeface="Arial" charset="0"/>
                <a:cs typeface="Arial" charset="0"/>
              </a:rPr>
            </a:br>
            <a:r>
              <a:rPr kumimoji="0" lang="en-US" sz="2400" b="0" i="0" u="none" strike="noStrike" cap="none" normalizeH="0" baseline="0" dirty="0" smtClean="0">
                <a:ln>
                  <a:noFill/>
                </a:ln>
                <a:solidFill>
                  <a:schemeClr val="tx1"/>
                </a:solidFill>
                <a:effectLst/>
                <a:latin typeface="Arial" charset="0"/>
                <a:cs typeface="Arial" charset="0"/>
              </a:rPr>
              <a:t>He's the fairest of ten thousand to my soul</a:t>
            </a:r>
            <a:br>
              <a:rPr kumimoji="0" lang="en-US" sz="2400" b="0" i="0" u="none" strike="noStrike" cap="none" normalizeH="0" baseline="0" dirty="0" smtClean="0">
                <a:ln>
                  <a:noFill/>
                </a:ln>
                <a:solidFill>
                  <a:schemeClr val="tx1"/>
                </a:solidFill>
                <a:effectLst/>
                <a:latin typeface="Arial" charset="0"/>
                <a:cs typeface="Arial" charset="0"/>
              </a:rPr>
            </a:br>
            <a:r>
              <a:rPr kumimoji="0" lang="en-US" sz="2400" b="0" i="0" u="none" strike="noStrike" cap="none" normalizeH="0" baseline="0" dirty="0" smtClean="0">
                <a:ln>
                  <a:noFill/>
                </a:ln>
                <a:solidFill>
                  <a:schemeClr val="tx1"/>
                </a:solidFill>
                <a:effectLst/>
                <a:latin typeface="Arial" charset="0"/>
                <a:cs typeface="Arial" charset="0"/>
              </a:rPr>
              <a:t>God can do anything, anything, anything</a:t>
            </a:r>
            <a:br>
              <a:rPr kumimoji="0" lang="en-US" sz="2400" b="0" i="0" u="none" strike="noStrike" cap="none" normalizeH="0" baseline="0" dirty="0" smtClean="0">
                <a:ln>
                  <a:noFill/>
                </a:ln>
                <a:solidFill>
                  <a:schemeClr val="tx1"/>
                </a:solidFill>
                <a:effectLst/>
                <a:latin typeface="Arial" charset="0"/>
                <a:cs typeface="Arial" charset="0"/>
              </a:rPr>
            </a:br>
            <a:r>
              <a:rPr kumimoji="0" lang="en-US" sz="2400" b="0" i="0" u="none" strike="noStrike" cap="none" normalizeH="0" baseline="0" dirty="0" smtClean="0">
                <a:ln>
                  <a:noFill/>
                </a:ln>
                <a:solidFill>
                  <a:schemeClr val="tx1"/>
                </a:solidFill>
                <a:effectLst/>
                <a:latin typeface="Arial" charset="0"/>
                <a:cs typeface="Arial" charset="0"/>
              </a:rPr>
              <a:t>God can do anything but fail</a:t>
            </a:r>
            <a:br>
              <a:rPr kumimoji="0" lang="en-US" sz="2400" b="0" i="0" u="none" strike="noStrike" cap="none" normalizeH="0" baseline="0" dirty="0" smtClean="0">
                <a:ln>
                  <a:noFill/>
                </a:ln>
                <a:solidFill>
                  <a:schemeClr val="tx1"/>
                </a:solidFill>
                <a:effectLst/>
                <a:latin typeface="Arial" charset="0"/>
                <a:cs typeface="Arial" charset="0"/>
              </a:rPr>
            </a:br>
            <a:r>
              <a:rPr kumimoji="0" lang="en-US" sz="2400" b="0" i="0" u="none" strike="noStrike" cap="none" normalizeH="0" baseline="0" dirty="0" smtClean="0">
                <a:ln>
                  <a:noFill/>
                </a:ln>
                <a:solidFill>
                  <a:schemeClr val="tx1"/>
                </a:solidFill>
                <a:effectLst/>
                <a:latin typeface="Arial" charset="0"/>
                <a:cs typeface="Arial" charset="0"/>
              </a:rPr>
              <a:t/>
            </a:r>
            <a:br>
              <a:rPr kumimoji="0" lang="en-US" sz="2400" b="0" i="0" u="none" strike="noStrike" cap="none" normalizeH="0" baseline="0" dirty="0" smtClean="0">
                <a:ln>
                  <a:noFill/>
                </a:ln>
                <a:solidFill>
                  <a:schemeClr val="tx1"/>
                </a:solidFill>
                <a:effectLst/>
                <a:latin typeface="Arial" charset="0"/>
                <a:cs typeface="Arial" charset="0"/>
              </a:rPr>
            </a:br>
            <a:r>
              <a:rPr kumimoji="0" lang="en-US" sz="2400" b="0" i="0" u="none" strike="noStrike" cap="none" normalizeH="0" baseline="0" dirty="0" smtClean="0">
                <a:ln>
                  <a:noFill/>
                </a:ln>
                <a:solidFill>
                  <a:schemeClr val="tx1"/>
                </a:solidFill>
                <a:effectLst/>
                <a:latin typeface="Arial" charset="0"/>
                <a:cs typeface="Arial" charset="0"/>
              </a:rPr>
              <a:t/>
            </a:r>
            <a:br>
              <a:rPr kumimoji="0" lang="en-US" sz="2400" b="0" i="0" u="none" strike="noStrike" cap="none" normalizeH="0" baseline="0" dirty="0" smtClean="0">
                <a:ln>
                  <a:noFill/>
                </a:ln>
                <a:solidFill>
                  <a:schemeClr val="tx1"/>
                </a:solidFill>
                <a:effectLst/>
                <a:latin typeface="Arial" charset="0"/>
                <a:cs typeface="Arial" charset="0"/>
              </a:rPr>
            </a:br>
            <a:endParaRPr kumimoji="0" lang="en-US" sz="2400" b="0" i="0" u="none" strike="noStrike" cap="none" normalizeH="0" baseline="0" dirty="0" smtClean="0">
              <a:ln>
                <a:noFill/>
              </a:ln>
              <a:solidFill>
                <a:schemeClr val="tx1"/>
              </a:solidFill>
              <a:effectLst/>
              <a:latin typeface="Arial" charset="0"/>
              <a:cs typeface="Arial" charset="0"/>
            </a:endParaRPr>
          </a:p>
        </p:txBody>
      </p:sp>
      <p:pic>
        <p:nvPicPr>
          <p:cNvPr id="9220" name="Picture 4"/>
          <p:cNvPicPr>
            <a:picLocks noChangeAspect="1" noChangeArrowheads="1"/>
          </p:cNvPicPr>
          <p:nvPr/>
        </p:nvPicPr>
        <p:blipFill>
          <a:blip r:embed="rId3" cstate="print"/>
          <a:srcRect/>
          <a:stretch>
            <a:fillRect/>
          </a:stretch>
        </p:blipFill>
        <p:spPr bwMode="auto">
          <a:xfrm>
            <a:off x="4343400" y="2286000"/>
            <a:ext cx="4381500" cy="2743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410200" y="0"/>
            <a:ext cx="3733800" cy="2688336"/>
          </a:xfrm>
          <a:prstGeom prst="rect">
            <a:avLst/>
          </a:prstGeom>
          <a:noFill/>
          <a:ln w="9525">
            <a:noFill/>
            <a:miter lim="800000"/>
            <a:headEnd/>
            <a:tailEnd/>
          </a:ln>
        </p:spPr>
      </p:pic>
      <p:sp>
        <p:nvSpPr>
          <p:cNvPr id="2" name="Title 1"/>
          <p:cNvSpPr>
            <a:spLocks noGrp="1"/>
          </p:cNvSpPr>
          <p:nvPr>
            <p:ph type="title"/>
          </p:nvPr>
        </p:nvSpPr>
        <p:spPr>
          <a:xfrm>
            <a:off x="381000" y="457200"/>
            <a:ext cx="4800600" cy="960438"/>
          </a:xfrm>
        </p:spPr>
        <p:txBody>
          <a:bodyPr>
            <a:noAutofit/>
          </a:bodyPr>
          <a:lstStyle/>
          <a:p>
            <a:pPr lvl="0"/>
            <a:r>
              <a:rPr lang="en-US" dirty="0" smtClean="0"/>
              <a:t>God is omnipresent</a:t>
            </a:r>
            <a:br>
              <a:rPr lang="en-US" dirty="0" smtClean="0"/>
            </a:br>
            <a:endParaRPr lang="en-US" dirty="0"/>
          </a:p>
        </p:txBody>
      </p:sp>
      <p:sp>
        <p:nvSpPr>
          <p:cNvPr id="3" name="Content Placeholder 2"/>
          <p:cNvSpPr>
            <a:spLocks noGrp="1"/>
          </p:cNvSpPr>
          <p:nvPr>
            <p:ph idx="1"/>
          </p:nvPr>
        </p:nvSpPr>
        <p:spPr>
          <a:xfrm>
            <a:off x="0" y="1600200"/>
            <a:ext cx="9144000" cy="5257800"/>
          </a:xfrm>
        </p:spPr>
        <p:txBody>
          <a:bodyPr>
            <a:normAutofit/>
          </a:bodyPr>
          <a:lstStyle/>
          <a:p>
            <a:pPr>
              <a:buNone/>
            </a:pPr>
            <a:r>
              <a:rPr lang="en-US" sz="3600" dirty="0" smtClean="0"/>
              <a:t>    </a:t>
            </a:r>
            <a:r>
              <a:rPr lang="en-US" sz="3600" i="1" dirty="0" smtClean="0"/>
              <a:t> "Whither shall I go from                                  thy spirit? or</a:t>
            </a:r>
            <a:r>
              <a:rPr lang="en-US" sz="3600" i="1" u="sng" dirty="0" smtClean="0"/>
              <a:t> whither shall                                     I flee from thy presence</a:t>
            </a:r>
            <a:r>
              <a:rPr lang="en-US" sz="3600" i="1" dirty="0" smtClean="0"/>
              <a:t>? If I ascend up into heaven, thou art there: if I make my bed in hell, behold, thou art there. If I take the wings of the morning, and dwell in the uttermost parts of the sea; even there shall thy hand lead me, and thy right hand shall hold me.” </a:t>
            </a:r>
          </a:p>
          <a:p>
            <a:pPr algn="ctr">
              <a:buNone/>
            </a:pPr>
            <a:r>
              <a:rPr lang="en-US" sz="3600" i="1" dirty="0" smtClean="0"/>
              <a:t>Psalm 139:7-11</a:t>
            </a:r>
            <a:endParaRPr lang="en-US" sz="3600" dirty="0"/>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1066800" y="685800"/>
            <a:ext cx="7109661" cy="540334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7" name="Picture 3"/>
          <p:cNvPicPr>
            <a:picLocks noChangeAspect="1" noChangeArrowheads="1"/>
          </p:cNvPicPr>
          <p:nvPr/>
        </p:nvPicPr>
        <p:blipFill>
          <a:blip r:embed="rId3" cstate="print"/>
          <a:srcRect/>
          <a:stretch>
            <a:fillRect/>
          </a:stretch>
        </p:blipFill>
        <p:spPr bwMode="auto">
          <a:xfrm>
            <a:off x="-152400" y="-114300"/>
            <a:ext cx="9296400" cy="6972300"/>
          </a:xfrm>
          <a:prstGeom prst="rect">
            <a:avLst/>
          </a:prstGeom>
          <a:noFill/>
          <a:ln w="9525">
            <a:noFill/>
            <a:miter lim="800000"/>
            <a:headEnd/>
            <a:tailEnd/>
          </a:ln>
        </p:spPr>
      </p:pic>
      <p:pic>
        <p:nvPicPr>
          <p:cNvPr id="216066" name="Picture 2"/>
          <p:cNvPicPr>
            <a:picLocks noChangeAspect="1" noChangeArrowheads="1"/>
          </p:cNvPicPr>
          <p:nvPr/>
        </p:nvPicPr>
        <p:blipFill>
          <a:blip r:embed="rId4" cstate="print"/>
          <a:srcRect/>
          <a:stretch>
            <a:fillRect/>
          </a:stretch>
        </p:blipFill>
        <p:spPr bwMode="auto">
          <a:xfrm>
            <a:off x="1905000" y="0"/>
            <a:ext cx="5333999" cy="6891471"/>
          </a:xfrm>
          <a:prstGeom prst="rect">
            <a:avLst/>
          </a:prstGeom>
          <a:noFill/>
          <a:ln w="9525">
            <a:noFill/>
            <a:miter lim="800000"/>
            <a:headEnd/>
            <a:tailEnd/>
          </a:ln>
        </p:spPr>
      </p:pic>
      <p:sp>
        <p:nvSpPr>
          <p:cNvPr id="5" name="Rectangle 4"/>
          <p:cNvSpPr/>
          <p:nvPr/>
        </p:nvSpPr>
        <p:spPr>
          <a:xfrm>
            <a:off x="1905000" y="152401"/>
            <a:ext cx="5334000" cy="2554545"/>
          </a:xfrm>
          <a:prstGeom prst="rect">
            <a:avLst/>
          </a:prstGeom>
        </p:spPr>
        <p:txBody>
          <a:bodyPr wrap="square">
            <a:spAutoFit/>
          </a:bodyPr>
          <a:lstStyle/>
          <a:p>
            <a:pPr algn="ctr"/>
            <a:r>
              <a:rPr lang="en-US" sz="4000" b="1" i="1" dirty="0" smtClean="0">
                <a:solidFill>
                  <a:schemeClr val="bg1"/>
                </a:solidFill>
                <a:effectLst>
                  <a:glow rad="101600">
                    <a:schemeClr val="tx1">
                      <a:alpha val="60000"/>
                    </a:schemeClr>
                  </a:glow>
                </a:effectLst>
              </a:rPr>
              <a:t>“That we through patience and comfort of the scriptures might have hope…”</a:t>
            </a:r>
            <a:endParaRPr lang="en-US" sz="4000" b="1" i="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066"/>
                                        </p:tgtEl>
                                        <p:attrNameLst>
                                          <p:attrName>style.visibility</p:attrName>
                                        </p:attrNameLst>
                                      </p:cBhvr>
                                      <p:to>
                                        <p:strVal val="visible"/>
                                      </p:to>
                                    </p:set>
                                    <p:animEffect transition="in" filter="fade">
                                      <p:cBhvr>
                                        <p:cTn id="7" dur="2000"/>
                                        <p:tgtEl>
                                          <p:spTgt spid="2160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ppt_x"/>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r>
              <a:rPr lang="en-US" dirty="0" smtClean="0"/>
              <a:t>God is omniscient</a:t>
            </a:r>
            <a:endParaRPr lang="en-US" dirty="0"/>
          </a:p>
        </p:txBody>
      </p:sp>
      <p:sp>
        <p:nvSpPr>
          <p:cNvPr id="3" name="Content Placeholder 2"/>
          <p:cNvSpPr>
            <a:spLocks noGrp="1"/>
          </p:cNvSpPr>
          <p:nvPr>
            <p:ph idx="1"/>
          </p:nvPr>
        </p:nvSpPr>
        <p:spPr>
          <a:xfrm>
            <a:off x="0" y="1066800"/>
            <a:ext cx="9144000" cy="5791200"/>
          </a:xfrm>
        </p:spPr>
        <p:txBody>
          <a:bodyPr>
            <a:noAutofit/>
          </a:bodyPr>
          <a:lstStyle/>
          <a:p>
            <a:pPr algn="ctr">
              <a:buNone/>
            </a:pPr>
            <a:r>
              <a:rPr lang="en-US" sz="3600" i="1" dirty="0" smtClean="0"/>
              <a:t>"Great is our Lord, and of great power: </a:t>
            </a:r>
            <a:r>
              <a:rPr lang="en-US" sz="3600" i="1" u="sng" dirty="0" smtClean="0"/>
              <a:t>his understanding is infinite</a:t>
            </a:r>
            <a:r>
              <a:rPr lang="en-US" sz="3600" i="1" dirty="0" smtClean="0"/>
              <a:t>.“ Psalm 147:5 </a:t>
            </a:r>
          </a:p>
        </p:txBody>
      </p:sp>
      <p:pic>
        <p:nvPicPr>
          <p:cNvPr id="162817" name="Picture 1"/>
          <p:cNvPicPr>
            <a:picLocks noChangeAspect="1" noChangeArrowheads="1"/>
          </p:cNvPicPr>
          <p:nvPr/>
        </p:nvPicPr>
        <p:blipFill>
          <a:blip r:embed="rId3" cstate="print"/>
          <a:srcRect/>
          <a:stretch>
            <a:fillRect/>
          </a:stretch>
        </p:blipFill>
        <p:spPr bwMode="auto">
          <a:xfrm>
            <a:off x="2057400" y="2595753"/>
            <a:ext cx="5182063" cy="426224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371600"/>
          </a:xfrm>
        </p:spPr>
        <p:txBody>
          <a:bodyPr>
            <a:normAutofit fontScale="90000"/>
          </a:bodyPr>
          <a:lstStyle/>
          <a:p>
            <a:r>
              <a:rPr lang="en-US" i="1" dirty="0" smtClean="0"/>
              <a:t>“The </a:t>
            </a:r>
            <a:r>
              <a:rPr lang="en-US" i="1" u="sng" dirty="0" smtClean="0"/>
              <a:t>perfection of beauty</a:t>
            </a:r>
            <a:r>
              <a:rPr lang="en-US" i="1" dirty="0" smtClean="0"/>
              <a:t>, God hath shined.” Psalm 50:2 </a:t>
            </a:r>
            <a:br>
              <a:rPr lang="en-US" i="1" dirty="0" smtClean="0"/>
            </a:br>
            <a:endParaRPr lang="en-US" dirty="0"/>
          </a:p>
        </p:txBody>
      </p:sp>
      <p:pic>
        <p:nvPicPr>
          <p:cNvPr id="2050" name="Picture 2"/>
          <p:cNvPicPr>
            <a:picLocks noChangeAspect="1" noChangeArrowheads="1"/>
          </p:cNvPicPr>
          <p:nvPr/>
        </p:nvPicPr>
        <p:blipFill>
          <a:blip r:embed="rId3" cstate="print">
            <a:lum bright="-20000" contrast="20000"/>
          </a:blip>
          <a:srcRect/>
          <a:stretch>
            <a:fillRect/>
          </a:stretch>
        </p:blipFill>
        <p:spPr bwMode="auto">
          <a:xfrm>
            <a:off x="1600200" y="1828800"/>
            <a:ext cx="6096000" cy="4572000"/>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4" cstate="print"/>
          <a:srcRect/>
          <a:stretch>
            <a:fillRect/>
          </a:stretch>
        </p:blipFill>
        <p:spPr bwMode="auto">
          <a:xfrm>
            <a:off x="3581400" y="2590800"/>
            <a:ext cx="2143125" cy="18288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dirty="0" smtClean="0"/>
              <a:t>  God possesses (without prior discovery of facts) complete and universal knowledge of all things past, present, and future. </a:t>
            </a:r>
          </a:p>
          <a:p>
            <a:pPr>
              <a:buNone/>
            </a:pPr>
            <a:r>
              <a:rPr lang="en-US" dirty="0" smtClean="0">
                <a:solidFill>
                  <a:srgbClr val="FFFF00"/>
                </a:solidFill>
              </a:rPr>
              <a:t>    </a:t>
            </a:r>
            <a:r>
              <a:rPr lang="en-US" u="sng" dirty="0" smtClean="0">
                <a:solidFill>
                  <a:srgbClr val="FFFF00"/>
                </a:solidFill>
              </a:rPr>
              <a:t>He sees all things </a:t>
            </a:r>
          </a:p>
          <a:p>
            <a:pPr>
              <a:buNone/>
            </a:pPr>
            <a:r>
              <a:rPr lang="en-US" i="1" dirty="0" smtClean="0"/>
              <a:t>    Proverbs 15:3 "The eyes of the Lord are in every place, beholding the evil and the good."</a:t>
            </a:r>
          </a:p>
          <a:p>
            <a:pPr>
              <a:buNone/>
            </a:pPr>
            <a:r>
              <a:rPr lang="en-US" dirty="0" smtClean="0">
                <a:solidFill>
                  <a:srgbClr val="FFFF00"/>
                </a:solidFill>
              </a:rPr>
              <a:t>    </a:t>
            </a:r>
            <a:r>
              <a:rPr lang="en-US" u="sng" dirty="0" smtClean="0">
                <a:solidFill>
                  <a:srgbClr val="FFFF00"/>
                </a:solidFill>
              </a:rPr>
              <a:t>He knows all things (the big and small of His universe)</a:t>
            </a:r>
          </a:p>
          <a:p>
            <a:pPr>
              <a:buNone/>
            </a:pPr>
            <a:r>
              <a:rPr lang="en-US" i="1" dirty="0" smtClean="0"/>
              <a:t>    Hebrews 4:13 "Neither is there any creature that is not manifest in his sight: but all things are naked and opened unto the eyes of him with whom we have to do."</a:t>
            </a: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Autofit/>
          </a:bodyPr>
          <a:lstStyle/>
          <a:p>
            <a:pPr>
              <a:buNone/>
            </a:pPr>
            <a:r>
              <a:rPr lang="en-US" sz="3600" dirty="0" smtClean="0">
                <a:solidFill>
                  <a:srgbClr val="FFFF00"/>
                </a:solidFill>
              </a:rPr>
              <a:t>    </a:t>
            </a:r>
            <a:r>
              <a:rPr lang="en-US" sz="3600" u="sng" dirty="0" smtClean="0">
                <a:solidFill>
                  <a:srgbClr val="FFFF00"/>
                </a:solidFill>
              </a:rPr>
              <a:t>He knows our thoughts</a:t>
            </a:r>
          </a:p>
          <a:p>
            <a:pPr>
              <a:buNone/>
            </a:pPr>
            <a:r>
              <a:rPr lang="en-US" sz="3600" i="1" dirty="0" smtClean="0"/>
              <a:t>    Psalm 44:21 "Shall not God search this out? For he </a:t>
            </a:r>
            <a:r>
              <a:rPr lang="en-US" sz="3600" i="1" dirty="0" err="1" smtClean="0"/>
              <a:t>knoweth</a:t>
            </a:r>
            <a:r>
              <a:rPr lang="en-US" sz="3600" i="1" dirty="0" smtClean="0"/>
              <a:t> the secrets of the heart."</a:t>
            </a:r>
          </a:p>
          <a:p>
            <a:pPr>
              <a:buNone/>
            </a:pPr>
            <a:r>
              <a:rPr lang="en-US" sz="3600" dirty="0" smtClean="0">
                <a:solidFill>
                  <a:srgbClr val="FFFF00"/>
                </a:solidFill>
              </a:rPr>
              <a:t>    </a:t>
            </a:r>
            <a:r>
              <a:rPr lang="en-US" sz="3600" u="sng" dirty="0" smtClean="0">
                <a:solidFill>
                  <a:srgbClr val="FFFF00"/>
                </a:solidFill>
              </a:rPr>
              <a:t>He knows our words</a:t>
            </a:r>
          </a:p>
          <a:p>
            <a:pPr>
              <a:buNone/>
            </a:pPr>
            <a:r>
              <a:rPr lang="en-US" sz="3600" i="1" dirty="0" smtClean="0"/>
              <a:t>    Psalm 139:4 "For there is not a word in my tongue, but, lo, O Lord, thou </a:t>
            </a:r>
            <a:r>
              <a:rPr lang="en-US" sz="3600" i="1" dirty="0" err="1" smtClean="0"/>
              <a:t>knowest</a:t>
            </a:r>
            <a:r>
              <a:rPr lang="en-US" sz="3600" i="1" dirty="0" smtClean="0"/>
              <a:t> it altogether."</a:t>
            </a:r>
          </a:p>
          <a:p>
            <a:pPr>
              <a:buNone/>
            </a:pPr>
            <a:r>
              <a:rPr lang="en-US" sz="3600" dirty="0" smtClean="0">
                <a:solidFill>
                  <a:srgbClr val="FFFF00"/>
                </a:solidFill>
              </a:rPr>
              <a:t>    </a:t>
            </a:r>
            <a:r>
              <a:rPr lang="en-US" sz="3600" u="sng" dirty="0" smtClean="0">
                <a:solidFill>
                  <a:srgbClr val="FFFF00"/>
                </a:solidFill>
              </a:rPr>
              <a:t>He knows our deeds</a:t>
            </a:r>
            <a:endParaRPr lang="en-US" sz="3600" i="1" dirty="0" smtClean="0"/>
          </a:p>
          <a:p>
            <a:pPr>
              <a:buNone/>
            </a:pPr>
            <a:r>
              <a:rPr lang="en-US" sz="3600" i="1" dirty="0" smtClean="0"/>
              <a:t>    Psalm 139:2"Thou </a:t>
            </a:r>
            <a:r>
              <a:rPr lang="en-US" sz="3600" i="1" dirty="0" err="1" smtClean="0"/>
              <a:t>knowest</a:t>
            </a:r>
            <a:r>
              <a:rPr lang="en-US" sz="3600" i="1" dirty="0" smtClean="0"/>
              <a:t> my </a:t>
            </a:r>
            <a:r>
              <a:rPr lang="en-US" sz="3600" i="1" dirty="0" err="1" smtClean="0"/>
              <a:t>downsitting</a:t>
            </a:r>
            <a:r>
              <a:rPr lang="en-US" sz="3600" i="1" dirty="0" smtClean="0"/>
              <a:t> and mine uprising."</a:t>
            </a: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buNone/>
            </a:pPr>
            <a:r>
              <a:rPr lang="en-US" sz="3600" dirty="0" smtClean="0">
                <a:solidFill>
                  <a:srgbClr val="FFFF00"/>
                </a:solidFill>
              </a:rPr>
              <a:t>    </a:t>
            </a:r>
            <a:r>
              <a:rPr lang="en-US" sz="3600" u="sng" dirty="0" smtClean="0">
                <a:solidFill>
                  <a:srgbClr val="FFFF00"/>
                </a:solidFill>
              </a:rPr>
              <a:t>He knows our sorrows</a:t>
            </a:r>
            <a:endParaRPr lang="en-US" sz="3600" u="sng" dirty="0" smtClean="0"/>
          </a:p>
          <a:p>
            <a:pPr>
              <a:buNone/>
            </a:pPr>
            <a:r>
              <a:rPr lang="en-US" sz="3600" i="1" dirty="0" smtClean="0"/>
              <a:t>    Exodus 3:7 “I know their sorrows…”</a:t>
            </a:r>
          </a:p>
          <a:p>
            <a:pPr>
              <a:buNone/>
            </a:pPr>
            <a:r>
              <a:rPr lang="en-US" sz="3600" dirty="0" smtClean="0">
                <a:solidFill>
                  <a:srgbClr val="FFFF00"/>
                </a:solidFill>
              </a:rPr>
              <a:t>    </a:t>
            </a:r>
            <a:r>
              <a:rPr lang="en-US" sz="3600" u="sng" dirty="0" smtClean="0">
                <a:solidFill>
                  <a:srgbClr val="FFFF00"/>
                </a:solidFill>
              </a:rPr>
              <a:t>He knows our needs</a:t>
            </a:r>
          </a:p>
          <a:p>
            <a:pPr>
              <a:buNone/>
            </a:pPr>
            <a:r>
              <a:rPr lang="en-US" sz="3600" i="1" dirty="0" smtClean="0"/>
              <a:t>    Matthew 6:32 “…for your heavenly Father  </a:t>
            </a:r>
            <a:r>
              <a:rPr lang="en-US" sz="3600" i="1" dirty="0" err="1" smtClean="0"/>
              <a:t>knoweth</a:t>
            </a:r>
            <a:r>
              <a:rPr lang="en-US" sz="3600" i="1" dirty="0" smtClean="0"/>
              <a:t> that ye have need of all these things.”</a:t>
            </a:r>
          </a:p>
          <a:p>
            <a:pPr>
              <a:buNone/>
            </a:pPr>
            <a:r>
              <a:rPr lang="en-US" sz="3600" i="1" dirty="0" smtClean="0">
                <a:solidFill>
                  <a:srgbClr val="FFFF00"/>
                </a:solidFill>
              </a:rPr>
              <a:t>    </a:t>
            </a:r>
            <a:r>
              <a:rPr lang="en-US" sz="3600" u="sng" dirty="0" smtClean="0">
                <a:solidFill>
                  <a:srgbClr val="FFFF00"/>
                </a:solidFill>
              </a:rPr>
              <a:t>He knows our devotion</a:t>
            </a:r>
          </a:p>
          <a:p>
            <a:pPr>
              <a:buNone/>
            </a:pPr>
            <a:r>
              <a:rPr lang="en-US" sz="3600" dirty="0" smtClean="0"/>
              <a:t>    </a:t>
            </a:r>
            <a:r>
              <a:rPr lang="en-US" sz="3600" i="1" dirty="0" smtClean="0"/>
              <a:t>II Chronicles 16:9 “For the eyes of the Lord run to and fro throughout the whole earth, to </a:t>
            </a:r>
            <a:r>
              <a:rPr lang="en-US" sz="3600" i="1" dirty="0" err="1" smtClean="0"/>
              <a:t>shew</a:t>
            </a:r>
            <a:r>
              <a:rPr lang="en-US" sz="3600" i="1" dirty="0" smtClean="0"/>
              <a:t> himself strong in the behalf of them whose heart is perfect toward him.”</a:t>
            </a:r>
            <a:endParaRPr lang="en-US" sz="3600" i="1" dirty="0" smtClean="0">
              <a:solidFill>
                <a:srgbClr val="FFFF00"/>
              </a:solidFill>
            </a:endParaRP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buNone/>
            </a:pPr>
            <a:r>
              <a:rPr lang="en-US" sz="3600" dirty="0" smtClean="0"/>
              <a:t>    </a:t>
            </a:r>
            <a:r>
              <a:rPr lang="en-US" sz="3600" u="sng" dirty="0" smtClean="0">
                <a:solidFill>
                  <a:srgbClr val="FFFF00"/>
                </a:solidFill>
              </a:rPr>
              <a:t>He knows our frailties </a:t>
            </a:r>
          </a:p>
          <a:p>
            <a:pPr>
              <a:buNone/>
            </a:pPr>
            <a:r>
              <a:rPr lang="en-US" sz="3600" i="1" dirty="0" smtClean="0"/>
              <a:t>    Psalm 103:14 “For he </a:t>
            </a:r>
            <a:r>
              <a:rPr lang="en-US" sz="3600" i="1" dirty="0" err="1" smtClean="0"/>
              <a:t>knoweth</a:t>
            </a:r>
            <a:r>
              <a:rPr lang="en-US" sz="3600" i="1" dirty="0" smtClean="0"/>
              <a:t> our frame; he </a:t>
            </a:r>
            <a:r>
              <a:rPr lang="en-US" sz="3600" i="1" dirty="0" err="1" smtClean="0"/>
              <a:t>remembereth</a:t>
            </a:r>
            <a:r>
              <a:rPr lang="en-US" sz="3600" i="1" dirty="0" smtClean="0"/>
              <a:t> that we are dust.”</a:t>
            </a:r>
          </a:p>
          <a:p>
            <a:pPr>
              <a:buNone/>
            </a:pPr>
            <a:r>
              <a:rPr lang="en-US" sz="3600" dirty="0" smtClean="0"/>
              <a:t>    </a:t>
            </a:r>
            <a:r>
              <a:rPr lang="en-US" sz="3600" u="sng" dirty="0" smtClean="0">
                <a:solidFill>
                  <a:srgbClr val="FFFF00"/>
                </a:solidFill>
              </a:rPr>
              <a:t>He knows our foolishness </a:t>
            </a:r>
          </a:p>
          <a:p>
            <a:pPr>
              <a:buNone/>
            </a:pPr>
            <a:r>
              <a:rPr lang="en-US" sz="3600" i="1" dirty="0" smtClean="0"/>
              <a:t>    Psalm 69:5 “O God, thou </a:t>
            </a:r>
            <a:r>
              <a:rPr lang="en-US" sz="3600" i="1" dirty="0" err="1" smtClean="0"/>
              <a:t>knowest</a:t>
            </a:r>
            <a:r>
              <a:rPr lang="en-US" sz="3600" i="1" dirty="0" smtClean="0"/>
              <a:t> my foolishness; and my sins are not hid from thee.”</a:t>
            </a:r>
          </a:p>
          <a:p>
            <a:pPr>
              <a:buNone/>
            </a:pPr>
            <a:r>
              <a:rPr lang="en-US" sz="3600" dirty="0" smtClean="0">
                <a:solidFill>
                  <a:srgbClr val="FFFF00"/>
                </a:solidFill>
              </a:rPr>
              <a:t>    </a:t>
            </a:r>
            <a:r>
              <a:rPr lang="en-US" sz="3600" u="sng" dirty="0" smtClean="0">
                <a:solidFill>
                  <a:srgbClr val="FFFF00"/>
                </a:solidFill>
              </a:rPr>
              <a:t>He knows His own</a:t>
            </a:r>
          </a:p>
          <a:p>
            <a:pPr>
              <a:buNone/>
            </a:pPr>
            <a:r>
              <a:rPr lang="en-US" sz="3600" i="1" dirty="0" smtClean="0"/>
              <a:t>   II Timothy 2:19 “Nevertheless the foundation of God </a:t>
            </a:r>
            <a:r>
              <a:rPr lang="en-US" sz="3600" i="1" dirty="0" err="1" smtClean="0"/>
              <a:t>standeth</a:t>
            </a:r>
            <a:r>
              <a:rPr lang="en-US" sz="3600" i="1" dirty="0" smtClean="0"/>
              <a:t> sure, having this seal, The Lord </a:t>
            </a:r>
            <a:r>
              <a:rPr lang="en-US" sz="3600" i="1" dirty="0" err="1" smtClean="0"/>
              <a:t>knoweth</a:t>
            </a:r>
            <a:r>
              <a:rPr lang="en-US" sz="3600" i="1" dirty="0" smtClean="0"/>
              <a:t> them that are his.”</a:t>
            </a:r>
            <a:endParaRPr lang="en-US" sz="3600" i="1" dirty="0"/>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858000"/>
          </a:xfrm>
        </p:spPr>
        <p:txBody>
          <a:bodyPr>
            <a:normAutofit/>
          </a:bodyPr>
          <a:lstStyle/>
          <a:p>
            <a:pPr>
              <a:buNone/>
            </a:pPr>
            <a:r>
              <a:rPr lang="en-US" sz="3600" dirty="0" smtClean="0"/>
              <a:t>    </a:t>
            </a:r>
            <a:r>
              <a:rPr lang="en-US" sz="3600" u="sng" dirty="0" smtClean="0">
                <a:solidFill>
                  <a:srgbClr val="FFFF00"/>
                </a:solidFill>
              </a:rPr>
              <a:t>He knows the past, present, and future </a:t>
            </a:r>
          </a:p>
          <a:p>
            <a:pPr>
              <a:buNone/>
            </a:pPr>
            <a:r>
              <a:rPr lang="en-US" sz="3600" i="1" dirty="0" smtClean="0"/>
              <a:t>    Acts 15:18 "Known unto God are all his works from the beginning of the world."</a:t>
            </a:r>
          </a:p>
          <a:p>
            <a:pPr>
              <a:buNone/>
            </a:pPr>
            <a:r>
              <a:rPr lang="en-US" sz="3600" dirty="0" smtClean="0">
                <a:solidFill>
                  <a:srgbClr val="FFFF00"/>
                </a:solidFill>
              </a:rPr>
              <a:t>    </a:t>
            </a:r>
            <a:r>
              <a:rPr lang="en-US" sz="3600" u="sng" dirty="0" smtClean="0">
                <a:solidFill>
                  <a:srgbClr val="FFFF00"/>
                </a:solidFill>
              </a:rPr>
              <a:t>He knows what might or could have been</a:t>
            </a:r>
          </a:p>
          <a:p>
            <a:pPr>
              <a:buNone/>
            </a:pPr>
            <a:r>
              <a:rPr lang="en-US" sz="3600" i="1" smtClean="0"/>
              <a:t>   Matthew </a:t>
            </a:r>
            <a:r>
              <a:rPr lang="en-US" sz="3600" i="1" dirty="0" smtClean="0"/>
              <a:t>11:23 "And thou, Capernaum, which art exalted unto heaven, </a:t>
            </a:r>
            <a:r>
              <a:rPr lang="en-US" sz="3600" i="1" dirty="0" err="1" smtClean="0"/>
              <a:t>shalt</a:t>
            </a:r>
            <a:r>
              <a:rPr lang="en-US" sz="3600" i="1" dirty="0" smtClean="0"/>
              <a:t> be brought down to hell: for if the mighty works, which have been done in thee, had been done in Sodom, it would have remained until this day."</a:t>
            </a: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rot="697516">
            <a:off x="4516112" y="785124"/>
            <a:ext cx="4343400" cy="3265714"/>
          </a:xfrm>
          <a:prstGeom prst="rect">
            <a:avLst/>
          </a:prstGeom>
          <a:noFill/>
          <a:ln w="9525">
            <a:noFill/>
            <a:miter lim="800000"/>
            <a:headEnd/>
            <a:tailEnd/>
          </a:ln>
        </p:spPr>
      </p:pic>
      <p:sp>
        <p:nvSpPr>
          <p:cNvPr id="5" name="Rectangle 4"/>
          <p:cNvSpPr/>
          <p:nvPr/>
        </p:nvSpPr>
        <p:spPr>
          <a:xfrm rot="21094057">
            <a:off x="228600" y="2971800"/>
            <a:ext cx="4191000" cy="2554545"/>
          </a:xfrm>
          <a:prstGeom prst="rect">
            <a:avLst/>
          </a:prstGeom>
        </p:spPr>
        <p:txBody>
          <a:bodyPr wrap="square">
            <a:spAutoFit/>
          </a:bodyPr>
          <a:lstStyle/>
          <a:p>
            <a:pPr algn="ctr"/>
            <a:r>
              <a:rPr lang="en-US" sz="4000" i="1" dirty="0" smtClean="0">
                <a:effectLst>
                  <a:glow rad="101600">
                    <a:schemeClr val="bg1">
                      <a:alpha val="60000"/>
                    </a:schemeClr>
                  </a:glow>
                </a:effectLst>
              </a:rPr>
              <a:t>“I will walk before the LORD in the land of the living.” Psalm 116:9 </a:t>
            </a:r>
            <a:endParaRPr lang="en-US" sz="40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God is all wise</a:t>
            </a:r>
            <a:endParaRPr lang="en-US" dirty="0"/>
          </a:p>
        </p:txBody>
      </p:sp>
      <p:sp>
        <p:nvSpPr>
          <p:cNvPr id="9" name="Content Placeholder 8"/>
          <p:cNvSpPr>
            <a:spLocks noGrp="1"/>
          </p:cNvSpPr>
          <p:nvPr>
            <p:ph idx="1"/>
          </p:nvPr>
        </p:nvSpPr>
        <p:spPr>
          <a:xfrm>
            <a:off x="457200" y="1219200"/>
            <a:ext cx="8229600" cy="1981201"/>
          </a:xfrm>
        </p:spPr>
        <p:txBody>
          <a:bodyPr>
            <a:normAutofit/>
          </a:bodyPr>
          <a:lstStyle/>
          <a:p>
            <a:pPr algn="ctr">
              <a:buNone/>
            </a:pPr>
            <a:r>
              <a:rPr lang="en-US" sz="3600" i="1" dirty="0" smtClean="0"/>
              <a:t>"To the </a:t>
            </a:r>
            <a:r>
              <a:rPr lang="en-US" sz="3600" i="1" u="sng" dirty="0" smtClean="0"/>
              <a:t>only wise God </a:t>
            </a:r>
            <a:r>
              <a:rPr lang="en-US" sz="3600" i="1" dirty="0" smtClean="0"/>
              <a:t>our Saviour, be glory and majesty, dominion and power, both now and ever. Amen.” Jude 1:25 </a:t>
            </a:r>
          </a:p>
        </p:txBody>
      </p:sp>
      <p:sp>
        <p:nvSpPr>
          <p:cNvPr id="3" name="Rectangle 2"/>
          <p:cNvSpPr/>
          <p:nvPr/>
        </p:nvSpPr>
        <p:spPr>
          <a:xfrm>
            <a:off x="0" y="1219200"/>
            <a:ext cx="9144000" cy="1200329"/>
          </a:xfrm>
          <a:prstGeom prst="rect">
            <a:avLst/>
          </a:prstGeom>
        </p:spPr>
        <p:txBody>
          <a:bodyPr wrap="square">
            <a:spAutoFit/>
          </a:bodyPr>
          <a:lstStyle/>
          <a:p>
            <a:endParaRPr lang="en-US" sz="3600" dirty="0" smtClean="0"/>
          </a:p>
          <a:p>
            <a:endParaRPr lang="en-US" sz="3600" dirty="0" smtClean="0"/>
          </a:p>
        </p:txBody>
      </p:sp>
      <p:pic>
        <p:nvPicPr>
          <p:cNvPr id="5122" name="Picture 2"/>
          <p:cNvPicPr>
            <a:picLocks noChangeAspect="1" noChangeArrowheads="1"/>
          </p:cNvPicPr>
          <p:nvPr/>
        </p:nvPicPr>
        <p:blipFill>
          <a:blip r:embed="rId3" cstate="print">
            <a:lum contrast="30000"/>
          </a:blip>
          <a:srcRect/>
          <a:stretch>
            <a:fillRect/>
          </a:stretch>
        </p:blipFill>
        <p:spPr bwMode="auto">
          <a:xfrm>
            <a:off x="2438400" y="3048000"/>
            <a:ext cx="4191000" cy="3632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304800" y="304800"/>
            <a:ext cx="8305800" cy="6229350"/>
          </a:xfrm>
          <a:prstGeom prst="rect">
            <a:avLst/>
          </a:prstGeom>
          <a:noFill/>
          <a:ln w="9525">
            <a:noFill/>
            <a:miter lim="800000"/>
            <a:headEnd/>
            <a:tailEnd/>
          </a:ln>
        </p:spPr>
      </p:pic>
      <p:sp>
        <p:nvSpPr>
          <p:cNvPr id="3" name="Rectangle 2"/>
          <p:cNvSpPr/>
          <p:nvPr/>
        </p:nvSpPr>
        <p:spPr>
          <a:xfrm>
            <a:off x="0" y="381000"/>
            <a:ext cx="9144000" cy="6001643"/>
          </a:xfrm>
          <a:prstGeom prst="rect">
            <a:avLst/>
          </a:prstGeom>
        </p:spPr>
        <p:txBody>
          <a:bodyPr wrap="square">
            <a:spAutoFit/>
          </a:bodyPr>
          <a:lstStyle/>
          <a:p>
            <a:r>
              <a:rPr lang="en-US" sz="3200" i="1" dirty="0" smtClean="0">
                <a:effectLst>
                  <a:glow rad="101600">
                    <a:schemeClr val="bg1">
                      <a:alpha val="60000"/>
                    </a:schemeClr>
                  </a:glow>
                </a:effectLst>
              </a:rPr>
              <a:t>“That your faith should not stand in the wisdom of men, but in the power of God. Howbeit we speak wisdom among them that are perfect: yet not the wisdom of this world, nor of the princes of this world, that come to </a:t>
            </a:r>
            <a:r>
              <a:rPr lang="en-US" sz="3200" i="1" dirty="0" err="1" smtClean="0">
                <a:effectLst>
                  <a:glow rad="101600">
                    <a:schemeClr val="bg1">
                      <a:alpha val="60000"/>
                    </a:schemeClr>
                  </a:glow>
                </a:effectLst>
              </a:rPr>
              <a:t>nought</a:t>
            </a:r>
            <a:r>
              <a:rPr lang="en-US" sz="3200" i="1" dirty="0" smtClean="0">
                <a:effectLst>
                  <a:glow rad="101600">
                    <a:schemeClr val="bg1">
                      <a:alpha val="60000"/>
                    </a:schemeClr>
                  </a:glow>
                </a:effectLst>
              </a:rPr>
              <a:t>: But we speak the wisdom of God in a mystery, even the hidden wisdom, which God ordained before the world unto our glory: Which none of the princes of this world knew: for had they known it, they would not have crucified the Lord of glory. But as it is written, Eye hath not seen, nor ear heard, neither have entered into the heart of man, the things which God hath prepared for them that love him. </a:t>
            </a:r>
            <a:endParaRPr lang="en-US" sz="32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304800" y="304800"/>
            <a:ext cx="8305800" cy="6229350"/>
          </a:xfrm>
          <a:prstGeom prst="rect">
            <a:avLst/>
          </a:prstGeom>
          <a:noFill/>
          <a:ln w="9525">
            <a:noFill/>
            <a:miter lim="800000"/>
            <a:headEnd/>
            <a:tailEnd/>
          </a:ln>
        </p:spPr>
      </p:pic>
      <p:sp>
        <p:nvSpPr>
          <p:cNvPr id="4" name="Rectangle 3"/>
          <p:cNvSpPr/>
          <p:nvPr/>
        </p:nvSpPr>
        <p:spPr>
          <a:xfrm>
            <a:off x="0" y="0"/>
            <a:ext cx="9144000" cy="6986528"/>
          </a:xfrm>
          <a:prstGeom prst="rect">
            <a:avLst/>
          </a:prstGeom>
        </p:spPr>
        <p:txBody>
          <a:bodyPr wrap="square">
            <a:spAutoFit/>
          </a:bodyPr>
          <a:lstStyle/>
          <a:p>
            <a:r>
              <a:rPr lang="en-US" sz="3200" i="1" dirty="0" smtClean="0">
                <a:effectLst>
                  <a:glow rad="101600">
                    <a:schemeClr val="bg1">
                      <a:alpha val="60000"/>
                    </a:schemeClr>
                  </a:glow>
                </a:effectLst>
              </a:rPr>
              <a:t>But God hath revealed them unto us by his Spirit: for the Spirit </a:t>
            </a:r>
            <a:r>
              <a:rPr lang="en-US" sz="3200" i="1" dirty="0" err="1" smtClean="0">
                <a:effectLst>
                  <a:glow rad="101600">
                    <a:schemeClr val="bg1">
                      <a:alpha val="60000"/>
                    </a:schemeClr>
                  </a:glow>
                </a:effectLst>
              </a:rPr>
              <a:t>searcheth</a:t>
            </a:r>
            <a:r>
              <a:rPr lang="en-US" sz="3200" i="1" dirty="0" smtClean="0">
                <a:effectLst>
                  <a:glow rad="101600">
                    <a:schemeClr val="bg1">
                      <a:alpha val="60000"/>
                    </a:schemeClr>
                  </a:glow>
                </a:effectLst>
              </a:rPr>
              <a:t> all things, yea, the deep things of God. For what man </a:t>
            </a:r>
            <a:r>
              <a:rPr lang="en-US" sz="3200" i="1" dirty="0" err="1" smtClean="0">
                <a:effectLst>
                  <a:glow rad="101600">
                    <a:schemeClr val="bg1">
                      <a:alpha val="60000"/>
                    </a:schemeClr>
                  </a:glow>
                </a:effectLst>
              </a:rPr>
              <a:t>knoweth</a:t>
            </a:r>
            <a:r>
              <a:rPr lang="en-US" sz="3200" i="1" dirty="0" smtClean="0">
                <a:effectLst>
                  <a:glow rad="101600">
                    <a:schemeClr val="bg1">
                      <a:alpha val="60000"/>
                    </a:schemeClr>
                  </a:glow>
                </a:effectLst>
              </a:rPr>
              <a:t> the things of a man, save the spirit of man which is in him? even so the things of God </a:t>
            </a:r>
            <a:r>
              <a:rPr lang="en-US" sz="3200" i="1" dirty="0" err="1" smtClean="0">
                <a:effectLst>
                  <a:glow rad="101600">
                    <a:schemeClr val="bg1">
                      <a:alpha val="60000"/>
                    </a:schemeClr>
                  </a:glow>
                </a:effectLst>
              </a:rPr>
              <a:t>knoweth</a:t>
            </a:r>
            <a:r>
              <a:rPr lang="en-US" sz="3200" i="1" dirty="0" smtClean="0">
                <a:effectLst>
                  <a:glow rad="101600">
                    <a:schemeClr val="bg1">
                      <a:alpha val="60000"/>
                    </a:schemeClr>
                  </a:glow>
                </a:effectLst>
              </a:rPr>
              <a:t> no man, but the Spirit of God. Now we have received, not the spirit of the world, but the spirit which is of God; that we might know the things that are freely given to us of God. Which things also we speak, not in the words which man's wisdom </a:t>
            </a:r>
            <a:r>
              <a:rPr lang="en-US" sz="3200" i="1" dirty="0" err="1" smtClean="0">
                <a:effectLst>
                  <a:glow rad="101600">
                    <a:schemeClr val="bg1">
                      <a:alpha val="60000"/>
                    </a:schemeClr>
                  </a:glow>
                </a:effectLst>
              </a:rPr>
              <a:t>teacheth</a:t>
            </a:r>
            <a:r>
              <a:rPr lang="en-US" sz="3200" i="1" dirty="0" smtClean="0">
                <a:effectLst>
                  <a:glow rad="101600">
                    <a:schemeClr val="bg1">
                      <a:alpha val="60000"/>
                    </a:schemeClr>
                  </a:glow>
                </a:effectLst>
              </a:rPr>
              <a:t>, but which the Holy Ghost </a:t>
            </a:r>
            <a:r>
              <a:rPr lang="en-US" sz="3200" i="1" dirty="0" err="1" smtClean="0">
                <a:effectLst>
                  <a:glow rad="101600">
                    <a:schemeClr val="bg1">
                      <a:alpha val="60000"/>
                    </a:schemeClr>
                  </a:glow>
                </a:effectLst>
              </a:rPr>
              <a:t>teacheth</a:t>
            </a:r>
            <a:r>
              <a:rPr lang="en-US" sz="3200" i="1" dirty="0" smtClean="0">
                <a:effectLst>
                  <a:glow rad="101600">
                    <a:schemeClr val="bg1">
                      <a:alpha val="60000"/>
                    </a:schemeClr>
                  </a:glow>
                </a:effectLst>
              </a:rPr>
              <a:t>; comparing spiritual things with spiritual. But the natural man </a:t>
            </a:r>
            <a:r>
              <a:rPr lang="en-US" sz="3200" i="1" dirty="0" err="1" smtClean="0">
                <a:effectLst>
                  <a:glow rad="101600">
                    <a:schemeClr val="bg1">
                      <a:alpha val="60000"/>
                    </a:schemeClr>
                  </a:glow>
                </a:effectLst>
              </a:rPr>
              <a:t>receiveth</a:t>
            </a:r>
            <a:r>
              <a:rPr lang="en-US" sz="3200" i="1" dirty="0" smtClean="0">
                <a:effectLst>
                  <a:glow rad="101600">
                    <a:schemeClr val="bg1">
                      <a:alpha val="60000"/>
                    </a:schemeClr>
                  </a:glow>
                </a:effectLst>
              </a:rPr>
              <a:t> not the things of the Spirit of God: for they are foolishness unto him: neither can he know them, because they are spiritually discerned.” </a:t>
            </a:r>
            <a:endParaRPr lang="en-US" sz="32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3" cstate="print"/>
          <a:srcRect/>
          <a:stretch>
            <a:fillRect/>
          </a:stretch>
        </p:blipFill>
        <p:spPr bwMode="auto">
          <a:xfrm rot="985533">
            <a:off x="3815750" y="1435385"/>
            <a:ext cx="5267325" cy="3495675"/>
          </a:xfrm>
          <a:prstGeom prst="rect">
            <a:avLst/>
          </a:prstGeom>
          <a:ln>
            <a:noFill/>
          </a:ln>
          <a:effectLst>
            <a:softEdge rad="112500"/>
          </a:effectLst>
        </p:spPr>
      </p:pic>
      <p:sp>
        <p:nvSpPr>
          <p:cNvPr id="2" name="Rectangle 1"/>
          <p:cNvSpPr/>
          <p:nvPr/>
        </p:nvSpPr>
        <p:spPr>
          <a:xfrm>
            <a:off x="228600" y="685800"/>
            <a:ext cx="4648200" cy="4401205"/>
          </a:xfrm>
          <a:prstGeom prst="rect">
            <a:avLst/>
          </a:prstGeom>
        </p:spPr>
        <p:txBody>
          <a:bodyPr wrap="square">
            <a:spAutoFit/>
          </a:bodyPr>
          <a:lstStyle/>
          <a:p>
            <a:pPr algn="ctr"/>
            <a:r>
              <a:rPr lang="en-US" sz="4000" i="1" dirty="0" smtClean="0">
                <a:effectLst>
                  <a:glow rad="101600">
                    <a:schemeClr val="bg1">
                      <a:alpha val="60000"/>
                    </a:schemeClr>
                  </a:glow>
                </a:effectLst>
              </a:rPr>
              <a:t>“If any of you lack wisdom, let him ask of God, that </a:t>
            </a:r>
            <a:r>
              <a:rPr lang="en-US" sz="4000" i="1" dirty="0" err="1" smtClean="0">
                <a:effectLst>
                  <a:glow rad="101600">
                    <a:schemeClr val="bg1">
                      <a:alpha val="60000"/>
                    </a:schemeClr>
                  </a:glow>
                </a:effectLst>
              </a:rPr>
              <a:t>giveth</a:t>
            </a:r>
            <a:r>
              <a:rPr lang="en-US" sz="4000" i="1" dirty="0" smtClean="0">
                <a:effectLst>
                  <a:glow rad="101600">
                    <a:schemeClr val="bg1">
                      <a:alpha val="60000"/>
                    </a:schemeClr>
                  </a:glow>
                </a:effectLst>
              </a:rPr>
              <a:t> to all men liberally, and </a:t>
            </a:r>
            <a:r>
              <a:rPr lang="en-US" sz="4000" i="1" dirty="0" err="1" smtClean="0">
                <a:effectLst>
                  <a:glow rad="101600">
                    <a:schemeClr val="bg1">
                      <a:alpha val="60000"/>
                    </a:schemeClr>
                  </a:glow>
                </a:effectLst>
              </a:rPr>
              <a:t>upbraideth</a:t>
            </a:r>
            <a:r>
              <a:rPr lang="en-US" sz="4000" i="1" dirty="0" smtClean="0">
                <a:effectLst>
                  <a:glow rad="101600">
                    <a:schemeClr val="bg1">
                      <a:alpha val="60000"/>
                    </a:schemeClr>
                  </a:glow>
                </a:effectLst>
              </a:rPr>
              <a:t> not; and it shall be given him.”  James 1:5 </a:t>
            </a:r>
            <a:endParaRPr lang="en-US" sz="40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01962"/>
          </a:xfrm>
        </p:spPr>
        <p:txBody>
          <a:bodyPr>
            <a:normAutofit fontScale="90000"/>
          </a:bodyPr>
          <a:lstStyle/>
          <a:p>
            <a:r>
              <a:rPr lang="en-US" i="1" dirty="0" smtClean="0"/>
              <a:t>“The law of </a:t>
            </a:r>
            <a:r>
              <a:rPr lang="en-US" i="1" u="sng" dirty="0" smtClean="0"/>
              <a:t>the LORD is perfect</a:t>
            </a:r>
            <a:r>
              <a:rPr lang="en-US" i="1" dirty="0" smtClean="0"/>
              <a:t>, converting the soul: the testimony of the LORD is sure, making wise the simple.” Psalm 19:7 </a:t>
            </a:r>
            <a:br>
              <a:rPr lang="en-US" i="1" dirty="0" smtClean="0"/>
            </a:br>
            <a:endParaRPr lang="en-US" dirty="0"/>
          </a:p>
        </p:txBody>
      </p:sp>
      <p:pic>
        <p:nvPicPr>
          <p:cNvPr id="3076" name="Picture 4"/>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2895600" y="2743200"/>
            <a:ext cx="3209925" cy="39417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371600"/>
          </a:xfrm>
        </p:spPr>
        <p:txBody>
          <a:bodyPr>
            <a:normAutofit fontScale="90000"/>
          </a:bodyPr>
          <a:lstStyle/>
          <a:p>
            <a:r>
              <a:rPr lang="en-US" dirty="0" smtClean="0"/>
              <a:t>God is immutable</a:t>
            </a:r>
            <a:br>
              <a:rPr lang="en-US" dirty="0" smtClean="0"/>
            </a:br>
            <a:r>
              <a:rPr lang="en-US" i="1" dirty="0" smtClean="0"/>
              <a:t>“For I am the Lord, I change not.” Malachi 3:6 </a:t>
            </a:r>
            <a:br>
              <a:rPr lang="en-US" i="1" dirty="0" smtClean="0"/>
            </a:br>
            <a:r>
              <a:rPr lang="en-US" dirty="0" smtClean="0"/>
              <a:t/>
            </a:r>
            <a:br>
              <a:rPr lang="en-US" dirty="0" smtClean="0"/>
            </a:br>
            <a:endParaRPr lang="en-US" dirty="0"/>
          </a:p>
        </p:txBody>
      </p:sp>
      <p:sp>
        <p:nvSpPr>
          <p:cNvPr id="4" name="Content Placeholder 3"/>
          <p:cNvSpPr>
            <a:spLocks noGrp="1"/>
          </p:cNvSpPr>
          <p:nvPr>
            <p:ph idx="1"/>
          </p:nvPr>
        </p:nvSpPr>
        <p:spPr>
          <a:xfrm rot="19092749">
            <a:off x="3048462" y="2815920"/>
            <a:ext cx="3398261" cy="1954800"/>
          </a:xfrm>
        </p:spPr>
        <p:txBody>
          <a:bodyPr>
            <a:normAutofit/>
          </a:bodyPr>
          <a:lstStyle/>
          <a:p>
            <a:pPr algn="ctr">
              <a:buNone/>
            </a:pPr>
            <a:r>
              <a:rPr lang="en-US" sz="3600" i="1" dirty="0" smtClean="0">
                <a:solidFill>
                  <a:srgbClr val="FFFF00"/>
                </a:solidFill>
              </a:rPr>
              <a:t>Hebrews 6:17-18 </a:t>
            </a:r>
            <a:endParaRPr lang="en-US" sz="3600" dirty="0">
              <a:solidFill>
                <a:srgbClr val="FFFF00"/>
              </a:solidFill>
            </a:endParaRPr>
          </a:p>
        </p:txBody>
      </p:sp>
      <p:pic>
        <p:nvPicPr>
          <p:cNvPr id="5" name="Picture 4"/>
          <p:cNvPicPr>
            <a:picLocks noChangeAspect="1" noChangeArrowheads="1"/>
          </p:cNvPicPr>
          <p:nvPr/>
        </p:nvPicPr>
        <p:blipFill>
          <a:blip r:embed="rId3" cstate="print"/>
          <a:srcRect l="10997" t="-1224" r="20275"/>
          <a:stretch>
            <a:fillRect/>
          </a:stretch>
        </p:blipFill>
        <p:spPr bwMode="auto">
          <a:xfrm rot="5400000">
            <a:off x="-303646" y="2437246"/>
            <a:ext cx="3579092"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3"/>
          <p:cNvPicPr>
            <a:picLocks noChangeAspect="1" noChangeArrowheads="1"/>
          </p:cNvPicPr>
          <p:nvPr/>
        </p:nvPicPr>
        <p:blipFill>
          <a:blip r:embed="rId4" cstate="print">
            <a:lum bright="-10000" contrast="10000"/>
          </a:blip>
          <a:srcRect/>
          <a:stretch>
            <a:fillRect/>
          </a:stretch>
        </p:blipFill>
        <p:spPr bwMode="auto">
          <a:xfrm>
            <a:off x="6400800" y="3048000"/>
            <a:ext cx="2506455" cy="35173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2"/>
          <p:cNvPicPr>
            <a:picLocks noChangeAspect="1" noChangeArrowheads="1"/>
          </p:cNvPicPr>
          <p:nvPr/>
        </p:nvPicPr>
        <p:blipFill>
          <a:blip r:embed="rId5" cstate="print"/>
          <a:srcRect/>
          <a:stretch>
            <a:fillRect/>
          </a:stretch>
        </p:blipFill>
        <p:spPr bwMode="auto">
          <a:xfrm>
            <a:off x="3200400" y="4572000"/>
            <a:ext cx="2743200" cy="20802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rot="1382318">
            <a:off x="5544032" y="1113214"/>
            <a:ext cx="3733800" cy="3781425"/>
          </a:xfrm>
          <a:prstGeom prst="ellipse">
            <a:avLst/>
          </a:prstGeom>
          <a:ln>
            <a:noFill/>
          </a:ln>
          <a:effectLst>
            <a:softEdge rad="112500"/>
          </a:effectLst>
        </p:spPr>
      </p:pic>
      <p:sp>
        <p:nvSpPr>
          <p:cNvPr id="4" name="Title 3"/>
          <p:cNvSpPr>
            <a:spLocks noGrp="1"/>
          </p:cNvSpPr>
          <p:nvPr>
            <p:ph type="title"/>
          </p:nvPr>
        </p:nvSpPr>
        <p:spPr>
          <a:xfrm>
            <a:off x="457200" y="0"/>
            <a:ext cx="8229600" cy="914400"/>
          </a:xfrm>
        </p:spPr>
        <p:txBody>
          <a:bodyPr/>
          <a:lstStyle/>
          <a:p>
            <a:r>
              <a:rPr lang="en-US" dirty="0" smtClean="0"/>
              <a:t>God is sovereign</a:t>
            </a:r>
            <a:endParaRPr lang="en-US" dirty="0"/>
          </a:p>
        </p:txBody>
      </p:sp>
      <p:sp>
        <p:nvSpPr>
          <p:cNvPr id="3" name="Content Placeholder 2"/>
          <p:cNvSpPr>
            <a:spLocks noGrp="1"/>
          </p:cNvSpPr>
          <p:nvPr>
            <p:ph idx="1"/>
          </p:nvPr>
        </p:nvSpPr>
        <p:spPr>
          <a:xfrm>
            <a:off x="0" y="1066800"/>
            <a:ext cx="6248400" cy="5791200"/>
          </a:xfrm>
        </p:spPr>
        <p:txBody>
          <a:bodyPr>
            <a:normAutofit lnSpcReduction="10000"/>
          </a:bodyPr>
          <a:lstStyle/>
          <a:p>
            <a:pPr algn="ctr">
              <a:buNone/>
            </a:pPr>
            <a:r>
              <a:rPr lang="en-US" i="1" smtClean="0"/>
              <a:t> "</a:t>
            </a:r>
            <a:r>
              <a:rPr lang="en-US" i="1" dirty="0" smtClean="0"/>
              <a:t>Remember the former things of old: for I am God, and there is none else; I am God, and there is none like me, declaring the end from the beginning, and from ancient times the things that are not yet done, saying, My counsel shall stand, and </a:t>
            </a:r>
            <a:r>
              <a:rPr lang="en-US" i="1" u="sng" dirty="0" smtClean="0"/>
              <a:t>I will do all my pleasure: yes, I have spoken it, I will also bring it to pass</a:t>
            </a:r>
            <a:r>
              <a:rPr lang="en-US" i="1" dirty="0" smtClean="0"/>
              <a:t>; </a:t>
            </a:r>
            <a:r>
              <a:rPr lang="en-US" i="1" u="sng" dirty="0" smtClean="0"/>
              <a:t>I have purposed it, I will also do it</a:t>
            </a:r>
            <a:r>
              <a:rPr lang="en-US" i="1" dirty="0" smtClean="0"/>
              <a:t>.” Isaiah 46:9-11 </a:t>
            </a:r>
          </a:p>
          <a:p>
            <a:pPr algn="ctr"/>
            <a:endParaRPr lang="en-US" dirty="0"/>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rot="450597">
            <a:off x="4872767" y="109183"/>
            <a:ext cx="4246684" cy="3715148"/>
          </a:xfrm>
          <a:prstGeom prst="rect">
            <a:avLst/>
          </a:prstGeom>
          <a:noFill/>
          <a:ln w="9525">
            <a:noFill/>
            <a:miter lim="800000"/>
            <a:headEnd/>
            <a:tailEnd/>
          </a:ln>
        </p:spPr>
      </p:pic>
      <p:sp>
        <p:nvSpPr>
          <p:cNvPr id="5" name="Content Placeholder 4"/>
          <p:cNvSpPr>
            <a:spLocks noGrp="1"/>
          </p:cNvSpPr>
          <p:nvPr>
            <p:ph sz="half" idx="1"/>
          </p:nvPr>
        </p:nvSpPr>
        <p:spPr>
          <a:xfrm>
            <a:off x="457200" y="228600"/>
            <a:ext cx="3810000" cy="2057400"/>
          </a:xfrm>
        </p:spPr>
        <p:txBody>
          <a:bodyPr>
            <a:normAutofit/>
          </a:bodyPr>
          <a:lstStyle/>
          <a:p>
            <a:pPr algn="ctr">
              <a:buNone/>
            </a:pPr>
            <a:r>
              <a:rPr lang="en-US" sz="3600" dirty="0" smtClean="0">
                <a:solidFill>
                  <a:srgbClr val="FFFF00"/>
                </a:solidFill>
              </a:rPr>
              <a:t>God’s sovereignty simply means – </a:t>
            </a:r>
          </a:p>
          <a:p>
            <a:pPr algn="ctr">
              <a:buNone/>
            </a:pPr>
            <a:r>
              <a:rPr lang="en-US" sz="3600" i="1" dirty="0" smtClean="0">
                <a:solidFill>
                  <a:srgbClr val="FFFF00"/>
                </a:solidFill>
              </a:rPr>
              <a:t>“God is in control.”</a:t>
            </a:r>
          </a:p>
          <a:p>
            <a:endParaRPr lang="en-US" sz="3600" dirty="0"/>
          </a:p>
        </p:txBody>
      </p:sp>
      <p:pic>
        <p:nvPicPr>
          <p:cNvPr id="2050" name="Picture 2"/>
          <p:cNvPicPr>
            <a:picLocks noChangeAspect="1" noChangeArrowheads="1"/>
          </p:cNvPicPr>
          <p:nvPr/>
        </p:nvPicPr>
        <p:blipFill>
          <a:blip r:embed="rId4" cstate="print"/>
          <a:srcRect/>
          <a:stretch>
            <a:fillRect/>
          </a:stretch>
        </p:blipFill>
        <p:spPr bwMode="auto">
          <a:xfrm rot="20780948">
            <a:off x="699648" y="2409581"/>
            <a:ext cx="2857500" cy="4333875"/>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lum bright="-10000"/>
          </a:blip>
          <a:srcRect/>
          <a:stretch>
            <a:fillRect/>
          </a:stretch>
        </p:blipFill>
        <p:spPr bwMode="auto">
          <a:xfrm rot="20988082">
            <a:off x="4389304" y="2828066"/>
            <a:ext cx="3848100" cy="34440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867400" cy="5135563"/>
          </a:xfrm>
        </p:spPr>
        <p:txBody>
          <a:bodyPr>
            <a:noAutofit/>
          </a:bodyPr>
          <a:lstStyle/>
          <a:p>
            <a:pPr>
              <a:buNone/>
            </a:pPr>
            <a:r>
              <a:rPr lang="en-US" sz="3600" dirty="0" smtClean="0"/>
              <a:t>    Because God is sovereign and He loves you, nothing will ever come into your life that He does not either decree or allow. Consequently, no matter what you face in life, you can take comfort in the fact that God is sovereign. </a:t>
            </a:r>
            <a:endParaRPr lang="en-US" sz="3600" dirty="0"/>
          </a:p>
        </p:txBody>
      </p:sp>
      <p:pic>
        <p:nvPicPr>
          <p:cNvPr id="5122" name="Picture 2"/>
          <p:cNvPicPr>
            <a:picLocks noChangeAspect="1" noChangeArrowheads="1"/>
          </p:cNvPicPr>
          <p:nvPr/>
        </p:nvPicPr>
        <p:blipFill>
          <a:blip r:embed="rId3" cstate="print"/>
          <a:srcRect/>
          <a:stretch>
            <a:fillRect/>
          </a:stretch>
        </p:blipFill>
        <p:spPr bwMode="auto">
          <a:xfrm>
            <a:off x="5791200" y="1905000"/>
            <a:ext cx="3048000" cy="41624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1781" y="1"/>
            <a:ext cx="9155781"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
            <a:ext cx="9144000" cy="6858000"/>
          </a:xfrm>
          <a:prstGeom prst="rect">
            <a:avLst/>
          </a:prstGeom>
          <a:ln>
            <a:noFill/>
          </a:ln>
          <a:effectLst>
            <a:softEdge rad="112500"/>
          </a:effectLst>
        </p:spPr>
      </p:pic>
      <p:sp>
        <p:nvSpPr>
          <p:cNvPr id="2" name="Title 1"/>
          <p:cNvSpPr>
            <a:spLocks noGrp="1"/>
          </p:cNvSpPr>
          <p:nvPr>
            <p:ph type="title"/>
          </p:nvPr>
        </p:nvSpPr>
        <p:spPr>
          <a:xfrm>
            <a:off x="457200" y="0"/>
            <a:ext cx="8229600" cy="1447800"/>
          </a:xfrm>
        </p:spPr>
        <p:txBody>
          <a:bodyPr/>
          <a:lstStyle/>
          <a:p>
            <a:r>
              <a:rPr lang="en-US" dirty="0" smtClean="0">
                <a:effectLst>
                  <a:glow rad="101600">
                    <a:schemeClr val="bg1">
                      <a:alpha val="60000"/>
                    </a:schemeClr>
                  </a:glow>
                </a:effectLst>
              </a:rPr>
              <a:t>God is light</a:t>
            </a:r>
            <a:endParaRPr lang="en-US"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0" y="0"/>
            <a:ext cx="9144000" cy="6894195"/>
          </a:xfrm>
          <a:prstGeom prst="rect">
            <a:avLst/>
          </a:prstGeom>
        </p:spPr>
        <p:txBody>
          <a:bodyPr wrap="square">
            <a:spAutoFit/>
          </a:bodyPr>
          <a:lstStyle/>
          <a:p>
            <a:pPr algn="ctr"/>
            <a:r>
              <a:rPr lang="en-US" sz="3400" i="1" dirty="0" smtClean="0">
                <a:effectLst>
                  <a:glow rad="101600">
                    <a:schemeClr val="bg1">
                      <a:alpha val="60000"/>
                    </a:schemeClr>
                  </a:glow>
                </a:effectLst>
              </a:rPr>
              <a:t>“And these things write we unto you, that your joy may be full. This then is the message which we have heard of him, and declare unto you, that God is light, and in him is no darkness at all. If we say that we have fellowship with him, and walk in darkness, we lie, and do not the truth: But if we walk in the light, as he is in the light, we have fellowship one with another, and the blood of Jesus Christ his Son </a:t>
            </a:r>
            <a:r>
              <a:rPr lang="en-US" sz="3400" i="1" dirty="0" err="1" smtClean="0">
                <a:effectLst>
                  <a:glow rad="101600">
                    <a:schemeClr val="bg1">
                      <a:alpha val="60000"/>
                    </a:schemeClr>
                  </a:glow>
                </a:effectLst>
              </a:rPr>
              <a:t>cleanseth</a:t>
            </a:r>
            <a:r>
              <a:rPr lang="en-US" sz="3400" i="1" dirty="0" smtClean="0">
                <a:effectLst>
                  <a:glow rad="101600">
                    <a:schemeClr val="bg1">
                      <a:alpha val="60000"/>
                    </a:schemeClr>
                  </a:glow>
                </a:effectLst>
              </a:rPr>
              <a:t> us from all sin. If we say that we have no sin, we deceive ourselves, and the truth is not in us. If we confess our sins, he is faithful and just to forgive us our sins, and to cleanse us from all unrighteousness.” I John 1:4-9</a:t>
            </a:r>
            <a:endParaRPr lang="en-US" sz="34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274638"/>
            <a:ext cx="8229600" cy="5973762"/>
          </a:xfrm>
        </p:spPr>
        <p:txBody>
          <a:bodyPr>
            <a:normAutofit/>
          </a:bodyPr>
          <a:lstStyle/>
          <a:p>
            <a:r>
              <a:rPr lang="en-US" i="1" dirty="0" smtClean="0">
                <a:effectLst>
                  <a:glow rad="101600">
                    <a:schemeClr val="bg1">
                      <a:alpha val="60000"/>
                    </a:schemeClr>
                  </a:glow>
                </a:effectLst>
              </a:rPr>
              <a:t>"But ye are a chosen generation, a royal priesthood, an holy nation, a peculiar people; that ye should </a:t>
            </a:r>
            <a:r>
              <a:rPr lang="en-US" i="1" dirty="0" err="1" smtClean="0">
                <a:effectLst>
                  <a:glow rad="101600">
                    <a:schemeClr val="bg1">
                      <a:alpha val="60000"/>
                    </a:schemeClr>
                  </a:glow>
                </a:effectLst>
              </a:rPr>
              <a:t>shew</a:t>
            </a:r>
            <a:r>
              <a:rPr lang="en-US" i="1" dirty="0" smtClean="0">
                <a:effectLst>
                  <a:glow rad="101600">
                    <a:schemeClr val="bg1">
                      <a:alpha val="60000"/>
                    </a:schemeClr>
                  </a:glow>
                </a:effectLst>
              </a:rPr>
              <a:t> forth the praises of him who hath called you out of darkness into his </a:t>
            </a:r>
            <a:r>
              <a:rPr lang="en-US" i="1" dirty="0" err="1" smtClean="0">
                <a:effectLst>
                  <a:glow rad="101600">
                    <a:schemeClr val="bg1">
                      <a:alpha val="60000"/>
                    </a:schemeClr>
                  </a:glow>
                </a:effectLst>
              </a:rPr>
              <a:t>marvellous</a:t>
            </a:r>
            <a:r>
              <a:rPr lang="en-US" i="1" dirty="0" smtClean="0">
                <a:effectLst>
                  <a:glow rad="101600">
                    <a:schemeClr val="bg1">
                      <a:alpha val="60000"/>
                    </a:schemeClr>
                  </a:glow>
                </a:effectLst>
              </a:rPr>
              <a:t> light."</a:t>
            </a:r>
            <a:br>
              <a:rPr lang="en-US" i="1" dirty="0" smtClean="0">
                <a:effectLst>
                  <a:glow rad="101600">
                    <a:schemeClr val="bg1">
                      <a:alpha val="60000"/>
                    </a:schemeClr>
                  </a:glow>
                </a:effectLst>
              </a:rPr>
            </a:br>
            <a:r>
              <a:rPr lang="en-US" i="1" dirty="0" smtClean="0">
                <a:effectLst>
                  <a:glow rad="101600">
                    <a:schemeClr val="bg1">
                      <a:alpha val="60000"/>
                    </a:schemeClr>
                  </a:glow>
                </a:effectLst>
              </a:rPr>
              <a:t>I Peter 2:9 </a:t>
            </a:r>
            <a:endParaRPr lang="en-US" dirty="0"/>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4400"/>
            <a:ext cx="8229600" cy="762000"/>
          </a:xfrm>
        </p:spPr>
        <p:txBody>
          <a:bodyPr>
            <a:normAutofit fontScale="90000"/>
          </a:bodyPr>
          <a:lstStyle/>
          <a:p>
            <a:r>
              <a:rPr lang="en-US" dirty="0" smtClean="0"/>
              <a:t>God’s light</a:t>
            </a:r>
            <a:r>
              <a:rPr lang="en-US" sz="4000" dirty="0" smtClean="0"/>
              <a:t/>
            </a:r>
            <a:br>
              <a:rPr lang="en-US" sz="4000" dirty="0" smtClean="0"/>
            </a:br>
            <a:r>
              <a:rPr lang="en-US" sz="4000" i="1" dirty="0" smtClean="0"/>
              <a:t>“Revealed through the Word of God”</a:t>
            </a:r>
            <a:br>
              <a:rPr lang="en-US" sz="4000" i="1" dirty="0" smtClean="0"/>
            </a:br>
            <a:r>
              <a:rPr lang="en-US" sz="4000" i="1" dirty="0" smtClean="0"/>
              <a:t>(Psalm 119:105)</a:t>
            </a:r>
            <a:r>
              <a:rPr lang="en-US" dirty="0" smtClean="0"/>
              <a:t/>
            </a:r>
            <a:br>
              <a:rPr lang="en-US" dirty="0" smtClean="0"/>
            </a:br>
            <a:endParaRPr lang="en-US" dirty="0"/>
          </a:p>
        </p:txBody>
      </p:sp>
      <p:pic>
        <p:nvPicPr>
          <p:cNvPr id="5122" name="Picture 2"/>
          <p:cNvPicPr>
            <a:picLocks noChangeAspect="1" noChangeArrowheads="1"/>
          </p:cNvPicPr>
          <p:nvPr/>
        </p:nvPicPr>
        <p:blipFill>
          <a:blip r:embed="rId3" cstate="print">
            <a:lum bright="-10000"/>
          </a:blip>
          <a:srcRect/>
          <a:stretch>
            <a:fillRect/>
          </a:stretch>
        </p:blipFill>
        <p:spPr bwMode="auto">
          <a:xfrm>
            <a:off x="2667000" y="2057400"/>
            <a:ext cx="3657600" cy="4572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914400"/>
          </a:xfrm>
        </p:spPr>
        <p:txBody>
          <a:bodyPr>
            <a:normAutofit/>
          </a:bodyPr>
          <a:lstStyle/>
          <a:p>
            <a:r>
              <a:rPr lang="en-US" dirty="0" smtClean="0"/>
              <a:t>God is inscrutable</a:t>
            </a:r>
            <a:endParaRPr lang="en-US" dirty="0"/>
          </a:p>
        </p:txBody>
      </p:sp>
      <p:sp>
        <p:nvSpPr>
          <p:cNvPr id="3" name="Content Placeholder 2"/>
          <p:cNvSpPr>
            <a:spLocks noGrp="1"/>
          </p:cNvSpPr>
          <p:nvPr>
            <p:ph idx="1"/>
          </p:nvPr>
        </p:nvSpPr>
        <p:spPr>
          <a:xfrm>
            <a:off x="0" y="1371600"/>
            <a:ext cx="9144000" cy="5486400"/>
          </a:xfrm>
        </p:spPr>
        <p:txBody>
          <a:bodyPr>
            <a:noAutofit/>
          </a:bodyPr>
          <a:lstStyle/>
          <a:p>
            <a:r>
              <a:rPr lang="en-US" sz="3100" dirty="0" smtClean="0"/>
              <a:t>INCOMPREHENSIBLE </a:t>
            </a:r>
          </a:p>
          <a:p>
            <a:r>
              <a:rPr lang="en-US" sz="3100" cap="all" dirty="0" smtClean="0"/>
              <a:t>beyond our understanding </a:t>
            </a:r>
            <a:endParaRPr lang="en-US" sz="3100" dirty="0" smtClean="0"/>
          </a:p>
          <a:p>
            <a:r>
              <a:rPr lang="en-US" sz="3100" dirty="0" smtClean="0"/>
              <a:t>MAN CANNOT PLUMB THE DEPTS OR LIMITS OF GOD </a:t>
            </a:r>
          </a:p>
          <a:p>
            <a:pPr>
              <a:buNone/>
            </a:pPr>
            <a:r>
              <a:rPr lang="en-US" dirty="0" smtClean="0">
                <a:solidFill>
                  <a:srgbClr val="FFFF00"/>
                </a:solidFill>
              </a:rPr>
              <a:t/>
            </a:r>
            <a:br>
              <a:rPr lang="en-US" dirty="0" smtClean="0">
                <a:solidFill>
                  <a:srgbClr val="FFFF00"/>
                </a:solidFill>
              </a:rPr>
            </a:br>
            <a:r>
              <a:rPr lang="en-US" sz="3000" dirty="0" smtClean="0">
                <a:solidFill>
                  <a:srgbClr val="FFFF00"/>
                </a:solidFill>
              </a:rPr>
              <a:t>“</a:t>
            </a:r>
            <a:r>
              <a:rPr lang="en-US" sz="3000" i="1" dirty="0" smtClean="0">
                <a:solidFill>
                  <a:srgbClr val="FFFF00"/>
                </a:solidFill>
              </a:rPr>
              <a:t>For my thoughts are not your thoughts, neither are your ways my ways, </a:t>
            </a:r>
            <a:r>
              <a:rPr lang="en-US" sz="3000" i="1" dirty="0" err="1" smtClean="0">
                <a:solidFill>
                  <a:srgbClr val="FFFF00"/>
                </a:solidFill>
              </a:rPr>
              <a:t>saith</a:t>
            </a:r>
            <a:r>
              <a:rPr lang="en-US" sz="3000" i="1" dirty="0" smtClean="0">
                <a:solidFill>
                  <a:srgbClr val="FFFF00"/>
                </a:solidFill>
              </a:rPr>
              <a:t> the LORD. For as the heavens are higher than the earth, so are my ways higher than your ways, and my thoughts than your thoughts.” </a:t>
            </a:r>
          </a:p>
          <a:p>
            <a:pPr algn="ctr">
              <a:buNone/>
            </a:pPr>
            <a:r>
              <a:rPr lang="en-US" sz="3000" i="1" dirty="0" smtClean="0">
                <a:solidFill>
                  <a:srgbClr val="FFFF00"/>
                </a:solidFill>
              </a:rPr>
              <a:t>Isa. 55:8-9</a:t>
            </a:r>
            <a:endParaRPr lang="en-US" sz="3000" i="1" dirty="0">
              <a:solidFill>
                <a:srgbClr val="FFFF00"/>
              </a:solidFill>
            </a:endParaRPr>
          </a:p>
        </p:txBody>
      </p:sp>
      <p:pic>
        <p:nvPicPr>
          <p:cNvPr id="1026" name="Picture 2"/>
          <p:cNvPicPr>
            <a:picLocks noChangeAspect="1" noChangeArrowheads="1"/>
          </p:cNvPicPr>
          <p:nvPr/>
        </p:nvPicPr>
        <p:blipFill>
          <a:blip r:embed="rId3" cstate="print"/>
          <a:srcRect/>
          <a:stretch>
            <a:fillRect/>
          </a:stretch>
        </p:blipFill>
        <p:spPr bwMode="auto">
          <a:xfrm flipH="1">
            <a:off x="6629400" y="457200"/>
            <a:ext cx="2286001" cy="186630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514600"/>
          </a:xfrm>
        </p:spPr>
        <p:txBody>
          <a:bodyPr>
            <a:normAutofit/>
          </a:bodyPr>
          <a:lstStyle/>
          <a:p>
            <a:r>
              <a:rPr lang="en-US" i="1" dirty="0" smtClean="0"/>
              <a:t>“For truly my words shall not be false: He that is </a:t>
            </a:r>
            <a:r>
              <a:rPr lang="en-US" i="1" u="sng" dirty="0" smtClean="0"/>
              <a:t>perfect in knowledge</a:t>
            </a:r>
            <a:r>
              <a:rPr lang="en-US" i="1" dirty="0" smtClean="0"/>
              <a:t> is with thee.” Job 36:4 </a:t>
            </a:r>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2286000" y="2181225"/>
            <a:ext cx="4676775" cy="46767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314" name="Picture 2"/>
          <p:cNvPicPr>
            <a:picLocks noChangeAspect="1" noChangeArrowheads="1"/>
          </p:cNvPicPr>
          <p:nvPr/>
        </p:nvPicPr>
        <p:blipFill>
          <a:blip r:embed="rId4" cstate="print"/>
          <a:srcRect/>
          <a:stretch>
            <a:fillRect/>
          </a:stretch>
        </p:blipFill>
        <p:spPr bwMode="auto">
          <a:xfrm>
            <a:off x="1676399" y="2667001"/>
            <a:ext cx="5579733" cy="4191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3124200"/>
          </a:xfrm>
        </p:spPr>
        <p:txBody>
          <a:bodyPr>
            <a:noAutofit/>
          </a:bodyPr>
          <a:lstStyle/>
          <a:p>
            <a:pPr>
              <a:buNone/>
            </a:pPr>
            <a:endParaRPr lang="en-US" sz="3600" dirty="0" smtClean="0"/>
          </a:p>
          <a:p>
            <a:r>
              <a:rPr lang="en-US" sz="3600" dirty="0" smtClean="0"/>
              <a:t>God's will may not make sense to us but does to God. </a:t>
            </a:r>
          </a:p>
          <a:p>
            <a:r>
              <a:rPr lang="en-US" sz="3600" dirty="0" smtClean="0"/>
              <a:t>We may not have all the answers but we serve the God who does.</a:t>
            </a:r>
          </a:p>
          <a:p>
            <a:endParaRPr lang="en-US" sz="3600" dirty="0"/>
          </a:p>
        </p:txBody>
      </p:sp>
      <p:pic>
        <p:nvPicPr>
          <p:cNvPr id="1026" name="Picture 2"/>
          <p:cNvPicPr>
            <a:picLocks noChangeAspect="1" noChangeArrowheads="1"/>
          </p:cNvPicPr>
          <p:nvPr/>
        </p:nvPicPr>
        <p:blipFill>
          <a:blip r:embed="rId3" cstate="print">
            <a:lum contrast="20000"/>
          </a:blip>
          <a:srcRect/>
          <a:stretch>
            <a:fillRect/>
          </a:stretch>
        </p:blipFill>
        <p:spPr bwMode="auto">
          <a:xfrm>
            <a:off x="2286000" y="3124200"/>
            <a:ext cx="5105400" cy="3403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40000"/>
          </a:blip>
          <a:srcRect/>
          <a:stretch>
            <a:fillRect/>
          </a:stretch>
        </p:blipFill>
        <p:spPr bwMode="auto">
          <a:xfrm>
            <a:off x="457200" y="1143000"/>
            <a:ext cx="8349502" cy="5486400"/>
          </a:xfrm>
          <a:prstGeom prst="rect">
            <a:avLst/>
          </a:prstGeom>
          <a:noFill/>
          <a:ln w="9525">
            <a:noFill/>
            <a:miter lim="800000"/>
            <a:headEnd/>
            <a:tailEnd/>
          </a:ln>
        </p:spPr>
      </p:pic>
      <p:sp>
        <p:nvSpPr>
          <p:cNvPr id="3" name="Title 2"/>
          <p:cNvSpPr>
            <a:spLocks noGrp="1"/>
          </p:cNvSpPr>
          <p:nvPr>
            <p:ph type="title"/>
          </p:nvPr>
        </p:nvSpPr>
        <p:spPr>
          <a:xfrm>
            <a:off x="457200" y="0"/>
            <a:ext cx="8229600" cy="1143000"/>
          </a:xfrm>
        </p:spPr>
        <p:txBody>
          <a:bodyPr/>
          <a:lstStyle/>
          <a:p>
            <a:r>
              <a:rPr lang="en-US" dirty="0" smtClean="0"/>
              <a:t>God is faithful</a:t>
            </a:r>
            <a:endParaRPr lang="en-US" dirty="0"/>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304800"/>
            <a:ext cx="9144000" cy="7604760"/>
          </a:xfrm>
          <a:prstGeom prst="rect">
            <a:avLst/>
          </a:prstGeom>
          <a:noFill/>
          <a:ln w="9525">
            <a:noFill/>
            <a:miter lim="800000"/>
            <a:headEnd/>
            <a:tailEnd/>
          </a:ln>
        </p:spPr>
      </p:pic>
      <p:sp>
        <p:nvSpPr>
          <p:cNvPr id="2" name="Title 1"/>
          <p:cNvSpPr>
            <a:spLocks noGrp="1"/>
          </p:cNvSpPr>
          <p:nvPr>
            <p:ph type="title"/>
          </p:nvPr>
        </p:nvSpPr>
        <p:spPr>
          <a:xfrm>
            <a:off x="457200" y="381000"/>
            <a:ext cx="8229600" cy="4724400"/>
          </a:xfrm>
        </p:spPr>
        <p:txBody>
          <a:bodyPr>
            <a:normAutofit/>
          </a:bodyPr>
          <a:lstStyle/>
          <a:p>
            <a:r>
              <a:rPr lang="en-US" sz="4800" b="1" i="1" dirty="0" smtClean="0">
                <a:solidFill>
                  <a:schemeClr val="bg1"/>
                </a:solidFill>
              </a:rPr>
              <a:t> “Thy mercy, O LORD, is in the heavens; and thy faithfulness reacheth unto the clouds.”</a:t>
            </a:r>
            <a:br>
              <a:rPr lang="en-US" sz="4800" b="1" i="1" dirty="0" smtClean="0">
                <a:solidFill>
                  <a:schemeClr val="bg1"/>
                </a:solidFill>
              </a:rPr>
            </a:br>
            <a:r>
              <a:rPr lang="en-US" sz="4800" b="1" i="1" dirty="0" smtClean="0">
                <a:solidFill>
                  <a:schemeClr val="bg1"/>
                </a:solidFill>
              </a:rPr>
              <a:t> Psalm 36:5 </a:t>
            </a:r>
            <a:endParaRPr lang="en-US" sz="4800" b="1" i="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9144000" cy="1200329"/>
          </a:xfrm>
          <a:prstGeom prst="rect">
            <a:avLst/>
          </a:prstGeom>
        </p:spPr>
        <p:txBody>
          <a:bodyPr wrap="square">
            <a:spAutoFit/>
          </a:bodyPr>
          <a:lstStyle/>
          <a:p>
            <a:pPr algn="ctr"/>
            <a:r>
              <a:rPr lang="en-US" sz="3600" i="1" dirty="0" smtClean="0"/>
              <a:t>“Moreover it is required in stewards, that a man be found faithful.”  I Cor. 4:2 </a:t>
            </a:r>
            <a:endParaRPr lang="en-US" sz="3600" i="1" dirty="0"/>
          </a:p>
        </p:txBody>
      </p:sp>
      <p:pic>
        <p:nvPicPr>
          <p:cNvPr id="218114" name="Picture 2"/>
          <p:cNvPicPr>
            <a:picLocks noChangeAspect="1" noChangeArrowheads="1"/>
          </p:cNvPicPr>
          <p:nvPr/>
        </p:nvPicPr>
        <p:blipFill>
          <a:blip r:embed="rId3" cstate="print"/>
          <a:srcRect/>
          <a:stretch>
            <a:fillRect/>
          </a:stretch>
        </p:blipFill>
        <p:spPr bwMode="auto">
          <a:xfrm>
            <a:off x="27844" y="1883997"/>
            <a:ext cx="9116156" cy="4974003"/>
          </a:xfrm>
          <a:prstGeom prst="rect">
            <a:avLst/>
          </a:prstGeom>
          <a:ln>
            <a:noFill/>
          </a:ln>
          <a:effectLst>
            <a:softEdge rad="112500"/>
          </a:effectLst>
        </p:spPr>
      </p:pic>
      <p:sp>
        <p:nvSpPr>
          <p:cNvPr id="4" name="Rectangle 3"/>
          <p:cNvSpPr/>
          <p:nvPr/>
        </p:nvSpPr>
        <p:spPr>
          <a:xfrm>
            <a:off x="228600" y="2690336"/>
            <a:ext cx="6781800" cy="3416320"/>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“His lord said unto him, Well done, good and faithful servant; thou hast been faithful over a few things, I will make thee ruler over many things: enter thou into the joy of thy lord.” Matt. 25:23 </a:t>
            </a:r>
            <a:endParaRPr lang="en-US" sz="3600" b="1" i="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contrast="40000"/>
          </a:blip>
          <a:srcRect/>
          <a:stretch>
            <a:fillRect/>
          </a:stretch>
        </p:blipFill>
        <p:spPr bwMode="auto">
          <a:xfrm>
            <a:off x="152400" y="264041"/>
            <a:ext cx="9225807" cy="6593959"/>
          </a:xfrm>
          <a:prstGeom prst="rect">
            <a:avLst/>
          </a:prstGeom>
          <a:noFill/>
          <a:ln w="9525">
            <a:noFill/>
            <a:miter lim="800000"/>
            <a:headEnd/>
            <a:tailEnd/>
          </a:ln>
        </p:spPr>
      </p:pic>
      <p:sp>
        <p:nvSpPr>
          <p:cNvPr id="3" name="Rectangle 2"/>
          <p:cNvSpPr/>
          <p:nvPr/>
        </p:nvSpPr>
        <p:spPr>
          <a:xfrm>
            <a:off x="1371600" y="2514600"/>
            <a:ext cx="1752600" cy="646331"/>
          </a:xfrm>
          <a:prstGeom prst="rect">
            <a:avLst/>
          </a:prstGeom>
        </p:spPr>
        <p:txBody>
          <a:bodyPr wrap="square">
            <a:spAutoFit/>
          </a:bodyPr>
          <a:lstStyle/>
          <a:p>
            <a:pPr algn="ctr"/>
            <a:r>
              <a:rPr lang="en-US" sz="3600" dirty="0" smtClean="0">
                <a:effectLst>
                  <a:glow rad="101600">
                    <a:schemeClr val="bg1">
                      <a:alpha val="60000"/>
                    </a:schemeClr>
                  </a:glow>
                </a:effectLst>
              </a:rPr>
              <a:t>God</a:t>
            </a:r>
            <a:endParaRPr lang="en-US" sz="3600" dirty="0">
              <a:effectLst>
                <a:glow rad="101600">
                  <a:schemeClr val="bg1">
                    <a:alpha val="60000"/>
                  </a:schemeClr>
                </a:glow>
              </a:effectLst>
            </a:endParaRPr>
          </a:p>
        </p:txBody>
      </p:sp>
      <p:sp>
        <p:nvSpPr>
          <p:cNvPr id="4" name="Rectangle 3"/>
          <p:cNvSpPr/>
          <p:nvPr/>
        </p:nvSpPr>
        <p:spPr>
          <a:xfrm rot="19027446">
            <a:off x="-191953" y="3187901"/>
            <a:ext cx="1941613" cy="523220"/>
          </a:xfrm>
          <a:prstGeom prst="rect">
            <a:avLst/>
          </a:prstGeom>
        </p:spPr>
        <p:txBody>
          <a:bodyPr wrap="square">
            <a:spAutoFit/>
            <a:scene3d>
              <a:camera prst="orthographicFront"/>
              <a:lightRig rig="threePt" dir="t"/>
            </a:scene3d>
            <a:sp3d extrusionH="57150">
              <a:bevelT w="38100" h="38100" prst="convex"/>
            </a:sp3d>
          </a:bodyPr>
          <a:lstStyle/>
          <a:p>
            <a:pPr algn="ctr"/>
            <a:r>
              <a:rPr lang="en-US" sz="2800" b="1" i="1" dirty="0" smtClean="0">
                <a:solidFill>
                  <a:schemeClr val="bg1"/>
                </a:solidFill>
                <a:effectLst>
                  <a:glow rad="228600">
                    <a:srgbClr val="FFFF00">
                      <a:alpha val="40000"/>
                    </a:srgbClr>
                  </a:glow>
                </a:effectLst>
              </a:rPr>
              <a:t>Holiness</a:t>
            </a:r>
            <a:endParaRPr lang="en-US" sz="2800" b="1" i="1" dirty="0">
              <a:solidFill>
                <a:schemeClr val="bg1"/>
              </a:solidFill>
              <a:effectLst>
                <a:glow rad="228600">
                  <a:srgbClr val="FFFF00">
                    <a:alpha val="40000"/>
                  </a:srgbClr>
                </a:glow>
              </a:effectLst>
            </a:endParaRPr>
          </a:p>
        </p:txBody>
      </p:sp>
      <p:sp>
        <p:nvSpPr>
          <p:cNvPr id="5" name="Rectangle 4"/>
          <p:cNvSpPr/>
          <p:nvPr/>
        </p:nvSpPr>
        <p:spPr>
          <a:xfrm rot="928718">
            <a:off x="3241486" y="2522713"/>
            <a:ext cx="6228522" cy="1938992"/>
          </a:xfrm>
          <a:prstGeom prst="rect">
            <a:avLst/>
          </a:prstGeom>
        </p:spPr>
        <p:txBody>
          <a:bodyPr wrap="square">
            <a:spAutoFit/>
          </a:bodyPr>
          <a:lstStyle/>
          <a:p>
            <a:pPr algn="ctr"/>
            <a:r>
              <a:rPr lang="en-US" sz="2400" i="1" dirty="0">
                <a:effectLst>
                  <a:glow rad="101600">
                    <a:schemeClr val="bg1">
                      <a:alpha val="60000"/>
                    </a:schemeClr>
                  </a:glow>
                </a:effectLst>
              </a:rPr>
              <a:t>w</a:t>
            </a:r>
            <a:r>
              <a:rPr lang="en-US" sz="2400" i="1" dirty="0" smtClean="0">
                <a:effectLst>
                  <a:glow rad="101600">
                    <a:schemeClr val="bg1">
                      <a:alpha val="60000"/>
                    </a:schemeClr>
                  </a:glow>
                </a:effectLst>
              </a:rPr>
              <a:t>ise, immutable, sovereign, inscrutable, light, faithful, incomprehensible, self-existence, self-sufficient, eternal, infinite, omnipotent, omnipresent, omniscient, righteousness, just, true, good, merciful, gracious, love</a:t>
            </a:r>
            <a:endParaRPr lang="en-US" sz="2400" i="1" dirty="0">
              <a:effectLst>
                <a:glow rad="101600">
                  <a:schemeClr val="bg1">
                    <a:alpha val="60000"/>
                  </a:schemeClr>
                </a:glow>
              </a:effectLst>
            </a:endParaRPr>
          </a:p>
        </p:txBody>
      </p:sp>
      <p:sp>
        <p:nvSpPr>
          <p:cNvPr id="6" name="Title 1"/>
          <p:cNvSpPr txBox="1">
            <a:spLocks/>
          </p:cNvSpPr>
          <p:nvPr/>
        </p:nvSpPr>
        <p:spPr>
          <a:xfrm>
            <a:off x="457200" y="304800"/>
            <a:ext cx="8229600" cy="1295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God is holy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8991600" cy="2862322"/>
          </a:xfrm>
          <a:prstGeom prst="rect">
            <a:avLst/>
          </a:prstGeom>
        </p:spPr>
        <p:txBody>
          <a:bodyPr wrap="square">
            <a:spAutoFit/>
          </a:bodyPr>
          <a:lstStyle/>
          <a:p>
            <a:pPr algn="ctr"/>
            <a:r>
              <a:rPr lang="en-US" sz="3600" i="1" dirty="0" smtClean="0"/>
              <a:t>“Sanctify yourselves therefore, and be ye holy: for I am the LORD your God…</a:t>
            </a:r>
          </a:p>
          <a:p>
            <a:pPr algn="ctr"/>
            <a:r>
              <a:rPr lang="en-US" sz="3600" i="1" dirty="0" smtClean="0"/>
              <a:t>But as he which hath called you is holy, so be ye holy in all manner of conversation…</a:t>
            </a:r>
          </a:p>
          <a:p>
            <a:pPr algn="ctr"/>
            <a:r>
              <a:rPr lang="en-US" sz="3600" i="1" dirty="0" smtClean="0"/>
              <a:t>Because it is written, Be ye holy; for I am holy.”</a:t>
            </a:r>
            <a:endParaRPr lang="en-US" sz="3600" i="1" dirty="0"/>
          </a:p>
        </p:txBody>
      </p:sp>
      <p:pic>
        <p:nvPicPr>
          <p:cNvPr id="219138" name="Picture 2"/>
          <p:cNvPicPr>
            <a:picLocks noChangeAspect="1" noChangeArrowheads="1"/>
          </p:cNvPicPr>
          <p:nvPr/>
        </p:nvPicPr>
        <p:blipFill>
          <a:blip r:embed="rId3" cstate="print"/>
          <a:srcRect/>
          <a:stretch>
            <a:fillRect/>
          </a:stretch>
        </p:blipFill>
        <p:spPr bwMode="auto">
          <a:xfrm>
            <a:off x="1752600" y="3071346"/>
            <a:ext cx="5736218" cy="3786654"/>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1"/>
            <a:ext cx="9144000" cy="4031873"/>
          </a:xfrm>
          <a:prstGeom prst="rect">
            <a:avLst/>
          </a:prstGeom>
        </p:spPr>
        <p:txBody>
          <a:bodyPr wrap="square">
            <a:spAutoFit/>
          </a:bodyPr>
          <a:lstStyle/>
          <a:p>
            <a:pPr algn="ctr"/>
            <a:r>
              <a:rPr lang="en-US" sz="3200" i="1" dirty="0" smtClean="0"/>
              <a:t>“But </a:t>
            </a:r>
            <a:r>
              <a:rPr lang="en-US" sz="3200" i="1" dirty="0" smtClean="0"/>
              <a:t>the day of the Lord will come as a thief in the night; in the which the heavens shall pass away with a great noise, and the elements shall melt with fervent heat, the earth also and the works that are therein shall be burned up. Seeing then that all these things shall be dissolved, what manner of persons ought ye to be in all holy conversation and </a:t>
            </a:r>
            <a:r>
              <a:rPr lang="en-US" sz="3200" i="1" dirty="0" smtClean="0"/>
              <a:t>godliness.” </a:t>
            </a:r>
          </a:p>
          <a:p>
            <a:pPr algn="ctr"/>
            <a:r>
              <a:rPr lang="en-US" sz="3200" i="1" dirty="0" smtClean="0"/>
              <a:t>II </a:t>
            </a:r>
            <a:r>
              <a:rPr lang="en-US" sz="3200" i="1" dirty="0" smtClean="0"/>
              <a:t>Peter </a:t>
            </a:r>
            <a:r>
              <a:rPr lang="en-US" sz="3200" i="1" dirty="0" smtClean="0"/>
              <a:t>3:10-11</a:t>
            </a:r>
            <a:endParaRPr lang="en-US" sz="3200" i="1" dirty="0"/>
          </a:p>
        </p:txBody>
      </p:sp>
      <p:pic>
        <p:nvPicPr>
          <p:cNvPr id="1026" name="Picture 2"/>
          <p:cNvPicPr>
            <a:picLocks noChangeAspect="1" noChangeArrowheads="1"/>
          </p:cNvPicPr>
          <p:nvPr/>
        </p:nvPicPr>
        <p:blipFill>
          <a:blip r:embed="rId2" cstate="print"/>
          <a:srcRect/>
          <a:stretch>
            <a:fillRect/>
          </a:stretch>
        </p:blipFill>
        <p:spPr bwMode="auto">
          <a:xfrm>
            <a:off x="2438400" y="4275842"/>
            <a:ext cx="4343400" cy="258215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God is just and righteous</a:t>
            </a:r>
            <a:endParaRPr lang="en-US" dirty="0"/>
          </a:p>
        </p:txBody>
      </p:sp>
      <p:pic>
        <p:nvPicPr>
          <p:cNvPr id="5" name="Picture 2"/>
          <p:cNvPicPr>
            <a:picLocks noGrp="1" noChangeAspect="1" noChangeArrowheads="1"/>
          </p:cNvPicPr>
          <p:nvPr>
            <p:ph idx="4294967295"/>
          </p:nvPr>
        </p:nvPicPr>
        <p:blipFill>
          <a:blip r:embed="rId3" cstate="print">
            <a:lum bright="-10000" contrast="30000"/>
          </a:blip>
          <a:srcRect/>
          <a:stretch>
            <a:fillRect/>
          </a:stretch>
        </p:blipFill>
        <p:spPr>
          <a:xfrm>
            <a:off x="152400" y="1676400"/>
            <a:ext cx="3451225" cy="4525963"/>
          </a:xfrm>
        </p:spPr>
      </p:pic>
      <p:sp>
        <p:nvSpPr>
          <p:cNvPr id="8" name="Rectangle 7"/>
          <p:cNvSpPr/>
          <p:nvPr/>
        </p:nvSpPr>
        <p:spPr>
          <a:xfrm>
            <a:off x="3733800" y="1600200"/>
            <a:ext cx="5257800" cy="2062103"/>
          </a:xfrm>
          <a:prstGeom prst="rect">
            <a:avLst/>
          </a:prstGeom>
        </p:spPr>
        <p:txBody>
          <a:bodyPr wrap="square">
            <a:spAutoFit/>
          </a:bodyPr>
          <a:lstStyle/>
          <a:p>
            <a:pPr algn="ctr"/>
            <a:r>
              <a:rPr lang="en-US" sz="3200" i="1" dirty="0" smtClean="0"/>
              <a:t> “There is no God else beside me; a just God and a </a:t>
            </a:r>
            <a:r>
              <a:rPr lang="en-US" sz="3200" i="1" dirty="0" err="1" smtClean="0"/>
              <a:t>Saviour</a:t>
            </a:r>
            <a:r>
              <a:rPr lang="en-US" sz="3200" i="1" dirty="0" smtClean="0"/>
              <a:t>; there is none beside me.”</a:t>
            </a:r>
          </a:p>
          <a:p>
            <a:pPr algn="ctr"/>
            <a:r>
              <a:rPr lang="en-US" sz="3200" i="1" dirty="0" smtClean="0"/>
              <a:t> Isa. 45:21</a:t>
            </a:r>
            <a:endParaRPr lang="en-US" sz="3200" i="1" dirty="0"/>
          </a:p>
        </p:txBody>
      </p:sp>
      <p:sp>
        <p:nvSpPr>
          <p:cNvPr id="9" name="Rectangle 8"/>
          <p:cNvSpPr/>
          <p:nvPr/>
        </p:nvSpPr>
        <p:spPr>
          <a:xfrm>
            <a:off x="3810000" y="4114800"/>
            <a:ext cx="5105400" cy="1569660"/>
          </a:xfrm>
          <a:prstGeom prst="rect">
            <a:avLst/>
          </a:prstGeom>
        </p:spPr>
        <p:txBody>
          <a:bodyPr wrap="square">
            <a:spAutoFit/>
          </a:bodyPr>
          <a:lstStyle/>
          <a:p>
            <a:pPr algn="ctr"/>
            <a:r>
              <a:rPr lang="en-US" sz="3200" i="1" dirty="0" smtClean="0"/>
              <a:t>“For the righteous God </a:t>
            </a:r>
            <a:r>
              <a:rPr lang="en-US" sz="3200" i="1" dirty="0" err="1" smtClean="0"/>
              <a:t>trieth</a:t>
            </a:r>
            <a:r>
              <a:rPr lang="en-US" sz="3200" i="1" dirty="0" smtClean="0"/>
              <a:t> the hearts and reins.”</a:t>
            </a:r>
          </a:p>
          <a:p>
            <a:pPr algn="ctr"/>
            <a:r>
              <a:rPr lang="en-US" sz="3200" i="1" dirty="0" smtClean="0"/>
              <a:t>Psalm 7:9 </a:t>
            </a:r>
            <a:endParaRPr lang="en-US" sz="3200" i="1" dirty="0"/>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1" y="637809"/>
            <a:ext cx="8763000" cy="1323439"/>
          </a:xfrm>
          <a:prstGeom prst="rect">
            <a:avLst/>
          </a:prstGeom>
        </p:spPr>
        <p:txBody>
          <a:bodyPr wrap="square">
            <a:spAutoFit/>
          </a:bodyPr>
          <a:lstStyle/>
          <a:p>
            <a:pPr algn="ctr"/>
            <a:r>
              <a:rPr lang="en-US" sz="4000" i="1" dirty="0" smtClean="0"/>
              <a:t> “Blessings are upon the head of the just.” Prov. 10:6 </a:t>
            </a:r>
            <a:endParaRPr lang="en-US" sz="4000" i="1" dirty="0"/>
          </a:p>
        </p:txBody>
      </p:sp>
      <p:sp>
        <p:nvSpPr>
          <p:cNvPr id="3" name="Rectangle 2"/>
          <p:cNvSpPr/>
          <p:nvPr/>
        </p:nvSpPr>
        <p:spPr>
          <a:xfrm>
            <a:off x="533400" y="2743201"/>
            <a:ext cx="8153400" cy="3170099"/>
          </a:xfrm>
          <a:prstGeom prst="rect">
            <a:avLst/>
          </a:prstGeom>
        </p:spPr>
        <p:txBody>
          <a:bodyPr wrap="square">
            <a:spAutoFit/>
          </a:bodyPr>
          <a:lstStyle/>
          <a:p>
            <a:pPr algn="ctr"/>
            <a:r>
              <a:rPr lang="en-US" sz="4000" i="1" dirty="0" smtClean="0"/>
              <a:t>“For the eyes of the Lord are over the righteous, and his ears are open unto their prayers: but the face of the Lord is against them that do evil.” </a:t>
            </a:r>
          </a:p>
          <a:p>
            <a:pPr algn="ctr"/>
            <a:r>
              <a:rPr lang="en-US" sz="4000" i="1" dirty="0" smtClean="0"/>
              <a:t>I Peter 3:12 </a:t>
            </a:r>
            <a:endParaRPr lang="en-US" sz="40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God is true </a:t>
            </a:r>
            <a:br>
              <a:rPr lang="en-US" dirty="0" smtClean="0"/>
            </a:br>
            <a:endParaRPr lang="en-US" dirty="0"/>
          </a:p>
        </p:txBody>
      </p:sp>
      <p:sp>
        <p:nvSpPr>
          <p:cNvPr id="3" name="Content Placeholder 2"/>
          <p:cNvSpPr>
            <a:spLocks noGrp="1"/>
          </p:cNvSpPr>
          <p:nvPr>
            <p:ph idx="1"/>
          </p:nvPr>
        </p:nvSpPr>
        <p:spPr>
          <a:xfrm>
            <a:off x="0" y="838200"/>
            <a:ext cx="4572000" cy="3810000"/>
          </a:xfrm>
        </p:spPr>
        <p:txBody>
          <a:bodyPr>
            <a:normAutofit lnSpcReduction="10000"/>
          </a:bodyPr>
          <a:lstStyle/>
          <a:p>
            <a:pPr algn="ctr">
              <a:buNone/>
            </a:pPr>
            <a:r>
              <a:rPr lang="en-US" sz="3600" i="1" dirty="0" smtClean="0"/>
              <a:t>   "And this is life eternal, that they might know thee the </a:t>
            </a:r>
            <a:r>
              <a:rPr lang="en-US" sz="3600" i="1" u="sng" dirty="0" smtClean="0">
                <a:solidFill>
                  <a:srgbClr val="FFFF00"/>
                </a:solidFill>
              </a:rPr>
              <a:t>only true God</a:t>
            </a:r>
            <a:r>
              <a:rPr lang="en-US" sz="3600" i="1" dirty="0" smtClean="0"/>
              <a:t>, and Jesus Christ, whom thou hast sent.” </a:t>
            </a:r>
          </a:p>
          <a:p>
            <a:pPr algn="ctr">
              <a:buNone/>
            </a:pPr>
            <a:r>
              <a:rPr lang="en-US" sz="3600" i="1" dirty="0" smtClean="0"/>
              <a:t>John 17:3 </a:t>
            </a:r>
          </a:p>
          <a:p>
            <a:pPr algn="ctr"/>
            <a:endParaRPr lang="en-US" sz="3600" i="1" dirty="0" smtClean="0"/>
          </a:p>
        </p:txBody>
      </p:sp>
      <p:pic>
        <p:nvPicPr>
          <p:cNvPr id="4" name="Picture 2"/>
          <p:cNvPicPr>
            <a:picLocks noChangeAspect="1" noChangeArrowheads="1"/>
          </p:cNvPicPr>
          <p:nvPr/>
        </p:nvPicPr>
        <p:blipFill>
          <a:blip r:embed="rId3" cstate="print"/>
          <a:srcRect/>
          <a:stretch>
            <a:fillRect/>
          </a:stretch>
        </p:blipFill>
        <p:spPr bwMode="auto">
          <a:xfrm flipH="1">
            <a:off x="5181600" y="1219200"/>
            <a:ext cx="3260794" cy="2495821"/>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533400" y="4419600"/>
            <a:ext cx="3251200" cy="2438400"/>
          </a:xfrm>
          <a:prstGeom prst="rect">
            <a:avLst/>
          </a:prstGeom>
          <a:ln>
            <a:noFill/>
          </a:ln>
          <a:effectLst>
            <a:softEdge rad="112500"/>
          </a:effectLst>
        </p:spPr>
      </p:pic>
      <p:sp>
        <p:nvSpPr>
          <p:cNvPr id="6" name="Content Placeholder 2"/>
          <p:cNvSpPr txBox="1">
            <a:spLocks/>
          </p:cNvSpPr>
          <p:nvPr/>
        </p:nvSpPr>
        <p:spPr>
          <a:xfrm>
            <a:off x="4114800" y="4191000"/>
            <a:ext cx="4572000" cy="1935163"/>
          </a:xfrm>
          <a:prstGeom prst="rect">
            <a:avLst/>
          </a:prstGeom>
        </p:spPr>
        <p:txBody>
          <a:bodyPr vert="horz" lIns="91440" tIns="45720" rIns="91440" bIns="45720" rtlCol="0">
            <a:normAutofit fontScale="925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   “Sanctify them through thy truth: thy </a:t>
            </a:r>
            <a:r>
              <a:rPr kumimoji="0" lang="en-US" sz="4000" b="0" i="1" u="sng"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word is truth</a:t>
            </a:r>
            <a:r>
              <a:rPr kumimoji="0" lang="en-US" sz="40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 John 17:17 </a:t>
            </a:r>
            <a:endParaRPr kumimoji="0" lang="en-US" sz="4000" b="0" i="1" u="none" strike="noStrike" kern="1200" cap="none" spc="0" normalizeH="0" baseline="0" noProof="0" dirty="0">
              <a:ln>
                <a:noFill/>
              </a:ln>
              <a:solidFill>
                <a:schemeClr val="tx1"/>
              </a:solidFill>
              <a:effectLst>
                <a:glow rad="101600">
                  <a:schemeClr val="bg1">
                    <a:alpha val="60000"/>
                  </a:schemeClr>
                </a:glow>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9050"/>
            <a:ext cx="9169400" cy="6877050"/>
          </a:xfrm>
          <a:prstGeom prst="rect">
            <a:avLst/>
          </a:prstGeom>
          <a:noFill/>
          <a:ln w="9525">
            <a:noFill/>
            <a:miter lim="800000"/>
            <a:headEnd/>
            <a:tailEnd/>
          </a:ln>
        </p:spPr>
      </p:pic>
      <p:sp>
        <p:nvSpPr>
          <p:cNvPr id="6" name="Content Placeholder 5"/>
          <p:cNvSpPr>
            <a:spLocks noGrp="1"/>
          </p:cNvSpPr>
          <p:nvPr>
            <p:ph sz="half" idx="2"/>
          </p:nvPr>
        </p:nvSpPr>
        <p:spPr>
          <a:xfrm>
            <a:off x="4953000" y="152400"/>
            <a:ext cx="4191000" cy="6705600"/>
          </a:xfrm>
        </p:spPr>
        <p:txBody>
          <a:bodyPr>
            <a:noAutofit/>
          </a:bodyPr>
          <a:lstStyle/>
          <a:p>
            <a:r>
              <a:rPr lang="en-US" sz="3400" b="1" dirty="0" smtClean="0">
                <a:solidFill>
                  <a:schemeClr val="bg1"/>
                </a:solidFill>
                <a:effectLst>
                  <a:glow rad="101600">
                    <a:schemeClr val="tx1">
                      <a:alpha val="60000"/>
                    </a:schemeClr>
                  </a:glow>
                </a:effectLst>
              </a:rPr>
              <a:t>God is light</a:t>
            </a:r>
          </a:p>
          <a:p>
            <a:r>
              <a:rPr lang="en-US" sz="3400" b="1" dirty="0" smtClean="0">
                <a:solidFill>
                  <a:schemeClr val="bg1"/>
                </a:solidFill>
                <a:effectLst>
                  <a:glow rad="101600">
                    <a:schemeClr val="tx1">
                      <a:alpha val="60000"/>
                    </a:schemeClr>
                  </a:glow>
                </a:effectLst>
              </a:rPr>
              <a:t>God is</a:t>
            </a:r>
            <a:r>
              <a:rPr lang="en-US" sz="3600" b="1" dirty="0" smtClean="0">
                <a:solidFill>
                  <a:schemeClr val="bg1"/>
                </a:solidFill>
                <a:effectLst>
                  <a:glow rad="101600">
                    <a:schemeClr val="tx1">
                      <a:alpha val="60000"/>
                    </a:schemeClr>
                  </a:glow>
                </a:effectLst>
              </a:rPr>
              <a:t> inscrutable</a:t>
            </a:r>
            <a:endParaRPr lang="en-US" sz="3400" b="1" dirty="0" smtClean="0">
              <a:solidFill>
                <a:schemeClr val="bg1"/>
              </a:solidFill>
              <a:effectLst>
                <a:glow rad="101600">
                  <a:schemeClr val="tx1">
                    <a:alpha val="60000"/>
                  </a:schemeClr>
                </a:glow>
              </a:effectLst>
            </a:endParaRPr>
          </a:p>
          <a:p>
            <a:r>
              <a:rPr lang="en-US" sz="3400" b="1" dirty="0" smtClean="0">
                <a:solidFill>
                  <a:schemeClr val="bg1"/>
                </a:solidFill>
                <a:effectLst>
                  <a:glow rad="101600">
                    <a:schemeClr val="tx1">
                      <a:alpha val="60000"/>
                    </a:schemeClr>
                  </a:glow>
                </a:effectLst>
              </a:rPr>
              <a:t>God is faithful</a:t>
            </a:r>
          </a:p>
          <a:p>
            <a:r>
              <a:rPr lang="en-US" sz="3400" b="1" dirty="0" smtClean="0">
                <a:solidFill>
                  <a:schemeClr val="bg1"/>
                </a:solidFill>
                <a:effectLst>
                  <a:glow rad="101600">
                    <a:schemeClr val="tx1">
                      <a:alpha val="60000"/>
                    </a:schemeClr>
                  </a:glow>
                </a:effectLst>
              </a:rPr>
              <a:t>God is holy</a:t>
            </a:r>
          </a:p>
          <a:p>
            <a:r>
              <a:rPr lang="en-US" sz="3400" b="1" dirty="0" smtClean="0">
                <a:solidFill>
                  <a:schemeClr val="bg1"/>
                </a:solidFill>
                <a:effectLst>
                  <a:glow rad="101600">
                    <a:schemeClr val="tx1">
                      <a:alpha val="60000"/>
                    </a:schemeClr>
                  </a:glow>
                </a:effectLst>
              </a:rPr>
              <a:t>God is just and righteous</a:t>
            </a:r>
          </a:p>
          <a:p>
            <a:r>
              <a:rPr lang="en-US" sz="3400" b="1" dirty="0" smtClean="0">
                <a:solidFill>
                  <a:schemeClr val="bg1"/>
                </a:solidFill>
                <a:effectLst>
                  <a:glow rad="101600">
                    <a:schemeClr val="tx1">
                      <a:alpha val="60000"/>
                    </a:schemeClr>
                  </a:glow>
                </a:effectLst>
              </a:rPr>
              <a:t>God is true</a:t>
            </a:r>
          </a:p>
          <a:p>
            <a:r>
              <a:rPr lang="en-US" sz="3400" b="1" dirty="0" smtClean="0">
                <a:solidFill>
                  <a:schemeClr val="bg1"/>
                </a:solidFill>
                <a:effectLst>
                  <a:glow rad="101600">
                    <a:schemeClr val="tx1">
                      <a:alpha val="60000"/>
                    </a:schemeClr>
                  </a:glow>
                </a:effectLst>
              </a:rPr>
              <a:t>God is good</a:t>
            </a:r>
          </a:p>
          <a:p>
            <a:r>
              <a:rPr lang="en-US" sz="3400" b="1" dirty="0" smtClean="0">
                <a:solidFill>
                  <a:schemeClr val="bg1"/>
                </a:solidFill>
                <a:effectLst>
                  <a:glow rad="101600">
                    <a:schemeClr val="tx1">
                      <a:alpha val="60000"/>
                    </a:schemeClr>
                  </a:glow>
                </a:effectLst>
              </a:rPr>
              <a:t>God is merciful</a:t>
            </a:r>
          </a:p>
          <a:p>
            <a:r>
              <a:rPr lang="en-US" sz="3400" b="1" dirty="0" smtClean="0">
                <a:solidFill>
                  <a:schemeClr val="bg1"/>
                </a:solidFill>
                <a:effectLst>
                  <a:glow rad="101600">
                    <a:schemeClr val="tx1">
                      <a:alpha val="60000"/>
                    </a:schemeClr>
                  </a:glow>
                </a:effectLst>
              </a:rPr>
              <a:t>God is gracious</a:t>
            </a:r>
          </a:p>
          <a:p>
            <a:r>
              <a:rPr lang="en-US" sz="3400" b="1" dirty="0" smtClean="0">
                <a:solidFill>
                  <a:schemeClr val="bg1"/>
                </a:solidFill>
                <a:effectLst>
                  <a:glow rad="101600">
                    <a:schemeClr val="tx1">
                      <a:alpha val="60000"/>
                    </a:schemeClr>
                  </a:glow>
                </a:effectLst>
              </a:rPr>
              <a:t>God is love</a:t>
            </a:r>
          </a:p>
          <a:p>
            <a:pPr>
              <a:buNone/>
            </a:pPr>
            <a:endParaRPr lang="en-US" sz="3400" b="1" dirty="0">
              <a:solidFill>
                <a:schemeClr val="bg1"/>
              </a:solidFill>
              <a:effectLst>
                <a:glow rad="101600">
                  <a:schemeClr val="tx1">
                    <a:alpha val="60000"/>
                  </a:schemeClr>
                </a:glow>
              </a:effectLst>
            </a:endParaRPr>
          </a:p>
        </p:txBody>
      </p:sp>
      <p:sp>
        <p:nvSpPr>
          <p:cNvPr id="4" name="Title 3"/>
          <p:cNvSpPr>
            <a:spLocks noGrp="1"/>
          </p:cNvSpPr>
          <p:nvPr>
            <p:ph sz="half" idx="1"/>
          </p:nvPr>
        </p:nvSpPr>
        <p:spPr>
          <a:xfrm>
            <a:off x="0" y="304800"/>
            <a:ext cx="5257800" cy="6553200"/>
          </a:xfrm>
        </p:spPr>
        <p:txBody>
          <a:bodyPr>
            <a:normAutofit lnSpcReduction="10000"/>
          </a:bodyPr>
          <a:lstStyle/>
          <a:p>
            <a:r>
              <a:rPr lang="en-US" sz="3400" b="1" dirty="0" smtClean="0">
                <a:solidFill>
                  <a:schemeClr val="bg1"/>
                </a:solidFill>
                <a:effectLst>
                  <a:glow rad="101600">
                    <a:schemeClr val="tx1">
                      <a:alpha val="60000"/>
                    </a:schemeClr>
                  </a:glow>
                </a:effectLst>
              </a:rPr>
              <a:t>God is incomprehensible</a:t>
            </a:r>
          </a:p>
          <a:p>
            <a:r>
              <a:rPr lang="en-US" sz="3400" b="1" dirty="0" smtClean="0">
                <a:solidFill>
                  <a:schemeClr val="bg1"/>
                </a:solidFill>
                <a:effectLst>
                  <a:glow rad="101600">
                    <a:schemeClr val="tx1">
                      <a:alpha val="60000"/>
                    </a:schemeClr>
                  </a:glow>
                </a:effectLst>
              </a:rPr>
              <a:t>God is self-existence </a:t>
            </a:r>
          </a:p>
          <a:p>
            <a:r>
              <a:rPr lang="en-US" sz="3400" b="1" dirty="0" smtClean="0">
                <a:solidFill>
                  <a:schemeClr val="bg1"/>
                </a:solidFill>
                <a:effectLst>
                  <a:glow rad="101600">
                    <a:schemeClr val="tx1">
                      <a:alpha val="60000"/>
                    </a:schemeClr>
                  </a:glow>
                </a:effectLst>
              </a:rPr>
              <a:t>God is self-sufficient</a:t>
            </a:r>
          </a:p>
          <a:p>
            <a:r>
              <a:rPr lang="en-US" sz="3400" b="1" dirty="0" smtClean="0">
                <a:solidFill>
                  <a:schemeClr val="bg1"/>
                </a:solidFill>
                <a:effectLst>
                  <a:glow rad="101600">
                    <a:schemeClr val="tx1">
                      <a:alpha val="60000"/>
                    </a:schemeClr>
                  </a:glow>
                </a:effectLst>
              </a:rPr>
              <a:t>God is eternal</a:t>
            </a:r>
          </a:p>
          <a:p>
            <a:pPr lvl="0"/>
            <a:r>
              <a:rPr lang="en-US" sz="3400" b="1" dirty="0" smtClean="0">
                <a:solidFill>
                  <a:schemeClr val="bg1"/>
                </a:solidFill>
                <a:effectLst>
                  <a:glow rad="101600">
                    <a:schemeClr val="tx1">
                      <a:alpha val="60000"/>
                    </a:schemeClr>
                  </a:glow>
                </a:effectLst>
              </a:rPr>
              <a:t>God is infinite</a:t>
            </a:r>
          </a:p>
          <a:p>
            <a:r>
              <a:rPr lang="en-US" sz="3400" b="1" dirty="0" smtClean="0">
                <a:solidFill>
                  <a:schemeClr val="bg1"/>
                </a:solidFill>
                <a:effectLst>
                  <a:glow rad="101600">
                    <a:schemeClr val="tx1">
                      <a:alpha val="60000"/>
                    </a:schemeClr>
                  </a:glow>
                </a:effectLst>
              </a:rPr>
              <a:t>God is omnipotent</a:t>
            </a:r>
          </a:p>
          <a:p>
            <a:r>
              <a:rPr lang="en-US" sz="3400" b="1" dirty="0" smtClean="0">
                <a:solidFill>
                  <a:schemeClr val="bg1"/>
                </a:solidFill>
                <a:effectLst>
                  <a:glow rad="101600">
                    <a:schemeClr val="tx1">
                      <a:alpha val="60000"/>
                    </a:schemeClr>
                  </a:glow>
                </a:effectLst>
              </a:rPr>
              <a:t>God is omnipresent</a:t>
            </a:r>
          </a:p>
          <a:p>
            <a:r>
              <a:rPr lang="en-US" sz="3400" b="1" dirty="0" smtClean="0">
                <a:solidFill>
                  <a:schemeClr val="bg1"/>
                </a:solidFill>
                <a:effectLst>
                  <a:glow rad="101600">
                    <a:schemeClr val="tx1">
                      <a:alpha val="60000"/>
                    </a:schemeClr>
                  </a:glow>
                </a:effectLst>
              </a:rPr>
              <a:t>God is omniscient</a:t>
            </a:r>
          </a:p>
          <a:p>
            <a:r>
              <a:rPr lang="en-US" sz="3400" b="1" dirty="0" smtClean="0">
                <a:solidFill>
                  <a:schemeClr val="bg1"/>
                </a:solidFill>
                <a:effectLst>
                  <a:glow rad="101600">
                    <a:schemeClr val="tx1">
                      <a:alpha val="60000"/>
                    </a:schemeClr>
                  </a:glow>
                </a:effectLst>
              </a:rPr>
              <a:t>God is all wise</a:t>
            </a:r>
          </a:p>
          <a:p>
            <a:r>
              <a:rPr lang="en-US" sz="3400" b="1" dirty="0" smtClean="0">
                <a:solidFill>
                  <a:schemeClr val="bg1"/>
                </a:solidFill>
                <a:effectLst>
                  <a:glow rad="101600">
                    <a:schemeClr val="tx1">
                      <a:alpha val="60000"/>
                    </a:schemeClr>
                  </a:glow>
                </a:effectLst>
              </a:rPr>
              <a:t>God is immutable</a:t>
            </a:r>
          </a:p>
          <a:p>
            <a:r>
              <a:rPr lang="en-US" sz="3400" b="1" dirty="0" smtClean="0">
                <a:solidFill>
                  <a:schemeClr val="bg1"/>
                </a:solidFill>
                <a:effectLst>
                  <a:glow rad="101600">
                    <a:schemeClr val="tx1">
                      <a:alpha val="60000"/>
                    </a:schemeClr>
                  </a:glow>
                </a:effectLst>
              </a:rPr>
              <a:t>God is sovereign</a:t>
            </a: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pPr lvl="0"/>
            <a:endParaRPr lang="en-US" sz="3400" b="1" dirty="0" smtClean="0">
              <a:solidFill>
                <a:schemeClr val="bg1"/>
              </a:solidFill>
              <a:effectLst>
                <a:glow rad="101600">
                  <a:schemeClr val="tx1">
                    <a:alpha val="60000"/>
                  </a:schemeClr>
                </a:glow>
              </a:effectLst>
            </a:endParaRPr>
          </a:p>
          <a:p>
            <a:pPr lvl="0"/>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smtClean="0">
              <a:solidFill>
                <a:schemeClr val="bg1"/>
              </a:solidFill>
              <a:effectLst>
                <a:glow rad="101600">
                  <a:schemeClr val="tx1">
                    <a:alpha val="60000"/>
                  </a:schemeClr>
                </a:glow>
              </a:effectLst>
            </a:endParaRPr>
          </a:p>
          <a:p>
            <a:endParaRPr lang="en-US" sz="3400" b="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0"/>
            <a:ext cx="4038600" cy="5016758"/>
          </a:xfrm>
          <a:prstGeom prst="rect">
            <a:avLst/>
          </a:prstGeom>
        </p:spPr>
        <p:txBody>
          <a:bodyPr wrap="square">
            <a:spAutoFit/>
          </a:bodyPr>
          <a:lstStyle/>
          <a:p>
            <a:pPr algn="ctr"/>
            <a:r>
              <a:rPr lang="en-US" sz="4000" i="1" dirty="0" smtClean="0"/>
              <a:t> “Moreover thou </a:t>
            </a:r>
            <a:r>
              <a:rPr lang="en-US" sz="4000" i="1" dirty="0" err="1" smtClean="0"/>
              <a:t>shalt</a:t>
            </a:r>
            <a:r>
              <a:rPr lang="en-US" sz="4000" i="1" dirty="0" smtClean="0"/>
              <a:t> provide out of all the people able men, such as fear God, men of truth, hating covetousness.” </a:t>
            </a:r>
          </a:p>
          <a:p>
            <a:pPr algn="ctr"/>
            <a:r>
              <a:rPr lang="en-US" sz="4000" i="1" dirty="0" smtClean="0"/>
              <a:t>Exod. 18:21 </a:t>
            </a:r>
            <a:endParaRPr lang="en-US" sz="4000" i="1" dirty="0"/>
          </a:p>
        </p:txBody>
      </p:sp>
      <p:pic>
        <p:nvPicPr>
          <p:cNvPr id="220162" name="Picture 2"/>
          <p:cNvPicPr>
            <a:picLocks noChangeAspect="1" noChangeArrowheads="1"/>
          </p:cNvPicPr>
          <p:nvPr/>
        </p:nvPicPr>
        <p:blipFill>
          <a:blip r:embed="rId3" cstate="print">
            <a:lum contrast="20000"/>
          </a:blip>
          <a:srcRect/>
          <a:stretch>
            <a:fillRect/>
          </a:stretch>
        </p:blipFill>
        <p:spPr bwMode="auto">
          <a:xfrm>
            <a:off x="4294908" y="0"/>
            <a:ext cx="4849091" cy="3733800"/>
          </a:xfrm>
          <a:prstGeom prst="rect">
            <a:avLst/>
          </a:prstGeom>
          <a:ln>
            <a:noFill/>
          </a:ln>
          <a:effectLst>
            <a:softEdge rad="112500"/>
          </a:effectLst>
        </p:spPr>
      </p:pic>
      <p:sp>
        <p:nvSpPr>
          <p:cNvPr id="4" name="Rectangle 3"/>
          <p:cNvSpPr/>
          <p:nvPr/>
        </p:nvSpPr>
        <p:spPr>
          <a:xfrm>
            <a:off x="4267200" y="3886200"/>
            <a:ext cx="4724400" cy="2862322"/>
          </a:xfrm>
          <a:prstGeom prst="rect">
            <a:avLst/>
          </a:prstGeom>
        </p:spPr>
        <p:txBody>
          <a:bodyPr wrap="square">
            <a:spAutoFit/>
          </a:bodyPr>
          <a:lstStyle/>
          <a:p>
            <a:pPr algn="ctr"/>
            <a:r>
              <a:rPr lang="en-US" sz="3600" i="1" dirty="0" smtClean="0"/>
              <a:t>“For my mouth shall speak truth; and wickedness is an abomination to my lips.” Prov. 8:7 </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20000" contrast="20000"/>
          </a:blip>
          <a:srcRect/>
          <a:stretch>
            <a:fillRect/>
          </a:stretch>
        </p:blipFill>
        <p:spPr bwMode="auto">
          <a:xfrm>
            <a:off x="-117885" y="0"/>
            <a:ext cx="9261885" cy="6858000"/>
          </a:xfrm>
          <a:prstGeom prst="rect">
            <a:avLst/>
          </a:prstGeom>
          <a:ln>
            <a:noFill/>
          </a:ln>
          <a:effectLst>
            <a:softEdge rad="112500"/>
          </a:effectLst>
        </p:spPr>
      </p:pic>
      <p:sp>
        <p:nvSpPr>
          <p:cNvPr id="2" name="Title 1"/>
          <p:cNvSpPr>
            <a:spLocks noGrp="1"/>
          </p:cNvSpPr>
          <p:nvPr>
            <p:ph type="title"/>
          </p:nvPr>
        </p:nvSpPr>
        <p:spPr>
          <a:xfrm>
            <a:off x="457200" y="0"/>
            <a:ext cx="8229600" cy="1066800"/>
          </a:xfrm>
        </p:spPr>
        <p:txBody>
          <a:bodyPr/>
          <a:lstStyle/>
          <a:p>
            <a:r>
              <a:rPr lang="en-US" dirty="0" smtClean="0">
                <a:effectLst>
                  <a:glow rad="101600">
                    <a:schemeClr val="bg1">
                      <a:alpha val="60000"/>
                    </a:schemeClr>
                  </a:glow>
                </a:effectLst>
              </a:rPr>
              <a:t>God is good</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295400" y="1752600"/>
            <a:ext cx="6324600" cy="5105400"/>
          </a:xfrm>
        </p:spPr>
        <p:txBody>
          <a:bodyPr>
            <a:normAutofit/>
          </a:bodyPr>
          <a:lstStyle/>
          <a:p>
            <a:pPr algn="ctr">
              <a:buNone/>
            </a:pPr>
            <a:r>
              <a:rPr lang="en-US" sz="4000" i="1" dirty="0" smtClean="0">
                <a:effectLst>
                  <a:glow rad="101600">
                    <a:schemeClr val="bg1">
                      <a:alpha val="60000"/>
                    </a:schemeClr>
                  </a:glow>
                </a:effectLst>
              </a:rPr>
              <a:t>“Oh that men would praise the Lord for his goodness, and for his wonderful works to the children of men!” Psalm 107:8 </a:t>
            </a:r>
          </a:p>
        </p:txBody>
      </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457200" y="1828800"/>
            <a:ext cx="8458200" cy="3046988"/>
          </a:xfrm>
          <a:prstGeom prst="rect">
            <a:avLst/>
          </a:prstGeom>
        </p:spPr>
        <p:txBody>
          <a:bodyPr wrap="square">
            <a:spAutoFit/>
          </a:bodyPr>
          <a:lstStyle/>
          <a:p>
            <a:pPr algn="ctr"/>
            <a:r>
              <a:rPr lang="en-US" sz="4800" i="1" dirty="0" smtClean="0">
                <a:effectLst>
                  <a:glow rad="101600">
                    <a:schemeClr val="bg1">
                      <a:alpha val="60000"/>
                    </a:schemeClr>
                  </a:glow>
                </a:effectLst>
              </a:rPr>
              <a:t>"</a:t>
            </a:r>
            <a:r>
              <a:rPr lang="en-US" sz="4800" i="1" u="sng" dirty="0" smtClean="0">
                <a:effectLst>
                  <a:glow rad="101600">
                    <a:schemeClr val="bg1">
                      <a:alpha val="60000"/>
                    </a:schemeClr>
                  </a:glow>
                </a:effectLst>
              </a:rPr>
              <a:t>The Lord is good</a:t>
            </a:r>
            <a:r>
              <a:rPr lang="en-US" sz="4800" i="1" dirty="0" smtClean="0">
                <a:effectLst>
                  <a:glow rad="101600">
                    <a:schemeClr val="bg1">
                      <a:alpha val="60000"/>
                    </a:schemeClr>
                  </a:glow>
                </a:effectLst>
              </a:rPr>
              <a:t>, a stronghold in the day of trouble, and He </a:t>
            </a:r>
            <a:r>
              <a:rPr lang="en-US" sz="4800" i="1" dirty="0" err="1" smtClean="0">
                <a:effectLst>
                  <a:glow rad="101600">
                    <a:schemeClr val="bg1">
                      <a:alpha val="60000"/>
                    </a:schemeClr>
                  </a:glow>
                </a:effectLst>
              </a:rPr>
              <a:t>knoweth</a:t>
            </a:r>
            <a:r>
              <a:rPr lang="en-US" sz="4800" i="1" dirty="0" smtClean="0">
                <a:effectLst>
                  <a:glow rad="101600">
                    <a:schemeClr val="bg1">
                      <a:alpha val="60000"/>
                    </a:schemeClr>
                  </a:glow>
                </a:effectLst>
              </a:rPr>
              <a:t> them that trust in Him" Nahum 1:7</a:t>
            </a:r>
            <a:endParaRPr lang="en-US" sz="48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85800"/>
            <a:ext cx="4114800" cy="5016758"/>
          </a:xfrm>
          <a:prstGeom prst="rect">
            <a:avLst/>
          </a:prstGeom>
        </p:spPr>
        <p:txBody>
          <a:bodyPr wrap="square">
            <a:spAutoFit/>
          </a:bodyPr>
          <a:lstStyle/>
          <a:p>
            <a:pPr algn="ctr"/>
            <a:r>
              <a:rPr lang="en-US" sz="4000" i="1" dirty="0" smtClean="0"/>
              <a:t>“Let your light so shine before men, that they may see your good works, and glorify your Father which is </a:t>
            </a:r>
          </a:p>
          <a:p>
            <a:pPr algn="ctr"/>
            <a:r>
              <a:rPr lang="en-US" sz="4000" i="1" dirty="0" smtClean="0"/>
              <a:t>in heaven.”</a:t>
            </a:r>
          </a:p>
          <a:p>
            <a:pPr algn="ctr"/>
            <a:r>
              <a:rPr lang="en-US" sz="4000" i="1" dirty="0" smtClean="0"/>
              <a:t> Matt. 5:16 </a:t>
            </a:r>
            <a:endParaRPr lang="en-US" sz="4000" i="1" dirty="0"/>
          </a:p>
        </p:txBody>
      </p:sp>
      <p:pic>
        <p:nvPicPr>
          <p:cNvPr id="135170" name="Picture 2"/>
          <p:cNvPicPr>
            <a:picLocks noChangeAspect="1" noChangeArrowheads="1"/>
          </p:cNvPicPr>
          <p:nvPr/>
        </p:nvPicPr>
        <p:blipFill>
          <a:blip r:embed="rId3" cstate="print"/>
          <a:srcRect/>
          <a:stretch>
            <a:fillRect/>
          </a:stretch>
        </p:blipFill>
        <p:spPr bwMode="auto">
          <a:xfrm>
            <a:off x="4572000" y="533400"/>
            <a:ext cx="4193659"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066800"/>
          </a:xfrm>
        </p:spPr>
        <p:txBody>
          <a:bodyPr>
            <a:normAutofit/>
          </a:bodyPr>
          <a:lstStyle/>
          <a:p>
            <a:r>
              <a:rPr lang="en-US" dirty="0" smtClean="0"/>
              <a:t>God is merciful</a:t>
            </a:r>
            <a:endParaRPr lang="en-US" dirty="0"/>
          </a:p>
        </p:txBody>
      </p:sp>
      <p:sp>
        <p:nvSpPr>
          <p:cNvPr id="3" name="Content Placeholder 2"/>
          <p:cNvSpPr>
            <a:spLocks noGrp="1"/>
          </p:cNvSpPr>
          <p:nvPr>
            <p:ph sz="half" idx="1"/>
          </p:nvPr>
        </p:nvSpPr>
        <p:spPr>
          <a:xfrm>
            <a:off x="3048000" y="2286000"/>
            <a:ext cx="2819400" cy="3200401"/>
          </a:xfrm>
        </p:spPr>
        <p:txBody>
          <a:bodyPr>
            <a:noAutofit/>
          </a:bodyPr>
          <a:lstStyle/>
          <a:p>
            <a:pPr algn="ctr">
              <a:buNone/>
            </a:pPr>
            <a:r>
              <a:rPr lang="en-US" sz="3600" i="1" dirty="0" smtClean="0">
                <a:solidFill>
                  <a:srgbClr val="FFFF00"/>
                </a:solidFill>
              </a:rPr>
              <a:t>Psalm 136</a:t>
            </a:r>
          </a:p>
          <a:p>
            <a:pPr algn="ctr">
              <a:buNone/>
            </a:pPr>
            <a:r>
              <a:rPr lang="en-US" sz="3600" i="1" dirty="0" smtClean="0">
                <a:solidFill>
                  <a:srgbClr val="FFFF00"/>
                </a:solidFill>
              </a:rPr>
              <a:t>“His mercy </a:t>
            </a:r>
            <a:r>
              <a:rPr lang="en-US" sz="3600" i="1" dirty="0" err="1" smtClean="0">
                <a:solidFill>
                  <a:srgbClr val="FFFF00"/>
                </a:solidFill>
              </a:rPr>
              <a:t>endureth</a:t>
            </a:r>
            <a:r>
              <a:rPr lang="en-US" sz="3600" i="1" dirty="0" smtClean="0">
                <a:solidFill>
                  <a:srgbClr val="FFFF00"/>
                </a:solidFill>
              </a:rPr>
              <a:t> forever…”</a:t>
            </a:r>
            <a:endParaRPr lang="en-US" sz="3600" i="1" dirty="0">
              <a:solidFill>
                <a:srgbClr val="FFFF00"/>
              </a:solidFill>
            </a:endParaRPr>
          </a:p>
        </p:txBody>
      </p:sp>
      <p:pic>
        <p:nvPicPr>
          <p:cNvPr id="4" name="Picture 2"/>
          <p:cNvPicPr>
            <a:picLocks noChangeAspect="1" noChangeArrowheads="1"/>
          </p:cNvPicPr>
          <p:nvPr/>
        </p:nvPicPr>
        <p:blipFill>
          <a:blip r:embed="rId3" cstate="print"/>
          <a:srcRect/>
          <a:stretch>
            <a:fillRect/>
          </a:stretch>
        </p:blipFill>
        <p:spPr bwMode="auto">
          <a:xfrm rot="414360">
            <a:off x="5913720" y="1321881"/>
            <a:ext cx="3108702" cy="22098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rot="20332458">
            <a:off x="298430" y="1269743"/>
            <a:ext cx="2821861" cy="2182239"/>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rot="20496432">
            <a:off x="5840738" y="3984638"/>
            <a:ext cx="2990850" cy="246446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rot="1606509">
            <a:off x="347472" y="4021583"/>
            <a:ext cx="2819400" cy="221367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a:bodyPr>
          <a:lstStyle/>
          <a:p>
            <a:r>
              <a:rPr lang="en-US" dirty="0" smtClean="0">
                <a:effectLst>
                  <a:glow rad="63500">
                    <a:schemeClr val="accent6">
                      <a:satMod val="175000"/>
                      <a:alpha val="40000"/>
                    </a:schemeClr>
                  </a:glow>
                </a:effectLst>
              </a:rPr>
              <a:t>Mercy = God withholding from us what we rightly deserve!</a:t>
            </a:r>
            <a:endParaRPr lang="en-US" dirty="0">
              <a:effectLst>
                <a:glow rad="63500">
                  <a:schemeClr val="accent6">
                    <a:satMod val="175000"/>
                    <a:alpha val="40000"/>
                  </a:schemeClr>
                </a:glow>
              </a:effectLst>
            </a:endParaRPr>
          </a:p>
        </p:txBody>
      </p:sp>
      <p:sp>
        <p:nvSpPr>
          <p:cNvPr id="3" name="Rectangle 2"/>
          <p:cNvSpPr/>
          <p:nvPr/>
        </p:nvSpPr>
        <p:spPr>
          <a:xfrm>
            <a:off x="152400" y="2514600"/>
            <a:ext cx="5181600" cy="3539430"/>
          </a:xfrm>
          <a:prstGeom prst="rect">
            <a:avLst/>
          </a:prstGeom>
        </p:spPr>
        <p:txBody>
          <a:bodyPr wrap="square">
            <a:spAutoFit/>
          </a:bodyPr>
          <a:lstStyle/>
          <a:p>
            <a:pPr algn="ctr"/>
            <a:r>
              <a:rPr lang="en-US" sz="3200" i="1" dirty="0" smtClean="0">
                <a:solidFill>
                  <a:srgbClr val="FF0000"/>
                </a:solidFill>
              </a:rPr>
              <a:t>“Have mercy upon us, O LORD, have mercy upon us: for we are exceedingly filled with </a:t>
            </a:r>
            <a:r>
              <a:rPr lang="en-US" sz="3200" i="1" u="sng" dirty="0" smtClean="0">
                <a:solidFill>
                  <a:srgbClr val="FF0000"/>
                </a:solidFill>
              </a:rPr>
              <a:t>contempt </a:t>
            </a:r>
            <a:r>
              <a:rPr lang="en-US" sz="3200" i="1" dirty="0" smtClean="0"/>
              <a:t>(base, worthless, disobedient, disrespectful, despised, shameful)</a:t>
            </a:r>
            <a:r>
              <a:rPr lang="en-US" sz="3200" i="1" dirty="0" smtClean="0">
                <a:solidFill>
                  <a:srgbClr val="FF0000"/>
                </a:solidFill>
              </a:rPr>
              <a:t>.”  Psalm 123:3 </a:t>
            </a:r>
            <a:endParaRPr lang="en-US" sz="3200" i="1" dirty="0">
              <a:solidFill>
                <a:srgbClr val="FF0000"/>
              </a:solidFill>
            </a:endParaRPr>
          </a:p>
        </p:txBody>
      </p:sp>
      <p:pic>
        <p:nvPicPr>
          <p:cNvPr id="90114" name="Picture 2"/>
          <p:cNvPicPr>
            <a:picLocks noChangeAspect="1" noChangeArrowheads="1"/>
          </p:cNvPicPr>
          <p:nvPr/>
        </p:nvPicPr>
        <p:blipFill>
          <a:blip r:embed="rId3" cstate="print"/>
          <a:srcRect/>
          <a:stretch>
            <a:fillRect/>
          </a:stretch>
        </p:blipFill>
        <p:spPr bwMode="auto">
          <a:xfrm>
            <a:off x="5410200" y="2057400"/>
            <a:ext cx="3209925" cy="44672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p:cNvPicPr>
            <a:picLocks noChangeAspect="1" noChangeArrowheads="1"/>
          </p:cNvPicPr>
          <p:nvPr/>
        </p:nvPicPr>
        <p:blipFill>
          <a:blip r:embed="rId3" cstate="print">
            <a:lum contrast="10000"/>
          </a:blip>
          <a:srcRect/>
          <a:stretch>
            <a:fillRect/>
          </a:stretch>
        </p:blipFill>
        <p:spPr bwMode="auto">
          <a:xfrm>
            <a:off x="1295400" y="0"/>
            <a:ext cx="7162800" cy="6938963"/>
          </a:xfrm>
          <a:prstGeom prst="rect">
            <a:avLst/>
          </a:prstGeom>
          <a:noFill/>
          <a:ln w="9525">
            <a:noFill/>
            <a:miter lim="800000"/>
            <a:headEnd/>
            <a:tailEnd/>
          </a:ln>
        </p:spPr>
      </p:pic>
      <p:sp>
        <p:nvSpPr>
          <p:cNvPr id="3" name="Rectangle 2"/>
          <p:cNvSpPr/>
          <p:nvPr/>
        </p:nvSpPr>
        <p:spPr>
          <a:xfrm>
            <a:off x="2286000" y="1828800"/>
            <a:ext cx="5334000" cy="1323439"/>
          </a:xfrm>
          <a:prstGeom prst="rect">
            <a:avLst/>
          </a:prstGeom>
        </p:spPr>
        <p:txBody>
          <a:bodyPr wrap="square">
            <a:spAutoFit/>
          </a:bodyPr>
          <a:lstStyle/>
          <a:p>
            <a:pPr algn="ctr"/>
            <a:r>
              <a:rPr lang="en-US" sz="4000" b="1" i="1" dirty="0" smtClean="0">
                <a:solidFill>
                  <a:schemeClr val="bg1"/>
                </a:solidFill>
                <a:effectLst>
                  <a:glow rad="101600">
                    <a:schemeClr val="tx1">
                      <a:alpha val="60000"/>
                    </a:schemeClr>
                  </a:glow>
                </a:effectLst>
              </a:rPr>
              <a:t>Praise the LORD; for his mercy </a:t>
            </a:r>
            <a:r>
              <a:rPr lang="en-US" sz="4000" b="1" i="1" dirty="0" err="1" smtClean="0">
                <a:solidFill>
                  <a:schemeClr val="bg1"/>
                </a:solidFill>
                <a:effectLst>
                  <a:glow rad="101600">
                    <a:schemeClr val="tx1">
                      <a:alpha val="60000"/>
                    </a:schemeClr>
                  </a:glow>
                </a:effectLst>
              </a:rPr>
              <a:t>endureth</a:t>
            </a:r>
            <a:r>
              <a:rPr lang="en-US" sz="4000" b="1" i="1" dirty="0" smtClean="0">
                <a:solidFill>
                  <a:schemeClr val="bg1"/>
                </a:solidFill>
                <a:effectLst>
                  <a:glow rad="101600">
                    <a:schemeClr val="tx1">
                      <a:alpha val="60000"/>
                    </a:schemeClr>
                  </a:glow>
                </a:effectLst>
              </a:rPr>
              <a:t> for ever</a:t>
            </a:r>
            <a:endParaRPr lang="en-US" sz="4000" b="1" i="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839200" cy="6400264"/>
          </a:xfrm>
          <a:prstGeom prst="rect">
            <a:avLst/>
          </a:prstGeom>
        </p:spPr>
        <p:txBody>
          <a:bodyPr wrap="square">
            <a:spAutoFit/>
          </a:bodyPr>
          <a:lstStyle/>
          <a:p>
            <a:pPr algn="ctr"/>
            <a:r>
              <a:rPr lang="en-US" sz="4000" i="1" dirty="0" smtClean="0"/>
              <a:t>“I beseech you therefore, brethren, by the </a:t>
            </a:r>
            <a:r>
              <a:rPr lang="en-US" sz="4000" i="1" u="sng" dirty="0" smtClean="0"/>
              <a:t>mercies of God</a:t>
            </a:r>
            <a:r>
              <a:rPr lang="en-US" sz="4000" i="1" dirty="0" smtClean="0"/>
              <a:t>, that ye present your bodies a living sacrifice, holy, acceptable unto God, which is your reasonable service.” Rom. 12:1 </a:t>
            </a:r>
          </a:p>
          <a:p>
            <a:pPr algn="ctr"/>
            <a:r>
              <a:rPr lang="en-US" sz="4000" i="1" dirty="0" smtClean="0"/>
              <a:t> </a:t>
            </a:r>
          </a:p>
          <a:p>
            <a:pPr algn="ctr"/>
            <a:r>
              <a:rPr lang="en-US" sz="4000" i="1" dirty="0" smtClean="0"/>
              <a:t>“Put on therefore, as the elect of God, holy and beloved, </a:t>
            </a:r>
            <a:r>
              <a:rPr lang="en-US" sz="4000" i="1" u="sng" dirty="0" smtClean="0"/>
              <a:t>bowels of mercies</a:t>
            </a:r>
            <a:r>
              <a:rPr lang="en-US" sz="4000" i="1" dirty="0" smtClean="0"/>
              <a:t>, kindness, humbleness of mind, meekness, longsuffering…” Col. 3:12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to="" calcmode="lin" valueType="num">
                                      <p:cBhvr>
                                        <p:cTn id="7" dur="1" fill="hold"/>
                                        <p:tgtEl>
                                          <p:spTgt spid="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93255" y="977600"/>
            <a:ext cx="4740945" cy="5880400"/>
          </a:xfrm>
          <a:prstGeom prst="rect">
            <a:avLst/>
          </a:prstGeom>
          <a:noFill/>
          <a:ln w="9525">
            <a:noFill/>
            <a:miter lim="800000"/>
            <a:headEnd/>
            <a:tailEnd/>
          </a:ln>
        </p:spPr>
      </p:pic>
      <p:sp>
        <p:nvSpPr>
          <p:cNvPr id="2" name="Title 1"/>
          <p:cNvSpPr>
            <a:spLocks noGrp="1"/>
          </p:cNvSpPr>
          <p:nvPr>
            <p:ph type="title"/>
          </p:nvPr>
        </p:nvSpPr>
        <p:spPr>
          <a:xfrm>
            <a:off x="457200" y="0"/>
            <a:ext cx="8229600" cy="990600"/>
          </a:xfrm>
        </p:spPr>
        <p:txBody>
          <a:bodyPr>
            <a:normAutofit/>
          </a:bodyPr>
          <a:lstStyle/>
          <a:p>
            <a:r>
              <a:rPr lang="en-US" dirty="0" smtClean="0"/>
              <a:t>God is gracious</a:t>
            </a:r>
            <a:endParaRPr lang="en-US" dirty="0"/>
          </a:p>
        </p:txBody>
      </p:sp>
      <p:sp>
        <p:nvSpPr>
          <p:cNvPr id="3" name="Content Placeholder 2"/>
          <p:cNvSpPr>
            <a:spLocks noGrp="1"/>
          </p:cNvSpPr>
          <p:nvPr>
            <p:ph idx="1"/>
          </p:nvPr>
        </p:nvSpPr>
        <p:spPr>
          <a:xfrm>
            <a:off x="2438400" y="1905000"/>
            <a:ext cx="4114800" cy="4221163"/>
          </a:xfrm>
        </p:spPr>
        <p:txBody>
          <a:bodyPr>
            <a:noAutofit/>
          </a:bodyPr>
          <a:lstStyle/>
          <a:p>
            <a:pPr algn="ctr">
              <a:buNone/>
            </a:pPr>
            <a:r>
              <a:rPr lang="en-US" sz="3600" i="1" dirty="0" smtClean="0">
                <a:solidFill>
                  <a:srgbClr val="FFFF00"/>
                </a:solidFill>
                <a:effectLst>
                  <a:glow rad="101600">
                    <a:schemeClr val="bg1">
                      <a:alpha val="60000"/>
                    </a:schemeClr>
                  </a:glow>
                </a:effectLst>
              </a:rPr>
              <a:t>  “He hath made his wonderful works to be remembered: the Lord is gracious and full of compassion.” Psalm 111:4 </a:t>
            </a:r>
          </a:p>
        </p:txBody>
      </p:sp>
      <p:sp>
        <p:nvSpPr>
          <p:cNvPr id="5" name="Rectangle 4"/>
          <p:cNvSpPr/>
          <p:nvPr/>
        </p:nvSpPr>
        <p:spPr>
          <a:xfrm rot="20860167">
            <a:off x="119767" y="3653736"/>
            <a:ext cx="2057400" cy="1200329"/>
          </a:xfrm>
          <a:prstGeom prst="rect">
            <a:avLst/>
          </a:prstGeom>
        </p:spPr>
        <p:txBody>
          <a:bodyPr wrap="square">
            <a:spAutoFit/>
          </a:bodyPr>
          <a:lstStyle/>
          <a:p>
            <a:pPr algn="ctr"/>
            <a:r>
              <a:rPr lang="en-US" i="1" dirty="0" smtClean="0"/>
              <a:t>“If so be ye have tasted that the Lord is gracious.”</a:t>
            </a:r>
          </a:p>
          <a:p>
            <a:pPr algn="ctr"/>
            <a:r>
              <a:rPr lang="en-US" i="1" dirty="0" smtClean="0"/>
              <a:t>1 Peter 2:3 </a:t>
            </a:r>
          </a:p>
        </p:txBody>
      </p:sp>
      <p:sp>
        <p:nvSpPr>
          <p:cNvPr id="6" name="Rectangle 5"/>
          <p:cNvSpPr/>
          <p:nvPr/>
        </p:nvSpPr>
        <p:spPr>
          <a:xfrm rot="229943">
            <a:off x="7127866" y="2212817"/>
            <a:ext cx="2057400" cy="3416320"/>
          </a:xfrm>
          <a:prstGeom prst="rect">
            <a:avLst/>
          </a:prstGeom>
        </p:spPr>
        <p:txBody>
          <a:bodyPr wrap="square">
            <a:spAutoFit/>
          </a:bodyPr>
          <a:lstStyle/>
          <a:p>
            <a:pPr algn="ctr"/>
            <a:r>
              <a:rPr lang="en-US" i="1" dirty="0" smtClean="0"/>
              <a:t>“But the God of all grace, who hath called us unto his eternal glory by Christ Jesus, after that ye have suffered a while, make you perfect, </a:t>
            </a:r>
            <a:r>
              <a:rPr lang="en-US" i="1" dirty="0" err="1" smtClean="0"/>
              <a:t>stablish</a:t>
            </a:r>
            <a:r>
              <a:rPr lang="en-US" i="1" dirty="0" smtClean="0"/>
              <a:t>, strengthen, settle you.”</a:t>
            </a:r>
          </a:p>
          <a:p>
            <a:pPr algn="ctr"/>
            <a:r>
              <a:rPr lang="en-US" i="1" dirty="0" smtClean="0"/>
              <a:t>1 Peter 5:10 </a:t>
            </a:r>
          </a:p>
        </p:txBody>
      </p:sp>
      <p:sp>
        <p:nvSpPr>
          <p:cNvPr id="7" name="Rectangle 6"/>
          <p:cNvSpPr/>
          <p:nvPr/>
        </p:nvSpPr>
        <p:spPr>
          <a:xfrm rot="513986">
            <a:off x="-921" y="1293786"/>
            <a:ext cx="2298575" cy="1200329"/>
          </a:xfrm>
          <a:prstGeom prst="rect">
            <a:avLst/>
          </a:prstGeom>
        </p:spPr>
        <p:txBody>
          <a:bodyPr wrap="square">
            <a:spAutoFit/>
          </a:bodyPr>
          <a:lstStyle/>
          <a:p>
            <a:pPr algn="ctr"/>
            <a:r>
              <a:rPr lang="en-US" i="1" dirty="0" smtClean="0"/>
              <a:t>"Gracious is the Lord, and righteous; yea, our God is merciful.”</a:t>
            </a:r>
          </a:p>
          <a:p>
            <a:pPr algn="ctr"/>
            <a:r>
              <a:rPr lang="en-US" i="1" dirty="0" smtClean="0"/>
              <a:t>Psalm 116:5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2286000" y="1447801"/>
            <a:ext cx="4572000" cy="4154984"/>
          </a:xfrm>
          <a:prstGeom prst="rect">
            <a:avLst/>
          </a:prstGeom>
        </p:spPr>
        <p:txBody>
          <a:bodyPr wrap="square">
            <a:spAutoFit/>
          </a:bodyPr>
          <a:lstStyle/>
          <a:p>
            <a:pPr algn="ctr"/>
            <a:r>
              <a:rPr lang="en-US" sz="4400" i="1" dirty="0" smtClean="0">
                <a:effectLst>
                  <a:glow rad="101600">
                    <a:schemeClr val="bg1">
                      <a:alpha val="60000"/>
                    </a:schemeClr>
                  </a:glow>
                </a:effectLst>
              </a:rPr>
              <a:t>“For the grace of God that </a:t>
            </a:r>
            <a:r>
              <a:rPr lang="en-US" sz="4400" i="1" dirty="0" err="1" smtClean="0">
                <a:effectLst>
                  <a:glow rad="101600">
                    <a:schemeClr val="bg1">
                      <a:alpha val="60000"/>
                    </a:schemeClr>
                  </a:glow>
                </a:effectLst>
              </a:rPr>
              <a:t>bringeth</a:t>
            </a:r>
            <a:r>
              <a:rPr lang="en-US" sz="4400" i="1" dirty="0" smtClean="0">
                <a:effectLst>
                  <a:glow rad="101600">
                    <a:schemeClr val="bg1">
                      <a:alpha val="60000"/>
                    </a:schemeClr>
                  </a:glow>
                </a:effectLst>
              </a:rPr>
              <a:t> salvation hath appeared to </a:t>
            </a:r>
          </a:p>
          <a:p>
            <a:pPr algn="ctr"/>
            <a:r>
              <a:rPr lang="en-US" sz="4400" i="1" dirty="0" smtClean="0">
                <a:effectLst>
                  <a:glow rad="101600">
                    <a:schemeClr val="bg1">
                      <a:alpha val="60000"/>
                    </a:schemeClr>
                  </a:glow>
                </a:effectLst>
              </a:rPr>
              <a:t>all men.” </a:t>
            </a:r>
          </a:p>
          <a:p>
            <a:pPr algn="ctr"/>
            <a:r>
              <a:rPr lang="en-US" sz="4400" i="1" dirty="0" smtClean="0">
                <a:effectLst>
                  <a:glow rad="101600">
                    <a:schemeClr val="bg1">
                      <a:alpha val="60000"/>
                    </a:schemeClr>
                  </a:glow>
                </a:effectLst>
              </a:rPr>
              <a:t>Titus 2:11 </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1828800" y="2514600"/>
            <a:ext cx="5791200" cy="4343400"/>
          </a:xfrm>
          <a:prstGeom prst="rect">
            <a:avLst/>
          </a:prstGeom>
          <a:ln>
            <a:noFill/>
          </a:ln>
          <a:effectLst>
            <a:softEdge rad="112500"/>
          </a:effectLst>
        </p:spPr>
      </p:pic>
      <p:sp>
        <p:nvSpPr>
          <p:cNvPr id="2" name="Rectangle 1"/>
          <p:cNvSpPr/>
          <p:nvPr/>
        </p:nvSpPr>
        <p:spPr>
          <a:xfrm>
            <a:off x="304800" y="228600"/>
            <a:ext cx="8686800" cy="2308324"/>
          </a:xfrm>
          <a:prstGeom prst="rect">
            <a:avLst/>
          </a:prstGeom>
        </p:spPr>
        <p:txBody>
          <a:bodyPr wrap="square">
            <a:spAutoFit/>
          </a:bodyPr>
          <a:lstStyle/>
          <a:p>
            <a:pPr algn="ctr"/>
            <a:r>
              <a:rPr lang="en-US" sz="3600" i="1" dirty="0" smtClean="0"/>
              <a:t>“But we all, with open face beholding as in a glass the glory of the Lord, are changed into the same image from glory to glory, even as by the Spirit of the Lord.” II Cor. 3:18 </a:t>
            </a:r>
            <a:endParaRPr lang="en-US" sz="3600" i="1" dirty="0"/>
          </a:p>
        </p:txBody>
      </p:sp>
      <p:pic>
        <p:nvPicPr>
          <p:cNvPr id="1026" name="Picture 2"/>
          <p:cNvPicPr>
            <a:picLocks noChangeAspect="1" noChangeArrowheads="1"/>
          </p:cNvPicPr>
          <p:nvPr/>
        </p:nvPicPr>
        <p:blipFill>
          <a:blip r:embed="rId4" cstate="print"/>
          <a:srcRect/>
          <a:stretch>
            <a:fillRect/>
          </a:stretch>
        </p:blipFill>
        <p:spPr bwMode="auto">
          <a:xfrm>
            <a:off x="6019800" y="2414636"/>
            <a:ext cx="3448050" cy="4443364"/>
          </a:xfrm>
          <a:prstGeom prst="rect">
            <a:avLst/>
          </a:prstGeom>
          <a:ln>
            <a:noFill/>
          </a:ln>
          <a:effectLst>
            <a:softEdge rad="112500"/>
          </a:effectLst>
        </p:spPr>
      </p:pic>
      <p:pic>
        <p:nvPicPr>
          <p:cNvPr id="1030" name="Picture 6"/>
          <p:cNvPicPr>
            <a:picLocks noChangeAspect="1" noChangeArrowheads="1"/>
          </p:cNvPicPr>
          <p:nvPr/>
        </p:nvPicPr>
        <p:blipFill>
          <a:blip r:embed="rId5" cstate="print"/>
          <a:srcRect/>
          <a:stretch>
            <a:fillRect/>
          </a:stretch>
        </p:blipFill>
        <p:spPr bwMode="auto">
          <a:xfrm>
            <a:off x="-304800" y="2438400"/>
            <a:ext cx="3535680" cy="4419600"/>
          </a:xfrm>
          <a:prstGeom prst="rect">
            <a:avLst/>
          </a:prstGeom>
          <a:ln>
            <a:noFill/>
          </a:ln>
          <a:effectLst>
            <a:softEdge rad="112500"/>
          </a:effectLst>
        </p:spPr>
      </p:pic>
      <p:pic>
        <p:nvPicPr>
          <p:cNvPr id="1028" name="Picture 4"/>
          <p:cNvPicPr>
            <a:picLocks noChangeAspect="1" noChangeArrowheads="1"/>
          </p:cNvPicPr>
          <p:nvPr/>
        </p:nvPicPr>
        <p:blipFill>
          <a:blip r:embed="rId6" cstate="print"/>
          <a:srcRect/>
          <a:stretch>
            <a:fillRect/>
          </a:stretch>
        </p:blipFill>
        <p:spPr bwMode="auto">
          <a:xfrm>
            <a:off x="2895600" y="2457667"/>
            <a:ext cx="3522945" cy="4400333"/>
          </a:xfrm>
          <a:prstGeom prst="rect">
            <a:avLst/>
          </a:prstGeom>
          <a:ln>
            <a:noFill/>
          </a:ln>
          <a:effectLst>
            <a:softEdge rad="112500"/>
          </a:effectLst>
        </p:spPr>
      </p:pic>
      <p:pic>
        <p:nvPicPr>
          <p:cNvPr id="9" name="Picture 6"/>
          <p:cNvPicPr>
            <a:picLocks noChangeAspect="1" noChangeArrowheads="1"/>
          </p:cNvPicPr>
          <p:nvPr/>
        </p:nvPicPr>
        <p:blipFill>
          <a:blip r:embed="rId5" cstate="print"/>
          <a:srcRect l="73276" t="56897" r="7328" b="22414"/>
          <a:stretch>
            <a:fillRect/>
          </a:stretch>
        </p:blipFill>
        <p:spPr bwMode="auto">
          <a:xfrm>
            <a:off x="609600" y="2667000"/>
            <a:ext cx="1143000" cy="15240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35821" t="12451" r="497" b="389"/>
          <a:stretch>
            <a:fillRect/>
          </a:stretch>
        </p:blipFill>
        <p:spPr bwMode="auto">
          <a:xfrm>
            <a:off x="2514600" y="304800"/>
            <a:ext cx="4180114" cy="3657600"/>
          </a:xfrm>
          <a:prstGeom prst="rect">
            <a:avLst/>
          </a:prstGeom>
          <a:ln>
            <a:noFill/>
          </a:ln>
          <a:effectLst>
            <a:softEdge rad="112500"/>
          </a:effectLst>
        </p:spPr>
      </p:pic>
      <p:sp>
        <p:nvSpPr>
          <p:cNvPr id="6" name="Rectangle 5"/>
          <p:cNvSpPr/>
          <p:nvPr/>
        </p:nvSpPr>
        <p:spPr>
          <a:xfrm>
            <a:off x="685800" y="4398496"/>
            <a:ext cx="7620000" cy="1938992"/>
          </a:xfrm>
          <a:prstGeom prst="rect">
            <a:avLst/>
          </a:prstGeom>
        </p:spPr>
        <p:txBody>
          <a:bodyPr wrap="square">
            <a:spAutoFit/>
          </a:bodyPr>
          <a:lstStyle/>
          <a:p>
            <a:pPr algn="ctr"/>
            <a:r>
              <a:rPr lang="en-US" sz="4000" i="1" dirty="0" smtClean="0"/>
              <a:t>“</a:t>
            </a:r>
            <a:r>
              <a:rPr lang="en-US" sz="4000" i="1" u="sng" dirty="0" smtClean="0"/>
              <a:t>Gracious</a:t>
            </a:r>
            <a:r>
              <a:rPr lang="en-US" sz="4000" i="1" dirty="0" smtClean="0"/>
              <a:t> is the Lord, and righteous; yea, our God is </a:t>
            </a:r>
            <a:r>
              <a:rPr lang="en-US" sz="4000" i="1" u="sng" dirty="0" smtClean="0"/>
              <a:t>merciful</a:t>
            </a:r>
            <a:r>
              <a:rPr lang="en-US" sz="4000" i="1" dirty="0" smtClean="0"/>
              <a:t>.”  Psalm 116:5 </a:t>
            </a:r>
          </a:p>
        </p:txBody>
      </p:sp>
      <p:sp>
        <p:nvSpPr>
          <p:cNvPr id="8" name="Rectangle 7"/>
          <p:cNvSpPr/>
          <p:nvPr/>
        </p:nvSpPr>
        <p:spPr>
          <a:xfrm rot="1121220">
            <a:off x="6705600" y="1828800"/>
            <a:ext cx="2438400" cy="769441"/>
          </a:xfrm>
          <a:prstGeom prst="rect">
            <a:avLst/>
          </a:prstGeom>
        </p:spPr>
        <p:txBody>
          <a:bodyPr wrap="square">
            <a:spAutoFit/>
          </a:bodyPr>
          <a:lstStyle/>
          <a:p>
            <a:pPr algn="ctr"/>
            <a:r>
              <a:rPr lang="en-US" sz="4400" b="1" i="1" dirty="0" smtClean="0">
                <a:solidFill>
                  <a:schemeClr val="bg2">
                    <a:lumMod val="20000"/>
                    <a:lumOff val="80000"/>
                  </a:schemeClr>
                </a:solidFill>
              </a:rPr>
              <a:t>Mercy</a:t>
            </a:r>
            <a:endParaRPr lang="en-US" sz="4400" b="1" dirty="0">
              <a:solidFill>
                <a:schemeClr val="bg2">
                  <a:lumMod val="20000"/>
                  <a:lumOff val="80000"/>
                </a:schemeClr>
              </a:solidFill>
            </a:endParaRPr>
          </a:p>
        </p:txBody>
      </p:sp>
      <p:sp>
        <p:nvSpPr>
          <p:cNvPr id="9" name="Rectangle 8"/>
          <p:cNvSpPr/>
          <p:nvPr/>
        </p:nvSpPr>
        <p:spPr>
          <a:xfrm rot="20617989">
            <a:off x="1" y="1798023"/>
            <a:ext cx="2438399" cy="769441"/>
          </a:xfrm>
          <a:prstGeom prst="rect">
            <a:avLst/>
          </a:prstGeom>
        </p:spPr>
        <p:txBody>
          <a:bodyPr wrap="square">
            <a:spAutoFit/>
          </a:bodyPr>
          <a:lstStyle/>
          <a:p>
            <a:pPr algn="ctr"/>
            <a:r>
              <a:rPr lang="en-US" sz="4400" b="1" i="1" dirty="0" smtClean="0">
                <a:solidFill>
                  <a:schemeClr val="bg2">
                    <a:lumMod val="20000"/>
                    <a:lumOff val="80000"/>
                  </a:schemeClr>
                </a:solidFill>
              </a:rPr>
              <a:t>Grace</a:t>
            </a:r>
            <a:endParaRPr lang="en-US" sz="4400" b="1" dirty="0">
              <a:solidFill>
                <a:schemeClr val="bg2">
                  <a:lumMod val="20000"/>
                  <a:lumOff val="8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915400" cy="6629400"/>
          </a:xfrm>
        </p:spPr>
        <p:txBody>
          <a:bodyPr>
            <a:normAutofit/>
          </a:bodyPr>
          <a:lstStyle/>
          <a:p>
            <a:pPr algn="ctr">
              <a:buNone/>
            </a:pPr>
            <a:r>
              <a:rPr lang="en-US" sz="4000" b="1" dirty="0" smtClean="0">
                <a:solidFill>
                  <a:schemeClr val="bg2">
                    <a:lumMod val="60000"/>
                    <a:lumOff val="40000"/>
                  </a:schemeClr>
                </a:solidFill>
              </a:rPr>
              <a:t>It is helpful at this point to </a:t>
            </a:r>
          </a:p>
          <a:p>
            <a:pPr algn="ctr">
              <a:buNone/>
            </a:pPr>
            <a:r>
              <a:rPr lang="en-US" sz="4000" b="1" dirty="0" smtClean="0">
                <a:solidFill>
                  <a:schemeClr val="bg2">
                    <a:lumMod val="60000"/>
                    <a:lumOff val="40000"/>
                  </a:schemeClr>
                </a:solidFill>
              </a:rPr>
              <a:t>contrast mercy with grace</a:t>
            </a:r>
          </a:p>
          <a:p>
            <a:r>
              <a:rPr lang="en-US" sz="3600" dirty="0" smtClean="0"/>
              <a:t>God’s </a:t>
            </a:r>
            <a:r>
              <a:rPr lang="en-US" sz="3600" i="1" dirty="0" smtClean="0">
                <a:solidFill>
                  <a:srgbClr val="FFFF00"/>
                </a:solidFill>
              </a:rPr>
              <a:t>mercy</a:t>
            </a:r>
            <a:r>
              <a:rPr lang="en-US" sz="3600" dirty="0" smtClean="0"/>
              <a:t> allows him to withhold </a:t>
            </a:r>
            <a:r>
              <a:rPr lang="en-US" sz="3600" i="1" dirty="0" smtClean="0"/>
              <a:t>merited</a:t>
            </a:r>
            <a:r>
              <a:rPr lang="en-US" sz="3600" dirty="0" smtClean="0"/>
              <a:t> punishment – </a:t>
            </a:r>
            <a:r>
              <a:rPr lang="en-US" sz="3600" i="1" dirty="0" smtClean="0"/>
              <a:t>Psalm 89:14</a:t>
            </a:r>
          </a:p>
          <a:p>
            <a:r>
              <a:rPr lang="en-US" sz="3600" dirty="0" smtClean="0"/>
              <a:t>God’s </a:t>
            </a:r>
            <a:r>
              <a:rPr lang="en-US" sz="3600" i="1" dirty="0" smtClean="0">
                <a:solidFill>
                  <a:srgbClr val="FFFF00"/>
                </a:solidFill>
              </a:rPr>
              <a:t>grace</a:t>
            </a:r>
            <a:r>
              <a:rPr lang="en-US" sz="3600" dirty="0" smtClean="0">
                <a:solidFill>
                  <a:srgbClr val="FFFF00"/>
                </a:solidFill>
              </a:rPr>
              <a:t> </a:t>
            </a:r>
            <a:r>
              <a:rPr lang="en-US" sz="3600" dirty="0" smtClean="0"/>
              <a:t>allows Him to freely bestow </a:t>
            </a:r>
            <a:r>
              <a:rPr lang="en-US" sz="3600" i="1" dirty="0" smtClean="0"/>
              <a:t>unmerited</a:t>
            </a:r>
            <a:r>
              <a:rPr lang="en-US" sz="3600" dirty="0" smtClean="0"/>
              <a:t> favor – </a:t>
            </a:r>
            <a:r>
              <a:rPr lang="en-US" sz="3600" i="1" dirty="0" smtClean="0"/>
              <a:t>Ezra 9:8</a:t>
            </a:r>
          </a:p>
          <a:p>
            <a:r>
              <a:rPr lang="en-US" sz="3600" i="1" dirty="0" smtClean="0">
                <a:solidFill>
                  <a:srgbClr val="FFFF00"/>
                </a:solidFill>
              </a:rPr>
              <a:t>Mercy</a:t>
            </a:r>
            <a:r>
              <a:rPr lang="en-US" sz="3600" dirty="0" smtClean="0"/>
              <a:t> is not getting what we deserve, namely, hell – </a:t>
            </a:r>
            <a:r>
              <a:rPr lang="en-US" sz="3600" i="1" dirty="0" smtClean="0"/>
              <a:t>Rev. 20:13-14</a:t>
            </a:r>
          </a:p>
          <a:p>
            <a:r>
              <a:rPr lang="en-US" sz="3600" i="1" dirty="0" smtClean="0">
                <a:solidFill>
                  <a:srgbClr val="FFFF00"/>
                </a:solidFill>
              </a:rPr>
              <a:t>Grace </a:t>
            </a:r>
            <a:r>
              <a:rPr lang="en-US" sz="3600" i="1" dirty="0" smtClean="0"/>
              <a:t>is</a:t>
            </a:r>
            <a:r>
              <a:rPr lang="en-US" sz="3600" dirty="0" smtClean="0"/>
              <a:t> getting what we do not deserve, namely, heaven – </a:t>
            </a:r>
            <a:r>
              <a:rPr lang="en-US" sz="3600" i="1" dirty="0" smtClean="0"/>
              <a:t>Rev. 21:1-4</a:t>
            </a:r>
            <a:endParaRPr lang="en-US" sz="3600" i="1" dirty="0"/>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lum bright="-10000" contrast="10000"/>
          </a:blip>
          <a:srcRect/>
          <a:stretch>
            <a:fillRect/>
          </a:stretch>
        </p:blipFill>
        <p:spPr bwMode="auto">
          <a:xfrm>
            <a:off x="4051759" y="0"/>
            <a:ext cx="5092241" cy="39624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0" y="3124200"/>
            <a:ext cx="4978400" cy="3733800"/>
          </a:xfrm>
          <a:prstGeom prst="rect">
            <a:avLst/>
          </a:prstGeom>
          <a:noFill/>
          <a:ln w="9525">
            <a:noFill/>
            <a:miter lim="800000"/>
            <a:headEnd/>
            <a:tailEnd/>
          </a:ln>
        </p:spPr>
      </p:pic>
      <p:sp>
        <p:nvSpPr>
          <p:cNvPr id="4" name="Title 3"/>
          <p:cNvSpPr>
            <a:spLocks noGrp="1"/>
          </p:cNvSpPr>
          <p:nvPr>
            <p:ph type="ctrTitle"/>
          </p:nvPr>
        </p:nvSpPr>
        <p:spPr>
          <a:xfrm>
            <a:off x="1143000" y="4191000"/>
            <a:ext cx="2743200" cy="1981200"/>
          </a:xfrm>
        </p:spPr>
        <p:txBody>
          <a:bodyPr/>
          <a:lstStyle/>
          <a:p>
            <a:r>
              <a:rPr lang="en-US" b="1" dirty="0" smtClean="0">
                <a:effectLst>
                  <a:glow rad="101600">
                    <a:schemeClr val="bg1">
                      <a:alpha val="60000"/>
                    </a:schemeClr>
                  </a:glow>
                </a:effectLst>
              </a:rPr>
              <a:t>Mercy</a:t>
            </a:r>
            <a:endParaRPr lang="en-US" b="1" dirty="0">
              <a:effectLst>
                <a:glow rad="101600">
                  <a:schemeClr val="bg1">
                    <a:alpha val="60000"/>
                  </a:schemeClr>
                </a:glow>
              </a:effectLst>
            </a:endParaRPr>
          </a:p>
        </p:txBody>
      </p:sp>
      <p:sp>
        <p:nvSpPr>
          <p:cNvPr id="5" name="Subtitle 4"/>
          <p:cNvSpPr>
            <a:spLocks noGrp="1"/>
          </p:cNvSpPr>
          <p:nvPr>
            <p:ph type="subTitle" idx="1"/>
          </p:nvPr>
        </p:nvSpPr>
        <p:spPr>
          <a:xfrm>
            <a:off x="4343400" y="1371600"/>
            <a:ext cx="4114800" cy="2286000"/>
          </a:xfrm>
        </p:spPr>
        <p:txBody>
          <a:bodyPr>
            <a:normAutofit/>
          </a:bodyPr>
          <a:lstStyle/>
          <a:p>
            <a:r>
              <a:rPr lang="en-US" sz="4400" b="1" dirty="0" smtClean="0">
                <a:solidFill>
                  <a:schemeClr val="bg1"/>
                </a:solidFill>
                <a:effectLst>
                  <a:glow rad="101600">
                    <a:schemeClr val="bg2">
                      <a:lumMod val="20000"/>
                      <a:lumOff val="80000"/>
                      <a:alpha val="60000"/>
                    </a:schemeClr>
                  </a:glow>
                </a:effectLst>
              </a:rPr>
              <a:t>Grace</a:t>
            </a:r>
            <a:endParaRPr lang="en-US" sz="4400" b="1" dirty="0">
              <a:solidFill>
                <a:schemeClr val="bg1"/>
              </a:solidFill>
              <a:effectLst>
                <a:glow rad="101600">
                  <a:schemeClr val="bg2">
                    <a:lumMod val="20000"/>
                    <a:lumOff val="80000"/>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2133600"/>
          </a:xfrm>
        </p:spPr>
        <p:txBody>
          <a:bodyPr>
            <a:normAutofit/>
          </a:bodyPr>
          <a:lstStyle/>
          <a:p>
            <a:pPr algn="ctr">
              <a:buNone/>
            </a:pPr>
            <a:r>
              <a:rPr lang="en-US" sz="4800" i="1" dirty="0" smtClean="0"/>
              <a:t>  “Be strong in the grace that is in Christ Jesus…”</a:t>
            </a:r>
            <a:endParaRPr lang="en-US" sz="4800" dirty="0" smtClean="0"/>
          </a:p>
          <a:p>
            <a:endParaRPr lang="en-US" sz="4800" dirty="0"/>
          </a:p>
        </p:txBody>
      </p:sp>
      <p:pic>
        <p:nvPicPr>
          <p:cNvPr id="15363" name="Picture 3"/>
          <p:cNvPicPr>
            <a:picLocks noChangeAspect="1" noChangeArrowheads="1"/>
          </p:cNvPicPr>
          <p:nvPr/>
        </p:nvPicPr>
        <p:blipFill>
          <a:blip r:embed="rId3" cstate="print"/>
          <a:srcRect/>
          <a:stretch>
            <a:fillRect/>
          </a:stretch>
        </p:blipFill>
        <p:spPr bwMode="auto">
          <a:xfrm>
            <a:off x="1524000" y="1981200"/>
            <a:ext cx="5867400" cy="440055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2667000" y="2057400"/>
            <a:ext cx="3609340" cy="441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209800" y="228600"/>
            <a:ext cx="5076825" cy="3810000"/>
          </a:xfrm>
          <a:prstGeom prst="rect">
            <a:avLst/>
          </a:prstGeom>
          <a:noFill/>
          <a:ln w="9525">
            <a:noFill/>
            <a:miter lim="800000"/>
            <a:headEnd/>
            <a:tailEnd/>
          </a:ln>
        </p:spPr>
      </p:pic>
      <p:sp>
        <p:nvSpPr>
          <p:cNvPr id="3" name="Rectangle 2"/>
          <p:cNvSpPr/>
          <p:nvPr/>
        </p:nvSpPr>
        <p:spPr>
          <a:xfrm>
            <a:off x="381000" y="4572000"/>
            <a:ext cx="8534400" cy="1754326"/>
          </a:xfrm>
          <a:prstGeom prst="rect">
            <a:avLst/>
          </a:prstGeom>
        </p:spPr>
        <p:txBody>
          <a:bodyPr wrap="square">
            <a:spAutoFit/>
          </a:bodyPr>
          <a:lstStyle/>
          <a:p>
            <a:pPr algn="ctr"/>
            <a:r>
              <a:rPr lang="en-US" sz="3600" i="1" dirty="0" smtClean="0"/>
              <a:t>“To the praise of the glory </a:t>
            </a:r>
            <a:r>
              <a:rPr lang="en-US" sz="3600" i="1" smtClean="0"/>
              <a:t>of His </a:t>
            </a:r>
            <a:r>
              <a:rPr lang="en-US" sz="3600" i="1" dirty="0" smtClean="0"/>
              <a:t>grace, wherein he hath made us accepted in the beloved.” Eph. 1:6 </a:t>
            </a:r>
            <a:endParaRPr lang="en-US" sz="3600" i="1" dirty="0"/>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God is love</a:t>
            </a:r>
            <a:endParaRPr lang="en-US" dirty="0"/>
          </a:p>
        </p:txBody>
      </p:sp>
      <p:sp>
        <p:nvSpPr>
          <p:cNvPr id="3" name="Content Placeholder 2"/>
          <p:cNvSpPr>
            <a:spLocks noGrp="1"/>
          </p:cNvSpPr>
          <p:nvPr>
            <p:ph idx="1"/>
          </p:nvPr>
        </p:nvSpPr>
        <p:spPr>
          <a:xfrm>
            <a:off x="152400" y="1447800"/>
            <a:ext cx="8991600" cy="5287963"/>
          </a:xfrm>
        </p:spPr>
        <p:txBody>
          <a:bodyPr>
            <a:normAutofit/>
          </a:bodyPr>
          <a:lstStyle/>
          <a:p>
            <a:pPr>
              <a:buNone/>
            </a:pPr>
            <a:r>
              <a:rPr lang="en-US" sz="3600" dirty="0" smtClean="0"/>
              <a:t>    </a:t>
            </a:r>
            <a:r>
              <a:rPr lang="en-US" sz="3600" i="1" dirty="0" smtClean="0"/>
              <a:t>I John 4:8,16 “He that </a:t>
            </a:r>
            <a:r>
              <a:rPr lang="en-US" sz="3600" i="1" dirty="0" err="1" smtClean="0"/>
              <a:t>loveth</a:t>
            </a:r>
            <a:r>
              <a:rPr lang="en-US" sz="3600" i="1" dirty="0" smtClean="0"/>
              <a:t> not </a:t>
            </a:r>
            <a:r>
              <a:rPr lang="en-US" sz="3600" i="1" dirty="0" err="1" smtClean="0"/>
              <a:t>knoweth</a:t>
            </a:r>
            <a:r>
              <a:rPr lang="en-US" sz="3600" i="1" dirty="0" smtClean="0"/>
              <a:t> not God; for God is love…And we have known and believed the love that God hath to us. God is love.”</a:t>
            </a:r>
          </a:p>
        </p:txBody>
      </p:sp>
      <p:pic>
        <p:nvPicPr>
          <p:cNvPr id="1026" name="Picture 2"/>
          <p:cNvPicPr>
            <a:picLocks noChangeAspect="1" noChangeArrowheads="1"/>
          </p:cNvPicPr>
          <p:nvPr/>
        </p:nvPicPr>
        <p:blipFill>
          <a:blip r:embed="rId3" cstate="print"/>
          <a:srcRect/>
          <a:stretch>
            <a:fillRect/>
          </a:stretch>
        </p:blipFill>
        <p:spPr bwMode="auto">
          <a:xfrm>
            <a:off x="3200400" y="3352800"/>
            <a:ext cx="5310909" cy="3505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Title 3"/>
          <p:cNvSpPr>
            <a:spLocks noGrp="1"/>
          </p:cNvSpPr>
          <p:nvPr>
            <p:ph type="title"/>
          </p:nvPr>
        </p:nvSpPr>
        <p:spPr>
          <a:xfrm>
            <a:off x="228600" y="685800"/>
            <a:ext cx="8915400" cy="731838"/>
          </a:xfrm>
        </p:spPr>
        <p:txBody>
          <a:bodyPr>
            <a:noAutofit/>
          </a:bodyPr>
          <a:lstStyle/>
          <a:p>
            <a:pPr algn="l"/>
            <a:r>
              <a:rPr lang="en-US" sz="3600" dirty="0" smtClean="0"/>
              <a:t/>
            </a:r>
            <a:br>
              <a:rPr lang="en-US" sz="3600" dirty="0" smtClean="0"/>
            </a:br>
            <a:endParaRPr lang="en-US" sz="3600" dirty="0"/>
          </a:p>
        </p:txBody>
      </p:sp>
      <p:sp>
        <p:nvSpPr>
          <p:cNvPr id="3" name="Content Placeholder 2"/>
          <p:cNvSpPr>
            <a:spLocks noGrp="1"/>
          </p:cNvSpPr>
          <p:nvPr>
            <p:ph idx="1"/>
          </p:nvPr>
        </p:nvSpPr>
        <p:spPr>
          <a:xfrm>
            <a:off x="0" y="381000"/>
            <a:ext cx="6096000" cy="6477000"/>
          </a:xfrm>
        </p:spPr>
        <p:txBody>
          <a:bodyPr>
            <a:normAutofit/>
          </a:bodyPr>
          <a:lstStyle/>
          <a:p>
            <a:pPr>
              <a:buNone/>
            </a:pPr>
            <a:r>
              <a:rPr lang="en-US" sz="3600" i="1" dirty="0" smtClean="0"/>
              <a:t>    “In this was manifested the love of God toward us, because that God sent his only begotten Son into the world, that we might live through him. Herein is love, not that we loved God, but that he loved us, and sent his Son to be the propitiation for our sins.” I John 4:9-10 </a:t>
            </a:r>
          </a:p>
          <a:p>
            <a:pPr>
              <a:buNone/>
            </a:pPr>
            <a:endParaRPr lang="en-US" sz="3600" i="1" dirty="0" smtClean="0"/>
          </a:p>
          <a:p>
            <a:pPr>
              <a:buFont typeface="Arial" charset="0"/>
              <a:buChar char="•"/>
            </a:pPr>
            <a:endParaRPr lang="en-US" sz="3600" dirty="0" smtClean="0"/>
          </a:p>
          <a:p>
            <a:pPr>
              <a:buFont typeface="Arial" charset="0"/>
              <a:buChar char="•"/>
            </a:pPr>
            <a:endParaRPr lang="en-US" sz="3600" dirty="0"/>
          </a:p>
        </p:txBody>
      </p:sp>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0"/>
            <a:ext cx="6248400" cy="6986528"/>
          </a:xfrm>
          <a:prstGeom prst="rect">
            <a:avLst/>
          </a:prstGeom>
        </p:spPr>
        <p:txBody>
          <a:bodyPr wrap="square">
            <a:spAutoFit/>
          </a:bodyPr>
          <a:lstStyle/>
          <a:p>
            <a:pPr algn="ctr"/>
            <a:r>
              <a:rPr lang="en-US" sz="3200" i="1" dirty="0" smtClean="0"/>
              <a:t>“Then one of them, which was a lawyer, asked him a question, tempting him, and saying, Master, which is the great commandment in the law?  Jesus said unto him, Thou </a:t>
            </a:r>
            <a:r>
              <a:rPr lang="en-US" sz="3200" i="1" dirty="0" err="1" smtClean="0"/>
              <a:t>shalt</a:t>
            </a:r>
            <a:r>
              <a:rPr lang="en-US" sz="3200" i="1" dirty="0" smtClean="0"/>
              <a:t> love the Lord thy God with all thy heart, and with all thy soul, and with all thy mind. This is the first and great commandment. And the second is like unto it, Thou </a:t>
            </a:r>
            <a:r>
              <a:rPr lang="en-US" sz="3200" i="1" dirty="0" err="1" smtClean="0"/>
              <a:t>shalt</a:t>
            </a:r>
            <a:r>
              <a:rPr lang="en-US" sz="3200" i="1" dirty="0" smtClean="0"/>
              <a:t> love thy </a:t>
            </a:r>
            <a:r>
              <a:rPr lang="en-US" sz="3200" i="1" dirty="0" err="1" smtClean="0"/>
              <a:t>neighbour</a:t>
            </a:r>
            <a:r>
              <a:rPr lang="en-US" sz="3200" i="1" dirty="0" smtClean="0"/>
              <a:t> as thyself. On these two commandments hang all the law and the prophets.”</a:t>
            </a:r>
          </a:p>
          <a:p>
            <a:pPr algn="ctr"/>
            <a:r>
              <a:rPr lang="en-US" sz="3200" i="1" dirty="0" smtClean="0"/>
              <a:t> Matthew 22:35-40 </a:t>
            </a:r>
            <a:endParaRPr lang="en-US" sz="3200" i="1" dirty="0"/>
          </a:p>
        </p:txBody>
      </p:sp>
      <p:pic>
        <p:nvPicPr>
          <p:cNvPr id="3" name="Picture 2"/>
          <p:cNvPicPr>
            <a:picLocks noChangeAspect="1" noChangeArrowheads="1"/>
          </p:cNvPicPr>
          <p:nvPr/>
        </p:nvPicPr>
        <p:blipFill>
          <a:blip r:embed="rId3" cstate="print"/>
          <a:srcRect/>
          <a:stretch>
            <a:fillRect/>
          </a:stretch>
        </p:blipFill>
        <p:spPr bwMode="auto">
          <a:xfrm>
            <a:off x="0" y="228600"/>
            <a:ext cx="2924175" cy="3657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52400"/>
            <a:ext cx="9144000" cy="6705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4400" y="533400"/>
            <a:ext cx="4191000" cy="5632311"/>
          </a:xfrm>
          <a:prstGeom prst="rect">
            <a:avLst/>
          </a:prstGeom>
        </p:spPr>
        <p:txBody>
          <a:bodyPr wrap="square">
            <a:spAutoFit/>
          </a:bodyPr>
          <a:lstStyle/>
          <a:p>
            <a:pPr algn="ctr"/>
            <a:r>
              <a:rPr lang="en-US" sz="4000" i="1" dirty="0" smtClean="0"/>
              <a:t>“A new commandment I give unto you, That ye love one another; as I have loved you, that ye also love one another.” </a:t>
            </a:r>
          </a:p>
          <a:p>
            <a:pPr algn="ctr"/>
            <a:r>
              <a:rPr lang="en-US" sz="4000" i="1" dirty="0" smtClean="0"/>
              <a:t>John 13:34 </a:t>
            </a:r>
            <a:endParaRPr lang="en-US" sz="4000" i="1" dirty="0"/>
          </a:p>
        </p:txBody>
      </p:sp>
      <p:pic>
        <p:nvPicPr>
          <p:cNvPr id="221186" name="Picture 2"/>
          <p:cNvPicPr>
            <a:picLocks noChangeAspect="1" noChangeArrowheads="1"/>
          </p:cNvPicPr>
          <p:nvPr/>
        </p:nvPicPr>
        <p:blipFill>
          <a:blip r:embed="rId3" cstate="print"/>
          <a:srcRect/>
          <a:stretch>
            <a:fillRect/>
          </a:stretch>
        </p:blipFill>
        <p:spPr bwMode="auto">
          <a:xfrm>
            <a:off x="152400" y="914400"/>
            <a:ext cx="4514201" cy="3276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1618</TotalTime>
  <Words>4222</Words>
  <Application>Microsoft Office PowerPoint</Application>
  <PresentationFormat>On-screen Show (4:3)</PresentationFormat>
  <Paragraphs>378</Paragraphs>
  <Slides>103</Slides>
  <Notes>101</Notes>
  <HiddenSlides>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Office Theme</vt:lpstr>
      <vt:lpstr>Slide 1</vt:lpstr>
      <vt:lpstr>Slide 2</vt:lpstr>
      <vt:lpstr>  “I will publish the name of the LORD: ascribe ye greatness unto our God. He is the Rock, his work is perfect: for all his ways are judgment: a God of truth and without iniquity, just and right is he.” Deuteronomy 32:3-4 </vt:lpstr>
      <vt:lpstr>“As for God, his way is perfect: the word of the LORD is tried: he is a buckler to all those that trust in him.” Psalm 18:30 </vt:lpstr>
      <vt:lpstr>“The perfection of beauty, God hath shined.” Psalm 50:2  </vt:lpstr>
      <vt:lpstr>“The law of the LORD is perfect, converting the soul: the testimony of the LORD is sure, making wise the simple.” Psalm 19:7  </vt:lpstr>
      <vt:lpstr>“For truly my words shall not be false: He that is perfect in knowledge is with thee.” Job 36:4 </vt:lpstr>
      <vt:lpstr>Slide 8</vt:lpstr>
      <vt:lpstr>Slide 9</vt:lpstr>
      <vt:lpstr>Slide 10</vt:lpstr>
      <vt:lpstr>Slide 11</vt:lpstr>
      <vt:lpstr>“And when Abram was ninety years old and nine, the LORD appeared to Abram, and said unto him, I am the Almighty God; walk before me, and be thou perfect.” Gen. 17:1 </vt:lpstr>
      <vt:lpstr> “There was a man in the land of Uz, whose name was Job; and that man was perfect and upright, and one that feared God, and eschewed evil.” Job 1:1 </vt:lpstr>
      <vt:lpstr> “And said, Remember now, O LORD, I beseech thee, how I have walked before thee in truth and with a perfect heart, and have done that which is good in thy sight. And Hezekiah wept sore.” Isa. 38:3 </vt:lpstr>
      <vt:lpstr>“For even hereunto were ye called: because Christ also suffered for us, leaving us an example, that ye should follow  his steps.”  I Peter 2:21 </vt:lpstr>
      <vt:lpstr>“My little children, of whom I travail in birth again until Christ be formed in you.” Gal. 4:19 </vt:lpstr>
      <vt:lpstr>“Whom we preach, warning every man, and teaching every man in all wisdom; that we may present every man perfect  in Christ Jesus.”  Col. 1:28</vt:lpstr>
      <vt:lpstr>“And he gave some, apostles; and some, prophets; and some, evangelists; and some, pastors and teachers; For the perfecting of the saints, for the work of the ministry, for the edifying of the body  of Christ:”  Ephesians 4:11-12</vt:lpstr>
      <vt:lpstr>“Till we all come in the unity of the faith, and of the knowledge of the Son of God, unto a perfect man, unto the measure of the stature of the fulness of Christ.”  Eph. 4:13 </vt:lpstr>
      <vt:lpstr>Slide 20</vt:lpstr>
      <vt:lpstr>Slide 21</vt:lpstr>
      <vt:lpstr>God is incomprehensible</vt:lpstr>
      <vt:lpstr>Slide 23</vt:lpstr>
      <vt:lpstr>Slide 24</vt:lpstr>
      <vt:lpstr> “And we know that all things work together for good to them that love God, to them who are the called according to  his purpose. For  whom he did foreknow, he also did predestinate to be conformed        to the image of his Son.”  Romans 8:28-29</vt:lpstr>
      <vt:lpstr> “For we walk by faith, not  by sight.” II Cor. 5:7 </vt:lpstr>
      <vt:lpstr>God is self-existent</vt:lpstr>
      <vt:lpstr> “God exists because He exists.”</vt:lpstr>
      <vt:lpstr>Slide 29</vt:lpstr>
      <vt:lpstr>God is self-sufficient</vt:lpstr>
      <vt:lpstr> </vt:lpstr>
      <vt:lpstr>Slide 32</vt:lpstr>
      <vt:lpstr>God is eternal</vt:lpstr>
      <vt:lpstr>Slide 34</vt:lpstr>
      <vt:lpstr> “But, beloved, be not ignorant of this one thing, that one day is with the Lord as a thousand years, and a thousand years as one day.”  II Peter 3:8 </vt:lpstr>
      <vt:lpstr>Slide 36</vt:lpstr>
      <vt:lpstr>Slide 37</vt:lpstr>
      <vt:lpstr>Slide 38</vt:lpstr>
      <vt:lpstr>Slide 39</vt:lpstr>
      <vt:lpstr>Slide 40</vt:lpstr>
      <vt:lpstr>Slide 41</vt:lpstr>
      <vt:lpstr>God is omnipotent</vt:lpstr>
      <vt:lpstr>"And I heard as it were the voice of a great multitude, and as the voice of many waters, and as the voice of mighty thunderings,  saying, Alleluia: for the Lord God  omnipotent reigneth.” Revelation 19:6 </vt:lpstr>
      <vt:lpstr>Slide 44</vt:lpstr>
      <vt:lpstr>God is omnipresent </vt:lpstr>
      <vt:lpstr>Slide 46</vt:lpstr>
      <vt:lpstr>Slide 47</vt:lpstr>
      <vt:lpstr>Slide 48</vt:lpstr>
      <vt:lpstr>God is omniscient</vt:lpstr>
      <vt:lpstr>Slide 50</vt:lpstr>
      <vt:lpstr>Slide 51</vt:lpstr>
      <vt:lpstr>Slide 52</vt:lpstr>
      <vt:lpstr>Slide 53</vt:lpstr>
      <vt:lpstr>Slide 54</vt:lpstr>
      <vt:lpstr>Slide 55</vt:lpstr>
      <vt:lpstr>God is all wise</vt:lpstr>
      <vt:lpstr>Slide 57</vt:lpstr>
      <vt:lpstr>Slide 58</vt:lpstr>
      <vt:lpstr>Slide 59</vt:lpstr>
      <vt:lpstr>God is immutable “For I am the Lord, I change not.” Malachi 3:6   </vt:lpstr>
      <vt:lpstr>God is sovereign</vt:lpstr>
      <vt:lpstr>Slide 62</vt:lpstr>
      <vt:lpstr>Slide 63</vt:lpstr>
      <vt:lpstr>Slide 64</vt:lpstr>
      <vt:lpstr>God is light</vt:lpstr>
      <vt:lpstr>Slide 66</vt:lpstr>
      <vt:lpstr>"But ye are a chosen generation, a royal priesthood, an holy nation, a peculiar people; that ye should shew forth the praises of him who hath called you out of darkness into his marvellous light." I Peter 2:9 </vt:lpstr>
      <vt:lpstr>God’s light “Revealed through the Word of God” (Psalm 119:105) </vt:lpstr>
      <vt:lpstr>God is inscrutable</vt:lpstr>
      <vt:lpstr>Slide 70</vt:lpstr>
      <vt:lpstr>God is faithful</vt:lpstr>
      <vt:lpstr> “Thy mercy, O LORD, is in the heavens; and thy faithfulness reacheth unto the clouds.”  Psalm 36:5 </vt:lpstr>
      <vt:lpstr>Slide 73</vt:lpstr>
      <vt:lpstr>Slide 74</vt:lpstr>
      <vt:lpstr>Slide 75</vt:lpstr>
      <vt:lpstr>Slide 76</vt:lpstr>
      <vt:lpstr>God is just and righteous</vt:lpstr>
      <vt:lpstr>Slide 78</vt:lpstr>
      <vt:lpstr>God is true  </vt:lpstr>
      <vt:lpstr>Slide 80</vt:lpstr>
      <vt:lpstr>God is good</vt:lpstr>
      <vt:lpstr>Slide 82</vt:lpstr>
      <vt:lpstr>Slide 83</vt:lpstr>
      <vt:lpstr>God is merciful</vt:lpstr>
      <vt:lpstr>Mercy = God withholding from us what we rightly deserve!</vt:lpstr>
      <vt:lpstr>Slide 86</vt:lpstr>
      <vt:lpstr>Slide 87</vt:lpstr>
      <vt:lpstr>God is gracious</vt:lpstr>
      <vt:lpstr>Slide 89</vt:lpstr>
      <vt:lpstr>Slide 90</vt:lpstr>
      <vt:lpstr>Slide 91</vt:lpstr>
      <vt:lpstr>Mercy</vt:lpstr>
      <vt:lpstr>Slide 93</vt:lpstr>
      <vt:lpstr>Slide 94</vt:lpstr>
      <vt:lpstr>God is love</vt:lpstr>
      <vt:lpstr> </vt:lpstr>
      <vt:lpstr>Slide 97</vt:lpstr>
      <vt:lpstr>Slide 98</vt:lpstr>
      <vt:lpstr>Slide 99</vt:lpstr>
      <vt:lpstr>Slide 100</vt:lpstr>
      <vt:lpstr>“For the love of Christ constraineth us; because we thus judge, that if one died for all, then were all dead: And that he died for all, that they which live should not henceforth live unto themselves, but unto him which died for them, and rose again.”  II Corinthians 5:14-15 </vt:lpstr>
      <vt:lpstr>Slide 102</vt:lpstr>
      <vt:lpstr>Slide 103</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Ptr. Daniel White</cp:lastModifiedBy>
  <cp:revision>23</cp:revision>
  <dcterms:created xsi:type="dcterms:W3CDTF">2012-01-24T13:07:23Z</dcterms:created>
  <dcterms:modified xsi:type="dcterms:W3CDTF">2012-01-25T21:24:48Z</dcterms:modified>
</cp:coreProperties>
</file>