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54"/>
  </p:notesMasterIdLst>
  <p:sldIdLst>
    <p:sldId id="256" r:id="rId2"/>
    <p:sldId id="258" r:id="rId3"/>
    <p:sldId id="281" r:id="rId4"/>
    <p:sldId id="282" r:id="rId5"/>
    <p:sldId id="279" r:id="rId6"/>
    <p:sldId id="309" r:id="rId7"/>
    <p:sldId id="305" r:id="rId8"/>
    <p:sldId id="298" r:id="rId9"/>
    <p:sldId id="257" r:id="rId10"/>
    <p:sldId id="260" r:id="rId11"/>
    <p:sldId id="283" r:id="rId12"/>
    <p:sldId id="286" r:id="rId13"/>
    <p:sldId id="284" r:id="rId14"/>
    <p:sldId id="261" r:id="rId15"/>
    <p:sldId id="290" r:id="rId16"/>
    <p:sldId id="259" r:id="rId17"/>
    <p:sldId id="287" r:id="rId18"/>
    <p:sldId id="288" r:id="rId19"/>
    <p:sldId id="291" r:id="rId20"/>
    <p:sldId id="262" r:id="rId21"/>
    <p:sldId id="264" r:id="rId22"/>
    <p:sldId id="293" r:id="rId23"/>
    <p:sldId id="292" r:id="rId24"/>
    <p:sldId id="265" r:id="rId25"/>
    <p:sldId id="294" r:id="rId26"/>
    <p:sldId id="295" r:id="rId27"/>
    <p:sldId id="266" r:id="rId28"/>
    <p:sldId id="263" r:id="rId29"/>
    <p:sldId id="289" r:id="rId30"/>
    <p:sldId id="268" r:id="rId31"/>
    <p:sldId id="269" r:id="rId32"/>
    <p:sldId id="278" r:id="rId33"/>
    <p:sldId id="267" r:id="rId34"/>
    <p:sldId id="296" r:id="rId35"/>
    <p:sldId id="270" r:id="rId36"/>
    <p:sldId id="297" r:id="rId37"/>
    <p:sldId id="271" r:id="rId38"/>
    <p:sldId id="306" r:id="rId39"/>
    <p:sldId id="308" r:id="rId40"/>
    <p:sldId id="307" r:id="rId41"/>
    <p:sldId id="299" r:id="rId42"/>
    <p:sldId id="272" r:id="rId43"/>
    <p:sldId id="300" r:id="rId44"/>
    <p:sldId id="273" r:id="rId45"/>
    <p:sldId id="304" r:id="rId46"/>
    <p:sldId id="301" r:id="rId47"/>
    <p:sldId id="302" r:id="rId48"/>
    <p:sldId id="274" r:id="rId49"/>
    <p:sldId id="275" r:id="rId50"/>
    <p:sldId id="276" r:id="rId51"/>
    <p:sldId id="277" r:id="rId52"/>
    <p:sldId id="303"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5" autoAdjust="0"/>
    <p:restoredTop sz="94713" autoAdjust="0"/>
  </p:normalViewPr>
  <p:slideViewPr>
    <p:cSldViewPr>
      <p:cViewPr varScale="1">
        <p:scale>
          <a:sx n="69" d="100"/>
          <a:sy n="69" d="100"/>
        </p:scale>
        <p:origin x="-1182"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E2E73D-A963-4740-BBBB-7109CAB1212B}" type="datetimeFigureOut">
              <a:rPr lang="en-US" smtClean="0"/>
              <a:pPr/>
              <a:t>2/24/2012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BCD8D7-7A4B-4F55-9B33-BE1BFEB2784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BCD8D7-7A4B-4F55-9B33-BE1BFEB27847}"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0ED690E3-61B7-446E-A2C6-CDE172C3E2A9}" type="datetimeFigureOut">
              <a:rPr lang="en-US" smtClean="0"/>
              <a:pPr/>
              <a:t>2/24/2012</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A6268B2-E2B9-44AE-A29E-504E7373E1CB}"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D690E3-61B7-446E-A2C6-CDE172C3E2A9}" type="datetimeFigureOut">
              <a:rPr lang="en-US" smtClean="0"/>
              <a:pPr/>
              <a:t>2/24/2012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268B2-E2B9-44AE-A29E-504E7373E1C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D690E3-61B7-446E-A2C6-CDE172C3E2A9}" type="datetimeFigureOut">
              <a:rPr lang="en-US" smtClean="0"/>
              <a:pPr/>
              <a:t>2/24/2012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268B2-E2B9-44AE-A29E-504E7373E1C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ED690E3-61B7-446E-A2C6-CDE172C3E2A9}" type="datetimeFigureOut">
              <a:rPr lang="en-US" smtClean="0"/>
              <a:pPr/>
              <a:t>2/24/2012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268B2-E2B9-44AE-A29E-504E7373E1C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ED690E3-61B7-446E-A2C6-CDE172C3E2A9}" type="datetimeFigureOut">
              <a:rPr lang="en-US" smtClean="0"/>
              <a:pPr/>
              <a:t>2/24/2012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2A6268B2-E2B9-44AE-A29E-504E7373E1C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D690E3-61B7-446E-A2C6-CDE172C3E2A9}" type="datetimeFigureOut">
              <a:rPr lang="en-US" smtClean="0"/>
              <a:pPr/>
              <a:t>2/24/2012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268B2-E2B9-44AE-A29E-504E7373E1C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ED690E3-61B7-446E-A2C6-CDE172C3E2A9}" type="datetimeFigureOut">
              <a:rPr lang="en-US" smtClean="0"/>
              <a:pPr/>
              <a:t>2/24/2012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268B2-E2B9-44AE-A29E-504E7373E1C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ED690E3-61B7-446E-A2C6-CDE172C3E2A9}" type="datetimeFigureOut">
              <a:rPr lang="en-US" smtClean="0"/>
              <a:pPr/>
              <a:t>2/24/2012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268B2-E2B9-44AE-A29E-504E7373E1C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D690E3-61B7-446E-A2C6-CDE172C3E2A9}" type="datetimeFigureOut">
              <a:rPr lang="en-US" smtClean="0"/>
              <a:pPr/>
              <a:t>2/24/2012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268B2-E2B9-44AE-A29E-504E7373E1C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D690E3-61B7-446E-A2C6-CDE172C3E2A9}" type="datetimeFigureOut">
              <a:rPr lang="en-US" smtClean="0"/>
              <a:pPr/>
              <a:t>2/24/2012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268B2-E2B9-44AE-A29E-504E7373E1C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ED690E3-61B7-446E-A2C6-CDE172C3E2A9}" type="datetimeFigureOut">
              <a:rPr lang="en-US" smtClean="0"/>
              <a:pPr/>
              <a:t>2/24/2012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268B2-E2B9-44AE-A29E-504E7373E1C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0ED690E3-61B7-446E-A2C6-CDE172C3E2A9}" type="datetimeFigureOut">
              <a:rPr lang="en-US" smtClean="0"/>
              <a:pPr/>
              <a:t>2/24/2012</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A6268B2-E2B9-44AE-A29E-504E7373E1C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81001"/>
            <a:ext cx="8534400" cy="1752599"/>
          </a:xfrm>
        </p:spPr>
        <p:txBody>
          <a:bodyPr>
            <a:normAutofit/>
          </a:bodyPr>
          <a:lstStyle/>
          <a:p>
            <a:r>
              <a:rPr lang="en-US" sz="5400" dirty="0" smtClean="0">
                <a:solidFill>
                  <a:schemeClr val="bg1"/>
                </a:solidFill>
              </a:rPr>
              <a:t>The Fear of the Lord</a:t>
            </a:r>
            <a:endParaRPr lang="en-US" sz="5400" dirty="0">
              <a:solidFill>
                <a:schemeClr val="bg1"/>
              </a:solidFill>
            </a:endParaRPr>
          </a:p>
        </p:txBody>
      </p:sp>
      <p:sp>
        <p:nvSpPr>
          <p:cNvPr id="3" name="Subtitle 2"/>
          <p:cNvSpPr>
            <a:spLocks noGrp="1"/>
          </p:cNvSpPr>
          <p:nvPr>
            <p:ph type="subTitle" idx="1"/>
          </p:nvPr>
        </p:nvSpPr>
        <p:spPr/>
        <p:txBody>
          <a:bodyPr>
            <a:normAutofit/>
          </a:bodyPr>
          <a:lstStyle/>
          <a:p>
            <a:r>
              <a:rPr lang="en-US" sz="4800" i="1" dirty="0" smtClean="0">
                <a:solidFill>
                  <a:schemeClr val="bg1"/>
                </a:solidFill>
              </a:rPr>
              <a:t>Proverbs 1:1-33</a:t>
            </a:r>
            <a:endParaRPr lang="en-US" sz="4800" i="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hangingPunct="0"/>
            <a:r>
              <a:rPr lang="en-US" sz="3200" b="1" cap="all" dirty="0" smtClean="0">
                <a:solidFill>
                  <a:schemeClr val="bg1"/>
                </a:solidFill>
              </a:rPr>
              <a:t>To overcome sinful habits:</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“By mercy and truth iniquity is purged: and by the fear of the Lord men depart from evil.”</a:t>
            </a:r>
            <a:r>
              <a:rPr lang="en-US" sz="3200" dirty="0" smtClean="0">
                <a:solidFill>
                  <a:schemeClr val="bg1"/>
                </a:solidFill>
              </a:rPr>
              <a:t> Proverbs 16:6</a:t>
            </a:r>
          </a:p>
          <a:p>
            <a:pPr hangingPunct="0"/>
            <a:r>
              <a:rPr lang="en-US" sz="3200" b="1" cap="all" dirty="0" smtClean="0">
                <a:solidFill>
                  <a:schemeClr val="bg1"/>
                </a:solidFill>
              </a:rPr>
              <a:t>To begin learning knowledge:</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“The fear of the Lord is the beginning of knowledge. . .”</a:t>
            </a:r>
            <a:r>
              <a:rPr lang="en-US" sz="3200" dirty="0" smtClean="0">
                <a:solidFill>
                  <a:schemeClr val="bg1"/>
                </a:solidFill>
              </a:rPr>
              <a:t>  Proverbs 1:7</a:t>
            </a:r>
          </a:p>
          <a:p>
            <a:pPr hangingPunct="0"/>
            <a:r>
              <a:rPr lang="en-US" sz="3200" b="1" cap="all" dirty="0" smtClean="0">
                <a:solidFill>
                  <a:schemeClr val="bg1"/>
                </a:solidFill>
              </a:rPr>
              <a:t>To start being wise:</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“The fear of the Lord is the beginning of wisdom:  and the knowledge of the holy is understanding.”</a:t>
            </a:r>
            <a:r>
              <a:rPr lang="en-US" sz="3200" dirty="0" smtClean="0">
                <a:solidFill>
                  <a:schemeClr val="bg1"/>
                </a:solidFill>
              </a:rPr>
              <a:t>  Proverbs 9:10</a:t>
            </a:r>
          </a:p>
          <a:p>
            <a:endParaRPr lang="en-US" sz="32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14800"/>
            <a:ext cx="8534400" cy="2438400"/>
          </a:xfrm>
        </p:spPr>
        <p:txBody>
          <a:bodyPr>
            <a:noAutofit/>
          </a:bodyPr>
          <a:lstStyle/>
          <a:p>
            <a:r>
              <a:rPr lang="en-US" sz="3600" i="1" dirty="0" smtClean="0">
                <a:solidFill>
                  <a:schemeClr val="bg1">
                    <a:lumMod val="95000"/>
                    <a:lumOff val="5000"/>
                  </a:schemeClr>
                </a:solidFill>
              </a:rPr>
              <a:t>“Give me now </a:t>
            </a:r>
            <a:r>
              <a:rPr lang="en-US" sz="3600" i="1" u="sng" dirty="0" smtClean="0">
                <a:solidFill>
                  <a:schemeClr val="bg1">
                    <a:lumMod val="95000"/>
                    <a:lumOff val="5000"/>
                  </a:schemeClr>
                </a:solidFill>
              </a:rPr>
              <a:t>wisdom</a:t>
            </a:r>
            <a:r>
              <a:rPr lang="en-US" sz="3600" i="1" dirty="0" smtClean="0">
                <a:solidFill>
                  <a:schemeClr val="bg1">
                    <a:lumMod val="95000"/>
                    <a:lumOff val="5000"/>
                  </a:schemeClr>
                </a:solidFill>
              </a:rPr>
              <a:t> and </a:t>
            </a:r>
            <a:r>
              <a:rPr lang="en-US" sz="3600" i="1" u="sng" dirty="0" smtClean="0">
                <a:solidFill>
                  <a:schemeClr val="bg1">
                    <a:lumMod val="95000"/>
                    <a:lumOff val="5000"/>
                  </a:schemeClr>
                </a:solidFill>
              </a:rPr>
              <a:t>knowledge</a:t>
            </a:r>
            <a:r>
              <a:rPr lang="en-US" sz="3600" i="1" dirty="0" smtClean="0">
                <a:solidFill>
                  <a:schemeClr val="bg1">
                    <a:lumMod val="95000"/>
                    <a:lumOff val="5000"/>
                  </a:schemeClr>
                </a:solidFill>
              </a:rPr>
              <a:t>, that I may go out and come in before this people: for who can judge this thy people, that is so great?” </a:t>
            </a:r>
            <a:r>
              <a:rPr lang="en-US" sz="3600" i="1" dirty="0" err="1" smtClean="0">
                <a:solidFill>
                  <a:schemeClr val="bg1">
                    <a:lumMod val="95000"/>
                    <a:lumOff val="5000"/>
                  </a:schemeClr>
                </a:solidFill>
              </a:rPr>
              <a:t>IIChro</a:t>
            </a:r>
            <a:r>
              <a:rPr lang="en-US" sz="3600" i="1" dirty="0" smtClean="0">
                <a:solidFill>
                  <a:schemeClr val="bg1">
                    <a:lumMod val="95000"/>
                    <a:lumOff val="5000"/>
                  </a:schemeClr>
                </a:solidFill>
              </a:rPr>
              <a:t>. 1:10 </a:t>
            </a:r>
            <a:endParaRPr lang="en-US" sz="3600" i="1" dirty="0">
              <a:solidFill>
                <a:schemeClr val="bg1">
                  <a:lumMod val="95000"/>
                  <a:lumOff val="5000"/>
                </a:schemeClr>
              </a:solidFill>
            </a:endParaRPr>
          </a:p>
        </p:txBody>
      </p:sp>
      <p:pic>
        <p:nvPicPr>
          <p:cNvPr id="56322" name="Picture 2"/>
          <p:cNvPicPr>
            <a:picLocks noChangeAspect="1" noChangeArrowheads="1"/>
          </p:cNvPicPr>
          <p:nvPr/>
        </p:nvPicPr>
        <p:blipFill>
          <a:blip r:embed="rId2" cstate="print"/>
          <a:srcRect/>
          <a:stretch>
            <a:fillRect/>
          </a:stretch>
        </p:blipFill>
        <p:spPr bwMode="auto">
          <a:xfrm>
            <a:off x="1981200" y="0"/>
            <a:ext cx="52832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8763000" cy="5775960"/>
          </a:xfrm>
        </p:spPr>
        <p:txBody>
          <a:bodyPr>
            <a:noAutofit/>
          </a:bodyPr>
          <a:lstStyle/>
          <a:p>
            <a:r>
              <a:rPr lang="en-US" sz="4000" dirty="0" smtClean="0">
                <a:solidFill>
                  <a:schemeClr val="bg1">
                    <a:lumMod val="95000"/>
                    <a:lumOff val="5000"/>
                  </a:schemeClr>
                </a:solidFill>
              </a:rPr>
              <a:t>Knowledge = Facts / Intelligence </a:t>
            </a:r>
          </a:p>
          <a:p>
            <a:r>
              <a:rPr lang="en-US" sz="4000" i="1" dirty="0" smtClean="0">
                <a:solidFill>
                  <a:schemeClr val="bg1">
                    <a:lumMod val="95000"/>
                    <a:lumOff val="5000"/>
                  </a:schemeClr>
                </a:solidFill>
              </a:rPr>
              <a:t>I Cor. 8:1 “Knowledge </a:t>
            </a:r>
            <a:r>
              <a:rPr lang="en-US" sz="4000" i="1" dirty="0" err="1" smtClean="0">
                <a:solidFill>
                  <a:schemeClr val="bg1">
                    <a:lumMod val="95000"/>
                    <a:lumOff val="5000"/>
                  </a:schemeClr>
                </a:solidFill>
              </a:rPr>
              <a:t>puffeth</a:t>
            </a:r>
            <a:r>
              <a:rPr lang="en-US" sz="4000" i="1" dirty="0" smtClean="0">
                <a:solidFill>
                  <a:schemeClr val="bg1">
                    <a:lumMod val="95000"/>
                    <a:lumOff val="5000"/>
                  </a:schemeClr>
                </a:solidFill>
              </a:rPr>
              <a:t> up.”</a:t>
            </a:r>
          </a:p>
          <a:p>
            <a:r>
              <a:rPr lang="en-US" sz="4000" dirty="0" smtClean="0">
                <a:solidFill>
                  <a:schemeClr val="bg1">
                    <a:lumMod val="95000"/>
                    <a:lumOff val="5000"/>
                  </a:schemeClr>
                </a:solidFill>
              </a:rPr>
              <a:t>Wisdom = Humble application knowledge</a:t>
            </a:r>
          </a:p>
          <a:p>
            <a:r>
              <a:rPr lang="en-US" sz="4000" i="1" dirty="0" smtClean="0">
                <a:solidFill>
                  <a:schemeClr val="bg1">
                    <a:lumMod val="95000"/>
                    <a:lumOff val="5000"/>
                  </a:schemeClr>
                </a:solidFill>
              </a:rPr>
              <a:t>Prov. 4:7 “Wisdom is the principal thing; therefore get wisdom: and with all thy getting get </a:t>
            </a:r>
            <a:r>
              <a:rPr lang="en-US" sz="4000" i="1" u="sng" dirty="0" smtClean="0">
                <a:solidFill>
                  <a:schemeClr val="bg1">
                    <a:lumMod val="95000"/>
                    <a:lumOff val="5000"/>
                  </a:schemeClr>
                </a:solidFill>
              </a:rPr>
              <a:t>understanding</a:t>
            </a:r>
            <a:r>
              <a:rPr lang="en-US" sz="4000" i="1" dirty="0" smtClean="0">
                <a:solidFill>
                  <a:schemeClr val="bg1">
                    <a:lumMod val="95000"/>
                    <a:lumOff val="5000"/>
                  </a:schemeClr>
                </a:solidFill>
              </a:rPr>
              <a:t> (discernment).”</a:t>
            </a:r>
            <a:endParaRPr lang="en-US" sz="4000" i="1" dirty="0">
              <a:solidFill>
                <a:schemeClr val="bg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p:cNvPicPr>
            <a:picLocks noChangeAspect="1" noChangeArrowheads="1"/>
          </p:cNvPicPr>
          <p:nvPr/>
        </p:nvPicPr>
        <p:blipFill>
          <a:blip r:embed="rId2" cstate="print"/>
          <a:srcRect/>
          <a:stretch>
            <a:fillRect/>
          </a:stretch>
        </p:blipFill>
        <p:spPr bwMode="auto">
          <a:xfrm rot="1590745">
            <a:off x="5771771" y="3916810"/>
            <a:ext cx="3150585" cy="2362200"/>
          </a:xfrm>
          <a:prstGeom prst="rect">
            <a:avLst/>
          </a:prstGeom>
          <a:noFill/>
          <a:ln w="9525">
            <a:noFill/>
            <a:miter lim="800000"/>
            <a:headEnd/>
            <a:tailEnd/>
          </a:ln>
        </p:spPr>
      </p:pic>
      <p:pic>
        <p:nvPicPr>
          <p:cNvPr id="57346" name="Picture 2"/>
          <p:cNvPicPr>
            <a:picLocks noChangeAspect="1" noChangeArrowheads="1"/>
          </p:cNvPicPr>
          <p:nvPr/>
        </p:nvPicPr>
        <p:blipFill>
          <a:blip r:embed="rId3" cstate="print"/>
          <a:srcRect l="8333" t="21667" r="8333" b="21667"/>
          <a:stretch>
            <a:fillRect/>
          </a:stretch>
        </p:blipFill>
        <p:spPr bwMode="auto">
          <a:xfrm>
            <a:off x="2667000" y="381000"/>
            <a:ext cx="3810000" cy="2590800"/>
          </a:xfrm>
          <a:prstGeom prst="rect">
            <a:avLst/>
          </a:prstGeom>
          <a:ln w="228600" cap="sq" cmpd="thickThin">
            <a:solidFill>
              <a:srgbClr val="000000"/>
            </a:solidFill>
            <a:prstDash val="solid"/>
            <a:miter lim="800000"/>
          </a:ln>
          <a:effectLst>
            <a:innerShdw blurRad="76200">
              <a:srgbClr val="000000"/>
            </a:innerShdw>
          </a:effectLst>
        </p:spPr>
      </p:pic>
      <p:pic>
        <p:nvPicPr>
          <p:cNvPr id="57347" name="Picture 3"/>
          <p:cNvPicPr>
            <a:picLocks noChangeAspect="1" noChangeArrowheads="1"/>
          </p:cNvPicPr>
          <p:nvPr/>
        </p:nvPicPr>
        <p:blipFill>
          <a:blip r:embed="rId4" cstate="print"/>
          <a:srcRect/>
          <a:stretch>
            <a:fillRect/>
          </a:stretch>
        </p:blipFill>
        <p:spPr bwMode="auto">
          <a:xfrm rot="21106531">
            <a:off x="354737" y="3478938"/>
            <a:ext cx="3048000" cy="3048000"/>
          </a:xfrm>
          <a:prstGeom prst="rect">
            <a:avLst/>
          </a:prstGeom>
          <a:noFill/>
          <a:ln w="9525">
            <a:noFill/>
            <a:miter lim="800000"/>
            <a:headEnd/>
            <a:tailEnd/>
          </a:ln>
        </p:spPr>
      </p:pic>
      <p:pic>
        <p:nvPicPr>
          <p:cNvPr id="57348" name="Picture 4"/>
          <p:cNvPicPr>
            <a:picLocks noChangeAspect="1" noChangeArrowheads="1"/>
          </p:cNvPicPr>
          <p:nvPr/>
        </p:nvPicPr>
        <p:blipFill>
          <a:blip r:embed="rId5" cstate="print"/>
          <a:srcRect/>
          <a:stretch>
            <a:fillRect/>
          </a:stretch>
        </p:blipFill>
        <p:spPr bwMode="auto">
          <a:xfrm rot="662202">
            <a:off x="3332088" y="3908479"/>
            <a:ext cx="2857500"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pPr hangingPunct="0"/>
            <a:r>
              <a:rPr lang="en-US" sz="3200" b="1" cap="all" dirty="0" smtClean="0">
                <a:solidFill>
                  <a:schemeClr val="bg1"/>
                </a:solidFill>
              </a:rPr>
              <a:t>To grow in wisdom:</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“The fear of the Lord is the instruction of wisdom;  and before </a:t>
            </a:r>
            <a:r>
              <a:rPr lang="en-US" sz="3200" i="1" dirty="0" err="1" smtClean="0">
                <a:solidFill>
                  <a:schemeClr val="bg1"/>
                </a:solidFill>
              </a:rPr>
              <a:t>honour</a:t>
            </a:r>
            <a:r>
              <a:rPr lang="en-US" sz="3200" i="1" dirty="0" smtClean="0">
                <a:solidFill>
                  <a:schemeClr val="bg1"/>
                </a:solidFill>
              </a:rPr>
              <a:t> is humility.”</a:t>
            </a:r>
            <a:r>
              <a:rPr lang="en-US" sz="3200" dirty="0" smtClean="0">
                <a:solidFill>
                  <a:schemeClr val="bg1"/>
                </a:solidFill>
              </a:rPr>
              <a:t> Proverbs 15:33</a:t>
            </a:r>
          </a:p>
          <a:p>
            <a:pPr hangingPunct="0"/>
            <a:r>
              <a:rPr lang="en-US" sz="3200" b="1" cap="all" dirty="0" smtClean="0">
                <a:solidFill>
                  <a:schemeClr val="bg1"/>
                </a:solidFill>
              </a:rPr>
              <a:t>To get riches, honor, and life:</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“By humility and the fear of the Lord are riches, and </a:t>
            </a:r>
            <a:r>
              <a:rPr lang="en-US" sz="3200" i="1" dirty="0" err="1" smtClean="0">
                <a:solidFill>
                  <a:schemeClr val="bg1"/>
                </a:solidFill>
              </a:rPr>
              <a:t>honour</a:t>
            </a:r>
            <a:r>
              <a:rPr lang="en-US" sz="3200" i="1" dirty="0" smtClean="0">
                <a:solidFill>
                  <a:schemeClr val="bg1"/>
                </a:solidFill>
              </a:rPr>
              <a:t>, and life.”</a:t>
            </a:r>
            <a:r>
              <a:rPr lang="en-US" sz="3200" dirty="0" smtClean="0">
                <a:solidFill>
                  <a:schemeClr val="bg1"/>
                </a:solidFill>
              </a:rPr>
              <a:t> Proverbs 22:4</a:t>
            </a:r>
          </a:p>
          <a:p>
            <a:pPr hangingPunct="0"/>
            <a:r>
              <a:rPr lang="en-US" sz="3200" b="1" cap="all" dirty="0" smtClean="0">
                <a:solidFill>
                  <a:schemeClr val="bg1"/>
                </a:solidFill>
              </a:rPr>
              <a:t>To experience true worship:</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“But as for me, I will come into thy house in the multitude of thy mercy: and in thy fear will I worship toward thy holy temple.”</a:t>
            </a:r>
            <a:r>
              <a:rPr lang="en-US" sz="3200" dirty="0" smtClean="0">
                <a:solidFill>
                  <a:schemeClr val="bg1"/>
                </a:solidFill>
              </a:rPr>
              <a:t> Psalm 5:7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2400"/>
            <a:ext cx="9448800" cy="7010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42" name="Picture 2"/>
          <p:cNvPicPr>
            <a:picLocks noChangeAspect="1" noChangeArrowheads="1"/>
          </p:cNvPicPr>
          <p:nvPr/>
        </p:nvPicPr>
        <p:blipFill>
          <a:blip r:embed="rId2" cstate="print"/>
          <a:srcRect/>
          <a:stretch>
            <a:fillRect/>
          </a:stretch>
        </p:blipFill>
        <p:spPr bwMode="auto">
          <a:xfrm>
            <a:off x="47625" y="533400"/>
            <a:ext cx="9096375" cy="5821680"/>
          </a:xfrm>
          <a:prstGeom prst="rect">
            <a:avLst/>
          </a:prstGeom>
          <a:ln>
            <a:noFill/>
          </a:ln>
          <a:effectLst>
            <a:softEdge rad="112500"/>
          </a:effectLst>
        </p:spPr>
      </p:pic>
      <p:sp>
        <p:nvSpPr>
          <p:cNvPr id="4" name="Rectangle 3"/>
          <p:cNvSpPr/>
          <p:nvPr/>
        </p:nvSpPr>
        <p:spPr>
          <a:xfrm>
            <a:off x="685800" y="1981200"/>
            <a:ext cx="7924800" cy="2862322"/>
          </a:xfrm>
          <a:prstGeom prst="rect">
            <a:avLst/>
          </a:prstGeom>
        </p:spPr>
        <p:txBody>
          <a:bodyPr wrap="square">
            <a:spAutoFit/>
          </a:bodyPr>
          <a:lstStyle/>
          <a:p>
            <a:pPr algn="ctr"/>
            <a:r>
              <a:rPr lang="en-US" sz="3600" dirty="0" smtClean="0">
                <a:effectLst>
                  <a:glow rad="101600">
                    <a:schemeClr val="bg1">
                      <a:alpha val="60000"/>
                    </a:schemeClr>
                  </a:glow>
                </a:effectLst>
              </a:rPr>
              <a:t>“O come, let us worship and bow down: let us kneel before the LORD our maker.</a:t>
            </a:r>
          </a:p>
          <a:p>
            <a:pPr algn="ctr"/>
            <a:r>
              <a:rPr lang="en-US" sz="3600" dirty="0" smtClean="0">
                <a:effectLst>
                  <a:glow rad="101600">
                    <a:schemeClr val="bg1">
                      <a:alpha val="60000"/>
                    </a:schemeClr>
                  </a:glow>
                </a:effectLst>
              </a:rPr>
              <a:t>O worship the LORD in the beauty of holiness.”  Psalm 95:6; 96:9 </a:t>
            </a:r>
            <a:endParaRPr lang="en-US" sz="36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0" y="228600"/>
            <a:ext cx="9144000" cy="6629400"/>
          </a:xfrm>
        </p:spPr>
        <p:txBody>
          <a:bodyPr>
            <a:noAutofit/>
          </a:bodyPr>
          <a:lstStyle/>
          <a:p>
            <a:pPr hangingPunct="0"/>
            <a:r>
              <a:rPr lang="en-US" sz="3200" b="1" cap="all" dirty="0" smtClean="0">
                <a:solidFill>
                  <a:schemeClr val="bg1"/>
                </a:solidFill>
              </a:rPr>
              <a:t>To have a longer life:</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“The fear of the Lord </a:t>
            </a:r>
            <a:r>
              <a:rPr lang="en-US" sz="3200" i="1" dirty="0" err="1" smtClean="0">
                <a:solidFill>
                  <a:schemeClr val="bg1"/>
                </a:solidFill>
              </a:rPr>
              <a:t>prolongeth</a:t>
            </a:r>
            <a:r>
              <a:rPr lang="en-US" sz="3200" i="1" dirty="0" smtClean="0">
                <a:solidFill>
                  <a:schemeClr val="bg1"/>
                </a:solidFill>
              </a:rPr>
              <a:t> days: but the years of the wicked shall be shortened.”</a:t>
            </a:r>
            <a:r>
              <a:rPr lang="en-US" sz="3200" dirty="0" smtClean="0">
                <a:solidFill>
                  <a:schemeClr val="bg1"/>
                </a:solidFill>
              </a:rPr>
              <a:t> Proverbs 10:27</a:t>
            </a:r>
          </a:p>
          <a:p>
            <a:pPr hangingPunct="0"/>
            <a:r>
              <a:rPr lang="en-US" sz="3200" b="1" cap="all" dirty="0" smtClean="0">
                <a:solidFill>
                  <a:schemeClr val="bg1"/>
                </a:solidFill>
              </a:rPr>
              <a:t>To learn contentment:</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“Better is little with the fear of the Lord than great treasures and trouble therewith.”</a:t>
            </a:r>
            <a:r>
              <a:rPr lang="en-US" sz="3200" dirty="0" smtClean="0">
                <a:solidFill>
                  <a:schemeClr val="bg1"/>
                </a:solidFill>
              </a:rPr>
              <a:t> Proverbs 15:16</a:t>
            </a:r>
          </a:p>
          <a:p>
            <a:pPr hangingPunct="0"/>
            <a:r>
              <a:rPr lang="en-US" sz="3200" b="1" cap="all" dirty="0" smtClean="0">
                <a:solidFill>
                  <a:schemeClr val="bg1"/>
                </a:solidFill>
              </a:rPr>
              <a:t>To discover the fountain of      life:</a:t>
            </a:r>
            <a:endParaRPr lang="en-US" sz="3200" dirty="0" smtClean="0">
              <a:solidFill>
                <a:schemeClr val="bg1"/>
              </a:solidFill>
            </a:endParaRPr>
          </a:p>
          <a:p>
            <a:pPr hangingPunct="0">
              <a:buNone/>
            </a:pPr>
            <a:r>
              <a:rPr lang="en-US" sz="3200" i="1" dirty="0" smtClean="0">
                <a:solidFill>
                  <a:schemeClr val="bg1"/>
                </a:solidFill>
              </a:rPr>
              <a:t>  “The fear of the Lord is a fountain (joy/happiness) of life, to depart from the snares of death.”</a:t>
            </a:r>
            <a:r>
              <a:rPr lang="en-US" sz="3200" dirty="0" smtClean="0">
                <a:solidFill>
                  <a:schemeClr val="bg1"/>
                </a:solidFill>
              </a:rPr>
              <a:t> Proverbs 14:27</a:t>
            </a:r>
          </a:p>
          <a:p>
            <a:pPr hangingPunct="0">
              <a:buNone/>
            </a:pPr>
            <a:endParaRPr lang="en-US" sz="3200" dirty="0" smtClean="0">
              <a:solidFill>
                <a:schemeClr val="bg1"/>
              </a:solidFill>
            </a:endParaRPr>
          </a:p>
          <a:p>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to="" calcmode="lin" valueType="num">
                                      <p:cBhvr>
                                        <p:cTn id="17" dur="1" fill="hold"/>
                                        <p:tgtEl>
                                          <p:spTgt spid="4">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 to="" calcmode="lin" valueType="num">
                                      <p:cBhvr>
                                        <p:cTn id="22" dur="1" fill="hold"/>
                                        <p:tgtEl>
                                          <p:spTgt spid="4">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to="" calcmode="lin" valueType="num">
                                      <p:cBhvr>
                                        <p:cTn id="27" dur="1" fill="hold"/>
                                        <p:tgtEl>
                                          <p:spTgt spid="4">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print"/>
          <a:srcRect/>
          <a:stretch>
            <a:fillRect/>
          </a:stretch>
        </p:blipFill>
        <p:spPr bwMode="auto">
          <a:xfrm>
            <a:off x="-457200" y="0"/>
            <a:ext cx="10066789" cy="6858000"/>
          </a:xfrm>
          <a:prstGeom prst="rect">
            <a:avLst/>
          </a:prstGeom>
          <a:noFill/>
          <a:ln w="9525">
            <a:noFill/>
            <a:miter lim="800000"/>
            <a:headEnd/>
            <a:tailEnd/>
          </a:ln>
        </p:spPr>
      </p:pic>
      <p:sp>
        <p:nvSpPr>
          <p:cNvPr id="3" name="Rectangle 2"/>
          <p:cNvSpPr/>
          <p:nvPr/>
        </p:nvSpPr>
        <p:spPr>
          <a:xfrm>
            <a:off x="762000" y="1905000"/>
            <a:ext cx="7772400" cy="3170099"/>
          </a:xfrm>
          <a:prstGeom prst="rect">
            <a:avLst/>
          </a:prstGeom>
        </p:spPr>
        <p:txBody>
          <a:bodyPr wrap="square">
            <a:spAutoFit/>
          </a:bodyPr>
          <a:lstStyle/>
          <a:p>
            <a:pPr algn="ctr"/>
            <a:r>
              <a:rPr lang="en-US" sz="4000" dirty="0" smtClean="0">
                <a:effectLst>
                  <a:glow rad="101600">
                    <a:schemeClr val="bg1">
                      <a:alpha val="60000"/>
                    </a:schemeClr>
                  </a:glow>
                </a:effectLst>
              </a:rPr>
              <a:t> “The thief cometh not, but for to steal, and to kill, and to destroy: I am come that they might have life, and that they might have it more abundantly.” John 10:10 </a:t>
            </a:r>
            <a:endParaRPr lang="en-US" sz="40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96253" y="1"/>
            <a:ext cx="9240253" cy="6858000"/>
          </a:xfrm>
          <a:prstGeom prst="rect">
            <a:avLst/>
          </a:prstGeom>
          <a:noFill/>
          <a:ln w="9525">
            <a:noFill/>
            <a:miter lim="800000"/>
            <a:headEnd/>
            <a:tailEnd/>
          </a:ln>
        </p:spPr>
      </p:pic>
      <p:sp>
        <p:nvSpPr>
          <p:cNvPr id="3" name="Rectangle 2"/>
          <p:cNvSpPr/>
          <p:nvPr/>
        </p:nvSpPr>
        <p:spPr>
          <a:xfrm>
            <a:off x="457200" y="1295400"/>
            <a:ext cx="8458200" cy="3785652"/>
          </a:xfrm>
          <a:prstGeom prst="rect">
            <a:avLst/>
          </a:prstGeom>
        </p:spPr>
        <p:txBody>
          <a:bodyPr wrap="square">
            <a:spAutoFit/>
          </a:bodyPr>
          <a:lstStyle/>
          <a:p>
            <a:pPr algn="ctr"/>
            <a:r>
              <a:rPr lang="en-US" sz="4000" dirty="0" smtClean="0">
                <a:effectLst>
                  <a:glow rad="101600">
                    <a:schemeClr val="bg1">
                      <a:alpha val="60000"/>
                    </a:schemeClr>
                  </a:glow>
                </a:effectLst>
              </a:rPr>
              <a:t>“He that believeth on me, as the scripture hath said, out of his belly shall flow rivers of living water. But this </a:t>
            </a:r>
            <a:r>
              <a:rPr lang="en-US" sz="4000" dirty="0" err="1" smtClean="0">
                <a:effectLst>
                  <a:glow rad="101600">
                    <a:schemeClr val="bg1">
                      <a:alpha val="60000"/>
                    </a:schemeClr>
                  </a:glow>
                </a:effectLst>
              </a:rPr>
              <a:t>spake</a:t>
            </a:r>
            <a:r>
              <a:rPr lang="en-US" sz="4000" dirty="0" smtClean="0">
                <a:effectLst>
                  <a:glow rad="101600">
                    <a:schemeClr val="bg1">
                      <a:alpha val="60000"/>
                    </a:schemeClr>
                  </a:glow>
                </a:effectLst>
              </a:rPr>
              <a:t> he of the Spirit, which they that believe on him should receive.” John 7:38-39 </a:t>
            </a:r>
            <a:endParaRPr lang="en-US" sz="40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799"/>
            <a:ext cx="9144000" cy="1200329"/>
          </a:xfrm>
          <a:prstGeom prst="rect">
            <a:avLst/>
          </a:prstGeom>
        </p:spPr>
        <p:txBody>
          <a:bodyPr wrap="square">
            <a:spAutoFit/>
          </a:bodyPr>
          <a:lstStyle/>
          <a:p>
            <a:pPr algn="ctr"/>
            <a:r>
              <a:rPr lang="en-US" sz="3600" dirty="0" smtClean="0">
                <a:effectLst>
                  <a:glow rad="101600">
                    <a:schemeClr val="bg1">
                      <a:alpha val="60000"/>
                    </a:schemeClr>
                  </a:glow>
                </a:effectLst>
              </a:rPr>
              <a:t>“But the fruit of the Spirit is love, </a:t>
            </a:r>
          </a:p>
          <a:p>
            <a:pPr algn="ctr"/>
            <a:r>
              <a:rPr lang="en-US" sz="3600" dirty="0" smtClean="0">
                <a:effectLst>
                  <a:glow rad="101600">
                    <a:schemeClr val="bg1">
                      <a:alpha val="60000"/>
                    </a:schemeClr>
                  </a:glow>
                </a:effectLst>
              </a:rPr>
              <a:t>joy, peace….” Gal. 5:22 </a:t>
            </a:r>
            <a:endParaRPr lang="en-US" sz="3600" dirty="0">
              <a:effectLst>
                <a:glow rad="101600">
                  <a:schemeClr val="bg1">
                    <a:alpha val="60000"/>
                  </a:schemeClr>
                </a:glow>
              </a:effectLst>
            </a:endParaRPr>
          </a:p>
        </p:txBody>
      </p:sp>
      <p:pic>
        <p:nvPicPr>
          <p:cNvPr id="62466" name="Picture 2"/>
          <p:cNvPicPr>
            <a:picLocks noChangeAspect="1" noChangeArrowheads="1"/>
          </p:cNvPicPr>
          <p:nvPr/>
        </p:nvPicPr>
        <p:blipFill>
          <a:blip r:embed="rId2" cstate="print"/>
          <a:srcRect/>
          <a:stretch>
            <a:fillRect/>
          </a:stretch>
        </p:blipFill>
        <p:spPr bwMode="auto">
          <a:xfrm>
            <a:off x="2057400" y="1752600"/>
            <a:ext cx="4991100" cy="4895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09600"/>
            <a:ext cx="4038600" cy="5699760"/>
          </a:xfrm>
        </p:spPr>
        <p:txBody>
          <a:bodyPr>
            <a:normAutofit lnSpcReduction="10000"/>
          </a:bodyPr>
          <a:lstStyle/>
          <a:p>
            <a:r>
              <a:rPr lang="en-US" sz="3200" b="1" dirty="0" smtClean="0">
                <a:solidFill>
                  <a:schemeClr val="bg1"/>
                </a:solidFill>
              </a:rPr>
              <a:t>What is the fear of the Lord?</a:t>
            </a:r>
            <a:r>
              <a:rPr lang="en-US" sz="3200" b="1" i="1" dirty="0" smtClean="0">
                <a:solidFill>
                  <a:schemeClr val="bg1"/>
                </a:solidFill>
              </a:rPr>
              <a:t> – </a:t>
            </a:r>
            <a:r>
              <a:rPr lang="en-US" sz="3200" i="1" dirty="0" smtClean="0">
                <a:solidFill>
                  <a:schemeClr val="bg1"/>
                </a:solidFill>
              </a:rPr>
              <a:t>“Continual awareness that there is a Holy God that knows every thought that we think and everything we do and He is either blessing or cursing us accordingly…”</a:t>
            </a:r>
            <a:endParaRPr lang="en-US" sz="3200" dirty="0" smtClean="0">
              <a:solidFill>
                <a:schemeClr val="bg1"/>
              </a:solidFill>
            </a:endParaRPr>
          </a:p>
          <a:p>
            <a:endParaRPr lang="en-US" sz="3200" dirty="0">
              <a:solidFill>
                <a:schemeClr val="bg1"/>
              </a:solidFill>
            </a:endParaRPr>
          </a:p>
        </p:txBody>
      </p:sp>
      <p:pic>
        <p:nvPicPr>
          <p:cNvPr id="2049" name="Picture 1"/>
          <p:cNvPicPr>
            <a:picLocks noChangeAspect="1" noChangeArrowheads="1"/>
          </p:cNvPicPr>
          <p:nvPr/>
        </p:nvPicPr>
        <p:blipFill>
          <a:blip r:embed="rId2" cstate="print"/>
          <a:srcRect/>
          <a:stretch>
            <a:fillRect/>
          </a:stretch>
        </p:blipFill>
        <p:spPr bwMode="auto">
          <a:xfrm>
            <a:off x="4343400" y="1143000"/>
            <a:ext cx="4362791" cy="4343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hangingPunct="0"/>
            <a:r>
              <a:rPr lang="en-US" sz="3200" b="1" cap="all" dirty="0" smtClean="0">
                <a:solidFill>
                  <a:schemeClr val="bg1"/>
                </a:solidFill>
              </a:rPr>
              <a:t>To be looked to for truthfulness:</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“Thou hast given a banner to them that fear thee, that it may be displayed because of the truth.”</a:t>
            </a:r>
            <a:r>
              <a:rPr lang="en-US" sz="3200" dirty="0" smtClean="0">
                <a:solidFill>
                  <a:schemeClr val="bg1"/>
                </a:solidFill>
              </a:rPr>
              <a:t>  Psalm 60:4</a:t>
            </a:r>
          </a:p>
          <a:p>
            <a:pPr hangingPunct="0"/>
            <a:r>
              <a:rPr lang="en-US" sz="3200" b="1" cap="all" dirty="0" smtClean="0">
                <a:solidFill>
                  <a:schemeClr val="bg1"/>
                </a:solidFill>
              </a:rPr>
              <a:t>To receive a special heritage:</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“For thou, O God, hast heard my vows;  thou hast given me the heritage of those that fear thy name.”</a:t>
            </a:r>
            <a:r>
              <a:rPr lang="en-US" sz="3200" dirty="0" smtClean="0">
                <a:solidFill>
                  <a:schemeClr val="bg1"/>
                </a:solidFill>
              </a:rPr>
              <a:t>  Psalm 61:5</a:t>
            </a:r>
          </a:p>
          <a:p>
            <a:pPr hangingPunct="0"/>
            <a:r>
              <a:rPr lang="en-US" sz="3200" b="1" cap="all" dirty="0" smtClean="0">
                <a:solidFill>
                  <a:schemeClr val="bg1"/>
                </a:solidFill>
              </a:rPr>
              <a:t>To be given God’s mercy:</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“For as the heaven is high above the earth, so great is his mercy toward them that fear him.”</a:t>
            </a:r>
            <a:r>
              <a:rPr lang="en-US" sz="3200" dirty="0" smtClean="0">
                <a:solidFill>
                  <a:schemeClr val="bg1"/>
                </a:solidFill>
              </a:rPr>
              <a:t> Psalm 103:11</a:t>
            </a:r>
          </a:p>
          <a:p>
            <a:pPr>
              <a:buNone/>
            </a:pPr>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a:bodyPr>
          <a:lstStyle/>
          <a:p>
            <a:pPr hangingPunct="0"/>
            <a:r>
              <a:rPr lang="en-US" sz="3200" b="1" cap="all" dirty="0" smtClean="0">
                <a:solidFill>
                  <a:schemeClr val="bg1"/>
                </a:solidFill>
              </a:rPr>
              <a:t>To experience God’s salvation:</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“Surely his salvation is nigh them that fear him;  that glory may dwell in our land.”</a:t>
            </a:r>
            <a:r>
              <a:rPr lang="en-US" sz="3200" dirty="0" smtClean="0">
                <a:solidFill>
                  <a:schemeClr val="bg1"/>
                </a:solidFill>
              </a:rPr>
              <a:t> Psalm 85:9</a:t>
            </a:r>
          </a:p>
          <a:p>
            <a:pPr hangingPunct="0"/>
            <a:r>
              <a:rPr lang="en-US" sz="3200" b="1" cap="all" dirty="0" smtClean="0">
                <a:solidFill>
                  <a:schemeClr val="bg1"/>
                </a:solidFill>
              </a:rPr>
              <a:t>To have no wants:</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“O fear the Lord, ye his saints: for there is no want to them that fear him.”</a:t>
            </a:r>
            <a:r>
              <a:rPr lang="en-US" sz="3200" dirty="0" smtClean="0">
                <a:solidFill>
                  <a:schemeClr val="bg1"/>
                </a:solidFill>
              </a:rPr>
              <a:t> Psalm 34:9</a:t>
            </a:r>
          </a:p>
          <a:p>
            <a:pPr hangingPunct="0"/>
            <a:r>
              <a:rPr lang="en-US" sz="3200" b="1" cap="all" dirty="0" smtClean="0">
                <a:solidFill>
                  <a:schemeClr val="bg1"/>
                </a:solidFill>
              </a:rPr>
              <a:t>To receive daily provision:</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“He hath given meat unto them that fear him: he will ever be mindful of his covenant.”</a:t>
            </a:r>
            <a:r>
              <a:rPr lang="en-US" sz="3200" dirty="0" smtClean="0">
                <a:solidFill>
                  <a:schemeClr val="bg1"/>
                </a:solidFill>
              </a:rPr>
              <a:t> Psalm 111:5</a:t>
            </a:r>
          </a:p>
          <a:p>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print">
            <a:lum bright="-30000" contrast="10000"/>
          </a:blip>
          <a:srcRect/>
          <a:stretch>
            <a:fillRect/>
          </a:stretch>
        </p:blipFill>
        <p:spPr bwMode="auto">
          <a:xfrm>
            <a:off x="1" y="-280900"/>
            <a:ext cx="9143999" cy="7138900"/>
          </a:xfrm>
          <a:prstGeom prst="rect">
            <a:avLst/>
          </a:prstGeom>
          <a:noFill/>
          <a:ln w="9525">
            <a:noFill/>
            <a:miter lim="800000"/>
            <a:headEnd/>
            <a:tailEnd/>
          </a:ln>
        </p:spPr>
      </p:pic>
      <p:sp>
        <p:nvSpPr>
          <p:cNvPr id="2" name="Rectangle 1"/>
          <p:cNvSpPr/>
          <p:nvPr/>
        </p:nvSpPr>
        <p:spPr>
          <a:xfrm>
            <a:off x="0" y="0"/>
            <a:ext cx="6096000" cy="5262979"/>
          </a:xfrm>
          <a:prstGeom prst="rect">
            <a:avLst/>
          </a:prstGeom>
        </p:spPr>
        <p:txBody>
          <a:bodyPr wrap="square">
            <a:spAutoFit/>
          </a:bodyPr>
          <a:lstStyle/>
          <a:p>
            <a:pPr algn="ctr"/>
            <a:r>
              <a:rPr lang="en-US" sz="2400" b="1" dirty="0" smtClean="0">
                <a:solidFill>
                  <a:schemeClr val="bg1">
                    <a:lumMod val="95000"/>
                    <a:lumOff val="5000"/>
                  </a:schemeClr>
                </a:solidFill>
                <a:effectLst>
                  <a:glow rad="63500">
                    <a:schemeClr val="accent3">
                      <a:satMod val="175000"/>
                      <a:alpha val="40000"/>
                    </a:schemeClr>
                  </a:glow>
                </a:effectLst>
              </a:rPr>
              <a:t>“Ask, and it shall be given you; seek, and ye shall find; knock, and it shall be opened unto you: For every one that </a:t>
            </a:r>
            <a:r>
              <a:rPr lang="en-US" sz="2400" b="1" dirty="0" err="1" smtClean="0">
                <a:solidFill>
                  <a:schemeClr val="bg1">
                    <a:lumMod val="95000"/>
                    <a:lumOff val="5000"/>
                  </a:schemeClr>
                </a:solidFill>
                <a:effectLst>
                  <a:glow rad="63500">
                    <a:schemeClr val="accent3">
                      <a:satMod val="175000"/>
                      <a:alpha val="40000"/>
                    </a:schemeClr>
                  </a:glow>
                </a:effectLst>
              </a:rPr>
              <a:t>asketh</a:t>
            </a:r>
            <a:r>
              <a:rPr lang="en-US" sz="2400" b="1" dirty="0" smtClean="0">
                <a:solidFill>
                  <a:schemeClr val="bg1">
                    <a:lumMod val="95000"/>
                    <a:lumOff val="5000"/>
                  </a:schemeClr>
                </a:solidFill>
                <a:effectLst>
                  <a:glow rad="63500">
                    <a:schemeClr val="accent3">
                      <a:satMod val="175000"/>
                      <a:alpha val="40000"/>
                    </a:schemeClr>
                  </a:glow>
                </a:effectLst>
              </a:rPr>
              <a:t> </a:t>
            </a:r>
            <a:r>
              <a:rPr lang="en-US" sz="2400" b="1" dirty="0" err="1" smtClean="0">
                <a:solidFill>
                  <a:schemeClr val="bg1">
                    <a:lumMod val="95000"/>
                    <a:lumOff val="5000"/>
                  </a:schemeClr>
                </a:solidFill>
                <a:effectLst>
                  <a:glow rad="63500">
                    <a:schemeClr val="accent3">
                      <a:satMod val="175000"/>
                      <a:alpha val="40000"/>
                    </a:schemeClr>
                  </a:glow>
                </a:effectLst>
              </a:rPr>
              <a:t>receiveth</a:t>
            </a:r>
            <a:r>
              <a:rPr lang="en-US" sz="2400" b="1" dirty="0" smtClean="0">
                <a:solidFill>
                  <a:schemeClr val="bg1">
                    <a:lumMod val="95000"/>
                    <a:lumOff val="5000"/>
                  </a:schemeClr>
                </a:solidFill>
                <a:effectLst>
                  <a:glow rad="63500">
                    <a:schemeClr val="accent3">
                      <a:satMod val="175000"/>
                      <a:alpha val="40000"/>
                    </a:schemeClr>
                  </a:glow>
                </a:effectLst>
              </a:rPr>
              <a:t>; and he that </a:t>
            </a:r>
            <a:r>
              <a:rPr lang="en-US" sz="2400" b="1" dirty="0" err="1" smtClean="0">
                <a:solidFill>
                  <a:schemeClr val="bg1">
                    <a:lumMod val="95000"/>
                    <a:lumOff val="5000"/>
                  </a:schemeClr>
                </a:solidFill>
                <a:effectLst>
                  <a:glow rad="63500">
                    <a:schemeClr val="accent3">
                      <a:satMod val="175000"/>
                      <a:alpha val="40000"/>
                    </a:schemeClr>
                  </a:glow>
                </a:effectLst>
              </a:rPr>
              <a:t>seeketh</a:t>
            </a:r>
            <a:r>
              <a:rPr lang="en-US" sz="2400" b="1" dirty="0" smtClean="0">
                <a:solidFill>
                  <a:schemeClr val="bg1">
                    <a:lumMod val="95000"/>
                    <a:lumOff val="5000"/>
                  </a:schemeClr>
                </a:solidFill>
                <a:effectLst>
                  <a:glow rad="63500">
                    <a:schemeClr val="accent3">
                      <a:satMod val="175000"/>
                      <a:alpha val="40000"/>
                    </a:schemeClr>
                  </a:glow>
                </a:effectLst>
              </a:rPr>
              <a:t> </a:t>
            </a:r>
            <a:r>
              <a:rPr lang="en-US" sz="2400" b="1" dirty="0" err="1" smtClean="0">
                <a:solidFill>
                  <a:schemeClr val="bg1">
                    <a:lumMod val="95000"/>
                    <a:lumOff val="5000"/>
                  </a:schemeClr>
                </a:solidFill>
                <a:effectLst>
                  <a:glow rad="63500">
                    <a:schemeClr val="accent3">
                      <a:satMod val="175000"/>
                      <a:alpha val="40000"/>
                    </a:schemeClr>
                  </a:glow>
                </a:effectLst>
              </a:rPr>
              <a:t>findeth</a:t>
            </a:r>
            <a:r>
              <a:rPr lang="en-US" sz="2400" b="1" dirty="0" smtClean="0">
                <a:solidFill>
                  <a:schemeClr val="bg1">
                    <a:lumMod val="95000"/>
                    <a:lumOff val="5000"/>
                  </a:schemeClr>
                </a:solidFill>
                <a:effectLst>
                  <a:glow rad="63500">
                    <a:schemeClr val="accent3">
                      <a:satMod val="175000"/>
                      <a:alpha val="40000"/>
                    </a:schemeClr>
                  </a:glow>
                </a:effectLst>
              </a:rPr>
              <a:t>; and to him that </a:t>
            </a:r>
            <a:r>
              <a:rPr lang="en-US" sz="2400" b="1" dirty="0" err="1" smtClean="0">
                <a:solidFill>
                  <a:schemeClr val="bg1">
                    <a:lumMod val="95000"/>
                    <a:lumOff val="5000"/>
                  </a:schemeClr>
                </a:solidFill>
                <a:effectLst>
                  <a:glow rad="63500">
                    <a:schemeClr val="accent3">
                      <a:satMod val="175000"/>
                      <a:alpha val="40000"/>
                    </a:schemeClr>
                  </a:glow>
                </a:effectLst>
              </a:rPr>
              <a:t>knocketh</a:t>
            </a:r>
            <a:r>
              <a:rPr lang="en-US" sz="2400" b="1" dirty="0" smtClean="0">
                <a:solidFill>
                  <a:schemeClr val="bg1">
                    <a:lumMod val="95000"/>
                    <a:lumOff val="5000"/>
                  </a:schemeClr>
                </a:solidFill>
                <a:effectLst>
                  <a:glow rad="63500">
                    <a:schemeClr val="accent3">
                      <a:satMod val="175000"/>
                      <a:alpha val="40000"/>
                    </a:schemeClr>
                  </a:glow>
                </a:effectLst>
              </a:rPr>
              <a:t> it shall be opened. Or what man is there of you, whom if his son ask bread, will he give him a stone? Or if he ask a fish, will he give him a serpent? If ye then, being evil, know how to give good gifts unto your children, how much more shall your Father which is in heaven give good things to them that ask him?” </a:t>
            </a:r>
          </a:p>
          <a:p>
            <a:pPr algn="ctr"/>
            <a:r>
              <a:rPr lang="en-US" sz="2400" b="1" dirty="0" smtClean="0">
                <a:solidFill>
                  <a:schemeClr val="bg1">
                    <a:lumMod val="95000"/>
                    <a:lumOff val="5000"/>
                  </a:schemeClr>
                </a:solidFill>
                <a:effectLst>
                  <a:glow rad="63500">
                    <a:schemeClr val="accent3">
                      <a:satMod val="175000"/>
                      <a:alpha val="40000"/>
                    </a:schemeClr>
                  </a:glow>
                </a:effectLst>
              </a:rPr>
              <a:t>Matthew 7:7-11 </a:t>
            </a:r>
            <a:endParaRPr lang="en-US" sz="2400" b="1" dirty="0">
              <a:solidFill>
                <a:schemeClr val="bg1">
                  <a:lumMod val="95000"/>
                  <a:lumOff val="5000"/>
                </a:schemeClr>
              </a:solidFill>
              <a:effectLst>
                <a:glow rad="63500">
                  <a:schemeClr val="accent3">
                    <a:satMod val="175000"/>
                    <a:alpha val="40000"/>
                  </a:schemeClr>
                </a:glo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304800" y="0"/>
            <a:ext cx="9448800" cy="7086601"/>
          </a:xfrm>
          <a:prstGeom prst="rect">
            <a:avLst/>
          </a:prstGeom>
          <a:noFill/>
          <a:ln w="9525">
            <a:noFill/>
            <a:miter lim="800000"/>
            <a:headEnd/>
            <a:tailEnd/>
          </a:ln>
        </p:spPr>
      </p:pic>
      <p:sp>
        <p:nvSpPr>
          <p:cNvPr id="3" name="Rectangle 2"/>
          <p:cNvSpPr/>
          <p:nvPr/>
        </p:nvSpPr>
        <p:spPr>
          <a:xfrm>
            <a:off x="1143000" y="1676400"/>
            <a:ext cx="6858000" cy="2554545"/>
          </a:xfrm>
          <a:prstGeom prst="rect">
            <a:avLst/>
          </a:prstGeom>
        </p:spPr>
        <p:txBody>
          <a:bodyPr wrap="square">
            <a:spAutoFit/>
          </a:bodyPr>
          <a:lstStyle/>
          <a:p>
            <a:pPr algn="ctr"/>
            <a:r>
              <a:rPr lang="en-US" sz="4000" dirty="0" smtClean="0">
                <a:effectLst>
                  <a:glow rad="101600">
                    <a:schemeClr val="bg1">
                      <a:alpha val="60000"/>
                    </a:schemeClr>
                  </a:glow>
                </a:effectLst>
              </a:rPr>
              <a:t>“But my God shall supply all your need according to </a:t>
            </a:r>
          </a:p>
          <a:p>
            <a:pPr algn="ctr"/>
            <a:r>
              <a:rPr lang="en-US" sz="4000" dirty="0" smtClean="0">
                <a:effectLst>
                  <a:glow rad="101600">
                    <a:schemeClr val="bg1">
                      <a:alpha val="60000"/>
                    </a:schemeClr>
                  </a:glow>
                </a:effectLst>
              </a:rPr>
              <a:t>his riches in glory by </a:t>
            </a:r>
          </a:p>
          <a:p>
            <a:pPr algn="ctr"/>
            <a:r>
              <a:rPr lang="en-US" sz="4000" dirty="0" smtClean="0">
                <a:effectLst>
                  <a:glow rad="101600">
                    <a:schemeClr val="bg1">
                      <a:alpha val="60000"/>
                    </a:schemeClr>
                  </a:glow>
                </a:effectLst>
              </a:rPr>
              <a:t>Christ Jesus.” Phil. 4:19 </a:t>
            </a:r>
            <a:endParaRPr lang="en-US" sz="4000"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hangingPunct="0"/>
            <a:r>
              <a:rPr lang="en-US" sz="3200" b="1" cap="all" dirty="0" smtClean="0">
                <a:solidFill>
                  <a:schemeClr val="bg1"/>
                </a:solidFill>
              </a:rPr>
              <a:t>To experience strong confidence:</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“In the fear of the Lord is strong confidence: and his children shall have a place of refuge.”</a:t>
            </a:r>
            <a:r>
              <a:rPr lang="en-US" sz="3200" dirty="0" smtClean="0">
                <a:solidFill>
                  <a:schemeClr val="bg1"/>
                </a:solidFill>
              </a:rPr>
              <a:t>  Proverbs 14:26</a:t>
            </a:r>
          </a:p>
          <a:p>
            <a:pPr>
              <a:buNone/>
            </a:pPr>
            <a:endParaRPr lang="en-US" sz="3200" dirty="0">
              <a:solidFill>
                <a:schemeClr val="bg1"/>
              </a:solidFill>
            </a:endParaRPr>
          </a:p>
        </p:txBody>
      </p:sp>
      <p:pic>
        <p:nvPicPr>
          <p:cNvPr id="47105" name="Picture 1"/>
          <p:cNvPicPr>
            <a:picLocks noChangeAspect="1" noChangeArrowheads="1"/>
          </p:cNvPicPr>
          <p:nvPr/>
        </p:nvPicPr>
        <p:blipFill>
          <a:blip r:embed="rId2" cstate="print"/>
          <a:srcRect/>
          <a:stretch>
            <a:fillRect/>
          </a:stretch>
        </p:blipFill>
        <p:spPr bwMode="auto">
          <a:xfrm>
            <a:off x="381000" y="2438400"/>
            <a:ext cx="3659691" cy="4267200"/>
          </a:xfrm>
          <a:prstGeom prst="rect">
            <a:avLst/>
          </a:prstGeom>
          <a:noFill/>
          <a:ln w="9525">
            <a:noFill/>
            <a:miter lim="800000"/>
            <a:headEnd/>
            <a:tailEnd/>
          </a:ln>
        </p:spPr>
      </p:pic>
      <p:sp>
        <p:nvSpPr>
          <p:cNvPr id="5" name="Rectangle 4"/>
          <p:cNvSpPr/>
          <p:nvPr/>
        </p:nvSpPr>
        <p:spPr>
          <a:xfrm>
            <a:off x="4343400" y="2209800"/>
            <a:ext cx="4343400" cy="4031873"/>
          </a:xfrm>
          <a:prstGeom prst="rect">
            <a:avLst/>
          </a:prstGeom>
        </p:spPr>
        <p:txBody>
          <a:bodyPr wrap="square">
            <a:spAutoFit/>
          </a:bodyPr>
          <a:lstStyle/>
          <a:p>
            <a:pPr algn="ctr"/>
            <a:r>
              <a:rPr lang="en-US" sz="3200" i="1" dirty="0" smtClean="0">
                <a:solidFill>
                  <a:schemeClr val="bg1">
                    <a:lumMod val="95000"/>
                    <a:lumOff val="5000"/>
                  </a:schemeClr>
                </a:solidFill>
              </a:rPr>
              <a:t>“The eternal God is thy refuge, and underneath are the everlasting arms: and he shall thrust out the enemy from before thee; and shall say, Destroy them.” </a:t>
            </a:r>
            <a:r>
              <a:rPr lang="en-US" sz="3200" dirty="0" smtClean="0">
                <a:solidFill>
                  <a:schemeClr val="bg1">
                    <a:lumMod val="95000"/>
                    <a:lumOff val="5000"/>
                  </a:schemeClr>
                </a:solidFill>
              </a:rPr>
              <a:t>Deuteronomy 33:27</a:t>
            </a:r>
            <a:endParaRPr lang="en-US" sz="3200" dirty="0">
              <a:solidFill>
                <a:schemeClr val="bg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7105"/>
                                        </p:tgtEl>
                                        <p:attrNameLst>
                                          <p:attrName>style.visibility</p:attrName>
                                        </p:attrNameLst>
                                      </p:cBhvr>
                                      <p:to>
                                        <p:strVal val="visible"/>
                                      </p:to>
                                    </p:set>
                                    <p:anim to="" calcmode="lin" valueType="num">
                                      <p:cBhvr>
                                        <p:cTn id="12" dur="1" fill="hold"/>
                                        <p:tgtEl>
                                          <p:spTgt spid="4710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763000" cy="3962400"/>
          </a:xfrm>
        </p:spPr>
        <p:txBody>
          <a:bodyPr>
            <a:noAutofit/>
          </a:bodyPr>
          <a:lstStyle/>
          <a:p>
            <a:pPr hangingPunct="0"/>
            <a:r>
              <a:rPr lang="en-US" sz="3200" b="1" cap="all" dirty="0" smtClean="0">
                <a:solidFill>
                  <a:schemeClr val="bg1"/>
                </a:solidFill>
              </a:rPr>
              <a:t>To experience fellowship with god:</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“The secret (intimacy) of the Lord is with them that fear him; and he will </a:t>
            </a:r>
            <a:r>
              <a:rPr lang="en-US" sz="3200" i="1" dirty="0" err="1" smtClean="0">
                <a:solidFill>
                  <a:schemeClr val="bg1"/>
                </a:solidFill>
              </a:rPr>
              <a:t>shew</a:t>
            </a:r>
            <a:r>
              <a:rPr lang="en-US" sz="3200" i="1" dirty="0" smtClean="0">
                <a:solidFill>
                  <a:schemeClr val="bg1"/>
                </a:solidFill>
              </a:rPr>
              <a:t> them his covenant.”</a:t>
            </a:r>
            <a:r>
              <a:rPr lang="en-US" sz="3200" dirty="0" smtClean="0">
                <a:solidFill>
                  <a:schemeClr val="bg1"/>
                </a:solidFill>
              </a:rPr>
              <a:t> Psalm 25:14</a:t>
            </a:r>
          </a:p>
          <a:p>
            <a:pPr>
              <a:buNone/>
            </a:pPr>
            <a:endParaRPr lang="en-US" sz="3200" dirty="0"/>
          </a:p>
        </p:txBody>
      </p:sp>
      <p:pic>
        <p:nvPicPr>
          <p:cNvPr id="65538" name="Picture 2"/>
          <p:cNvPicPr>
            <a:picLocks noChangeAspect="1" noChangeArrowheads="1"/>
          </p:cNvPicPr>
          <p:nvPr/>
        </p:nvPicPr>
        <p:blipFill>
          <a:blip r:embed="rId2" cstate="print"/>
          <a:srcRect/>
          <a:stretch>
            <a:fillRect/>
          </a:stretch>
        </p:blipFill>
        <p:spPr bwMode="auto">
          <a:xfrm>
            <a:off x="381000" y="3352800"/>
            <a:ext cx="4762500" cy="3171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Rectangle 4"/>
          <p:cNvSpPr/>
          <p:nvPr/>
        </p:nvSpPr>
        <p:spPr>
          <a:xfrm>
            <a:off x="5410200" y="2971800"/>
            <a:ext cx="3733800" cy="3539430"/>
          </a:xfrm>
          <a:prstGeom prst="rect">
            <a:avLst/>
          </a:prstGeom>
        </p:spPr>
        <p:txBody>
          <a:bodyPr wrap="square">
            <a:spAutoFit/>
          </a:bodyPr>
          <a:lstStyle/>
          <a:p>
            <a:pPr algn="ctr"/>
            <a:r>
              <a:rPr lang="en-US" sz="2800" i="1" dirty="0" smtClean="0">
                <a:solidFill>
                  <a:schemeClr val="bg1">
                    <a:lumMod val="95000"/>
                    <a:lumOff val="5000"/>
                  </a:schemeClr>
                </a:solidFill>
              </a:rPr>
              <a:t>“Jesus answered and said unto him, If a man love me, he will keep my words: and my Father will love him, and we will come unto him, and make our abode with him.” John 14:23 </a:t>
            </a:r>
            <a:endParaRPr lang="en-US" sz="2800" i="1" dirty="0">
              <a:solidFill>
                <a:schemeClr val="bg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3200400"/>
          </a:xfrm>
        </p:spPr>
        <p:txBody>
          <a:bodyPr>
            <a:normAutofit/>
          </a:bodyPr>
          <a:lstStyle/>
          <a:p>
            <a:pPr hangingPunct="0"/>
            <a:r>
              <a:rPr lang="en-US" sz="3200" b="1" cap="all" dirty="0" smtClean="0">
                <a:solidFill>
                  <a:schemeClr val="bg1"/>
                </a:solidFill>
              </a:rPr>
              <a:t>To experience God’s goodness:</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“Oh how great is thy goodness, which thou hast laid up for them that fear thee; which thou hast wrought for them that trust in thee before the sons of men!”</a:t>
            </a:r>
            <a:r>
              <a:rPr lang="en-US" sz="3200" dirty="0" smtClean="0">
                <a:solidFill>
                  <a:schemeClr val="bg1"/>
                </a:solidFill>
              </a:rPr>
              <a:t> Psalm 31:19</a:t>
            </a:r>
          </a:p>
          <a:p>
            <a:endParaRPr lang="en-US" sz="3200" dirty="0"/>
          </a:p>
        </p:txBody>
      </p:sp>
      <p:pic>
        <p:nvPicPr>
          <p:cNvPr id="66562" name="Picture 2"/>
          <p:cNvPicPr>
            <a:picLocks noChangeAspect="1" noChangeArrowheads="1"/>
          </p:cNvPicPr>
          <p:nvPr/>
        </p:nvPicPr>
        <p:blipFill>
          <a:blip r:embed="rId2" cstate="print"/>
          <a:srcRect/>
          <a:stretch>
            <a:fillRect/>
          </a:stretch>
        </p:blipFill>
        <p:spPr bwMode="auto">
          <a:xfrm>
            <a:off x="3810000" y="2895600"/>
            <a:ext cx="4953000" cy="37147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hangingPunct="0"/>
            <a:r>
              <a:rPr lang="en-US" sz="3200" b="1" cap="all" dirty="0" smtClean="0">
                <a:solidFill>
                  <a:schemeClr val="bg1"/>
                </a:solidFill>
              </a:rPr>
              <a:t>To have constant protection:</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“Behold, the eye of the Lord is upon them that fear him, upon them that hope in his mercy; To deliver their soul from death, and to keep them alive in famine.”</a:t>
            </a:r>
            <a:r>
              <a:rPr lang="en-US" sz="3200" dirty="0" smtClean="0">
                <a:solidFill>
                  <a:schemeClr val="bg1"/>
                </a:solidFill>
              </a:rPr>
              <a:t> Psalm 33:18-19</a:t>
            </a:r>
          </a:p>
          <a:p>
            <a:pPr hangingPunct="0"/>
            <a:r>
              <a:rPr lang="en-US" sz="3200" b="1" cap="all" dirty="0" smtClean="0">
                <a:solidFill>
                  <a:schemeClr val="bg1"/>
                </a:solidFill>
              </a:rPr>
              <a:t>To be delivered from trouble:</a:t>
            </a:r>
          </a:p>
          <a:p>
            <a:pPr hangingPunct="0">
              <a:buNone/>
            </a:pPr>
            <a:r>
              <a:rPr lang="en-US" sz="3200" i="1" dirty="0" smtClean="0">
                <a:solidFill>
                  <a:schemeClr val="bg1"/>
                </a:solidFill>
              </a:rPr>
              <a:t>    “The angel of the Lord </a:t>
            </a:r>
            <a:r>
              <a:rPr lang="en-US" sz="3200" i="1" dirty="0" err="1" smtClean="0">
                <a:solidFill>
                  <a:schemeClr val="bg1"/>
                </a:solidFill>
              </a:rPr>
              <a:t>encampeth</a:t>
            </a:r>
            <a:r>
              <a:rPr lang="en-US" sz="3200" i="1" dirty="0" smtClean="0">
                <a:solidFill>
                  <a:schemeClr val="bg1"/>
                </a:solidFill>
              </a:rPr>
              <a:t> round about them that fear him, and </a:t>
            </a:r>
            <a:r>
              <a:rPr lang="en-US" sz="3200" i="1" dirty="0" err="1" smtClean="0">
                <a:solidFill>
                  <a:schemeClr val="bg1"/>
                </a:solidFill>
              </a:rPr>
              <a:t>delivereth</a:t>
            </a:r>
            <a:r>
              <a:rPr lang="en-US" sz="3200" i="1" dirty="0" smtClean="0">
                <a:solidFill>
                  <a:schemeClr val="bg1"/>
                </a:solidFill>
              </a:rPr>
              <a:t> them.”</a:t>
            </a:r>
            <a:r>
              <a:rPr lang="en-US" sz="3200" dirty="0" smtClean="0">
                <a:solidFill>
                  <a:schemeClr val="bg1"/>
                </a:solidFill>
              </a:rPr>
              <a:t> Psalm 34:7</a:t>
            </a:r>
          </a:p>
          <a:p>
            <a:endParaRPr lang="en-US" sz="3200" dirty="0">
              <a:solidFill>
                <a:schemeClr val="bg1"/>
              </a:solidFill>
            </a:endParaRPr>
          </a:p>
        </p:txBody>
      </p:sp>
      <p:pic>
        <p:nvPicPr>
          <p:cNvPr id="46081" name="Picture 1"/>
          <p:cNvPicPr>
            <a:picLocks noChangeAspect="1" noChangeArrowheads="1"/>
          </p:cNvPicPr>
          <p:nvPr/>
        </p:nvPicPr>
        <p:blipFill>
          <a:blip r:embed="rId2" cstate="print"/>
          <a:srcRect/>
          <a:stretch>
            <a:fillRect/>
          </a:stretch>
        </p:blipFill>
        <p:spPr bwMode="auto">
          <a:xfrm>
            <a:off x="1828800" y="4648200"/>
            <a:ext cx="5542416" cy="2209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067800" cy="6629400"/>
          </a:xfrm>
        </p:spPr>
        <p:txBody>
          <a:bodyPr>
            <a:noAutofit/>
          </a:bodyPr>
          <a:lstStyle/>
          <a:p>
            <a:pPr hangingPunct="0"/>
            <a:r>
              <a:rPr lang="en-US" sz="3200" b="1" cap="all" dirty="0" smtClean="0">
                <a:solidFill>
                  <a:schemeClr val="bg1"/>
                </a:solidFill>
              </a:rPr>
              <a:t>To have the Lord’s pity:</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“Like as a father </a:t>
            </a:r>
            <a:r>
              <a:rPr lang="en-US" sz="3200" i="1" dirty="0" err="1" smtClean="0">
                <a:solidFill>
                  <a:schemeClr val="bg1"/>
                </a:solidFill>
              </a:rPr>
              <a:t>pitieth</a:t>
            </a:r>
            <a:r>
              <a:rPr lang="en-US" sz="3200" i="1" dirty="0" smtClean="0">
                <a:solidFill>
                  <a:schemeClr val="bg1"/>
                </a:solidFill>
              </a:rPr>
              <a:t> his children, so the Lord </a:t>
            </a:r>
            <a:r>
              <a:rPr lang="en-US" sz="3200" i="1" dirty="0" err="1" smtClean="0">
                <a:solidFill>
                  <a:schemeClr val="bg1"/>
                </a:solidFill>
              </a:rPr>
              <a:t>pitieth</a:t>
            </a:r>
            <a:r>
              <a:rPr lang="en-US" sz="3200" i="1" dirty="0" smtClean="0">
                <a:solidFill>
                  <a:schemeClr val="bg1"/>
                </a:solidFill>
              </a:rPr>
              <a:t> them that fear him.”</a:t>
            </a:r>
            <a:r>
              <a:rPr lang="en-US" sz="3200" dirty="0" smtClean="0">
                <a:solidFill>
                  <a:schemeClr val="bg1"/>
                </a:solidFill>
              </a:rPr>
              <a:t> Psalm 103:13</a:t>
            </a:r>
          </a:p>
          <a:p>
            <a:pPr hangingPunct="0"/>
            <a:r>
              <a:rPr lang="en-US" sz="3200" b="1" cap="all" dirty="0" smtClean="0">
                <a:solidFill>
                  <a:schemeClr val="bg1"/>
                </a:solidFill>
              </a:rPr>
              <a:t>To bring delight to the Lord:</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“The Lord </a:t>
            </a:r>
            <a:r>
              <a:rPr lang="en-US" sz="3200" i="1" dirty="0" err="1" smtClean="0">
                <a:solidFill>
                  <a:schemeClr val="bg1"/>
                </a:solidFill>
              </a:rPr>
              <a:t>taketh</a:t>
            </a:r>
            <a:r>
              <a:rPr lang="en-US" sz="3200" i="1" dirty="0" smtClean="0">
                <a:solidFill>
                  <a:schemeClr val="bg1"/>
                </a:solidFill>
              </a:rPr>
              <a:t> pleasure in them that fear him, in those that hope in his mercy.” </a:t>
            </a:r>
            <a:r>
              <a:rPr lang="en-US" sz="3200" dirty="0" smtClean="0">
                <a:solidFill>
                  <a:schemeClr val="bg1"/>
                </a:solidFill>
              </a:rPr>
              <a:t>Psalm 147:11</a:t>
            </a:r>
          </a:p>
          <a:p>
            <a:pPr hangingPunct="0">
              <a:buNone/>
            </a:pPr>
            <a:endParaRPr lang="en-US" sz="3200" dirty="0" smtClean="0">
              <a:solidFill>
                <a:schemeClr val="bg1"/>
              </a:solidFill>
            </a:endParaRPr>
          </a:p>
          <a:p>
            <a:pPr>
              <a:buNone/>
            </a:pPr>
            <a:r>
              <a:rPr lang="en-US" sz="3200" dirty="0" smtClean="0">
                <a:solidFill>
                  <a:schemeClr val="bg1"/>
                </a:solidFill>
              </a:rPr>
              <a:t/>
            </a:r>
            <a:br>
              <a:rPr lang="en-US" sz="3200" dirty="0" smtClean="0">
                <a:solidFill>
                  <a:schemeClr val="bg1"/>
                </a:solidFill>
              </a:rPr>
            </a:br>
            <a:endParaRPr lang="en-US" sz="3200" b="1" dirty="0">
              <a:solidFill>
                <a:schemeClr val="bg1"/>
              </a:solidFill>
            </a:endParaRPr>
          </a:p>
        </p:txBody>
      </p:sp>
      <p:pic>
        <p:nvPicPr>
          <p:cNvPr id="45057" name="Picture 1"/>
          <p:cNvPicPr>
            <a:picLocks noChangeAspect="1" noChangeArrowheads="1"/>
          </p:cNvPicPr>
          <p:nvPr/>
        </p:nvPicPr>
        <p:blipFill>
          <a:blip r:embed="rId2" cstate="print">
            <a:lum bright="-10000"/>
          </a:blip>
          <a:srcRect/>
          <a:stretch>
            <a:fillRect/>
          </a:stretch>
        </p:blipFill>
        <p:spPr bwMode="auto">
          <a:xfrm>
            <a:off x="4343400" y="3733800"/>
            <a:ext cx="4286250"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5057"/>
                                        </p:tgtEl>
                                        <p:attrNameLst>
                                          <p:attrName>style.visibility</p:attrName>
                                        </p:attrNameLst>
                                      </p:cBhvr>
                                      <p:to>
                                        <p:strVal val="visible"/>
                                      </p:to>
                                    </p:set>
                                    <p:anim calcmode="lin" valueType="num">
                                      <p:cBhvr additive="base">
                                        <p:cTn id="22" dur="500" fill="hold"/>
                                        <p:tgtEl>
                                          <p:spTgt spid="45057"/>
                                        </p:tgtEl>
                                        <p:attrNameLst>
                                          <p:attrName>ppt_x</p:attrName>
                                        </p:attrNameLst>
                                      </p:cBhvr>
                                      <p:tavLst>
                                        <p:tav tm="0">
                                          <p:val>
                                            <p:strVal val="#ppt_x"/>
                                          </p:val>
                                        </p:tav>
                                        <p:tav tm="100000">
                                          <p:val>
                                            <p:strVal val="#ppt_x"/>
                                          </p:val>
                                        </p:tav>
                                      </p:tavLst>
                                    </p:anim>
                                    <p:anim calcmode="lin" valueType="num">
                                      <p:cBhvr additive="base">
                                        <p:cTn id="23" dur="500" fill="hold"/>
                                        <p:tgtEl>
                                          <p:spTgt spid="450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8686800" cy="6156960"/>
          </a:xfrm>
        </p:spPr>
        <p:txBody>
          <a:bodyPr>
            <a:normAutofit/>
          </a:bodyPr>
          <a:lstStyle/>
          <a:p>
            <a:r>
              <a:rPr lang="en-US" sz="3200" b="1" cap="all" dirty="0" smtClean="0">
                <a:solidFill>
                  <a:schemeClr val="bg1"/>
                </a:solidFill>
              </a:rPr>
              <a:t>To become a special treasure of God:</a:t>
            </a:r>
            <a:r>
              <a:rPr lang="en-US" sz="3200" dirty="0" smtClean="0">
                <a:solidFill>
                  <a:schemeClr val="bg1"/>
                </a:solidFill>
              </a:rPr>
              <a:t> </a:t>
            </a:r>
            <a:r>
              <a:rPr lang="en-US" sz="3200" i="1" dirty="0" smtClean="0">
                <a:solidFill>
                  <a:schemeClr val="bg1"/>
                </a:solidFill>
              </a:rPr>
              <a:t>“Then they that feared the Lord </a:t>
            </a:r>
            <a:r>
              <a:rPr lang="en-US" sz="3200" i="1" dirty="0" err="1" smtClean="0">
                <a:solidFill>
                  <a:schemeClr val="bg1"/>
                </a:solidFill>
              </a:rPr>
              <a:t>spake</a:t>
            </a:r>
            <a:r>
              <a:rPr lang="en-US" sz="3200" i="1" dirty="0" smtClean="0">
                <a:solidFill>
                  <a:schemeClr val="bg1"/>
                </a:solidFill>
              </a:rPr>
              <a:t> often one to another;  and the Lord hearkened, and heard it, and a book of remembrance was written before him for them that feared the Lord, and that thought upon his name. And they shall be mine, </a:t>
            </a:r>
            <a:r>
              <a:rPr lang="en-US" sz="3200" i="1" dirty="0" err="1" smtClean="0">
                <a:solidFill>
                  <a:schemeClr val="bg1"/>
                </a:solidFill>
              </a:rPr>
              <a:t>saith</a:t>
            </a:r>
            <a:r>
              <a:rPr lang="en-US" sz="3200" i="1" dirty="0" smtClean="0">
                <a:solidFill>
                  <a:schemeClr val="bg1"/>
                </a:solidFill>
              </a:rPr>
              <a:t> the Lord of hosts, in that day when I make up my jewels.”</a:t>
            </a:r>
            <a:r>
              <a:rPr lang="en-US" sz="3200" dirty="0" smtClean="0">
                <a:solidFill>
                  <a:schemeClr val="bg1"/>
                </a:solidFill>
              </a:rPr>
              <a:t> Malachi 3:16-17</a:t>
            </a:r>
          </a:p>
          <a:p>
            <a:endParaRPr lang="en-US" sz="3200" dirty="0"/>
          </a:p>
        </p:txBody>
      </p:sp>
      <p:pic>
        <p:nvPicPr>
          <p:cNvPr id="67587" name="Picture 3"/>
          <p:cNvPicPr>
            <a:picLocks noChangeAspect="1" noChangeArrowheads="1"/>
          </p:cNvPicPr>
          <p:nvPr/>
        </p:nvPicPr>
        <p:blipFill>
          <a:blip r:embed="rId2" cstate="print"/>
          <a:srcRect/>
          <a:stretch>
            <a:fillRect/>
          </a:stretch>
        </p:blipFill>
        <p:spPr bwMode="auto">
          <a:xfrm>
            <a:off x="228600" y="4315855"/>
            <a:ext cx="3810000" cy="2542145"/>
          </a:xfrm>
          <a:prstGeom prst="rect">
            <a:avLst/>
          </a:prstGeom>
          <a:ln>
            <a:noFill/>
          </a:ln>
          <a:effectLst>
            <a:outerShdw blurRad="190500" algn="tl" rotWithShape="0">
              <a:srgbClr val="000000">
                <a:alpha val="70000"/>
              </a:srgbClr>
            </a:outerShdw>
          </a:effectLst>
        </p:spPr>
      </p:pic>
      <p:pic>
        <p:nvPicPr>
          <p:cNvPr id="45057" name="Picture 1"/>
          <p:cNvPicPr>
            <a:picLocks noChangeAspect="1" noChangeArrowheads="1"/>
          </p:cNvPicPr>
          <p:nvPr/>
        </p:nvPicPr>
        <p:blipFill>
          <a:blip r:embed="rId3" cstate="print"/>
          <a:srcRect/>
          <a:stretch>
            <a:fillRect/>
          </a:stretch>
        </p:blipFill>
        <p:spPr bwMode="auto">
          <a:xfrm>
            <a:off x="4577721" y="4267201"/>
            <a:ext cx="4432929"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sz="3200" dirty="0" smtClean="0">
                <a:solidFill>
                  <a:schemeClr val="bg1"/>
                </a:solidFill>
              </a:rPr>
              <a:t>Being wise enough to chose the way of blessing -</a:t>
            </a:r>
            <a:endParaRPr lang="en-US" sz="3200" dirty="0">
              <a:solidFill>
                <a:schemeClr val="bg1"/>
              </a:solidFill>
            </a:endParaRPr>
          </a:p>
        </p:txBody>
      </p:sp>
      <p:sp>
        <p:nvSpPr>
          <p:cNvPr id="4" name="Rectangle 3"/>
          <p:cNvSpPr/>
          <p:nvPr/>
        </p:nvSpPr>
        <p:spPr>
          <a:xfrm rot="21005598">
            <a:off x="491921" y="1939790"/>
            <a:ext cx="4571703" cy="4031873"/>
          </a:xfrm>
          <a:prstGeom prst="rect">
            <a:avLst/>
          </a:prstGeom>
          <a:solidFill>
            <a:schemeClr val="bg2">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200" i="1" dirty="0" smtClean="0">
                <a:solidFill>
                  <a:schemeClr val="bg1"/>
                </a:solidFill>
              </a:rPr>
              <a:t> “I call heaven and earth to record this day against you, that I have set before you life and death, blessing and cursing: therefore choose life, that both thou and thy seed may live.” Deut. 30:19 </a:t>
            </a:r>
            <a:endParaRPr lang="en-US" sz="3200" i="1" dirty="0">
              <a:solidFill>
                <a:schemeClr val="bg1"/>
              </a:solidFill>
            </a:endParaRPr>
          </a:p>
        </p:txBody>
      </p:sp>
      <p:sp>
        <p:nvSpPr>
          <p:cNvPr id="5" name="Rectangle 4"/>
          <p:cNvSpPr/>
          <p:nvPr/>
        </p:nvSpPr>
        <p:spPr>
          <a:xfrm rot="538736">
            <a:off x="3168104" y="1956219"/>
            <a:ext cx="5549987" cy="4247317"/>
          </a:xfrm>
          <a:prstGeom prst="rect">
            <a:avLst/>
          </a:prstGeom>
          <a:solidFill>
            <a:schemeClr val="bg2">
              <a:lumMod val="60000"/>
              <a:lumOff val="4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000" i="1" dirty="0" smtClean="0">
                <a:solidFill>
                  <a:schemeClr val="bg1"/>
                </a:solidFill>
              </a:rPr>
              <a:t> “And if it seem evil unto you to serve the LORD, choose you this day whom ye will serve; whether the gods which your fathers served that were on the other side of the flood, or the gods of the Amorites, in whose land ye dwell: but as for me and my house, we will serve the LORD.” Josh. 24:15 </a:t>
            </a:r>
            <a:endParaRPr lang="en-US" sz="3000"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4033" name="Object 1"/>
          <p:cNvGraphicFramePr>
            <a:graphicFrameLocks noChangeAspect="1"/>
          </p:cNvGraphicFramePr>
          <p:nvPr/>
        </p:nvGraphicFramePr>
        <p:xfrm>
          <a:off x="228600" y="2133600"/>
          <a:ext cx="8704728" cy="2061418"/>
        </p:xfrm>
        <a:graphic>
          <a:graphicData uri="http://schemas.openxmlformats.org/presentationml/2006/ole">
            <p:oleObj spid="_x0000_s44033" r:id="rId3" imgW="3828691" imgH="966638" progId="">
              <p:embed/>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6324600"/>
          </a:xfrm>
        </p:spPr>
        <p:txBody>
          <a:bodyPr>
            <a:noAutofit/>
          </a:bodyPr>
          <a:lstStyle/>
          <a:p>
            <a:pPr hangingPunct="0"/>
            <a:r>
              <a:rPr lang="en-US" sz="3200" b="1" cap="all" dirty="0" smtClean="0">
                <a:solidFill>
                  <a:schemeClr val="bg1"/>
                </a:solidFill>
              </a:rPr>
              <a:t>THERE IS No receiving the </a:t>
            </a:r>
          </a:p>
          <a:p>
            <a:pPr hangingPunct="0">
              <a:buNone/>
            </a:pPr>
            <a:r>
              <a:rPr lang="en-US" sz="3200" b="1" cap="all" dirty="0" smtClean="0">
                <a:solidFill>
                  <a:schemeClr val="bg1"/>
                </a:solidFill>
              </a:rPr>
              <a:t>    Salvation and blessing of the LOrd:</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“He will fulfill the desire of them that fear him; he also will hear their cry, and will save them.”</a:t>
            </a:r>
            <a:r>
              <a:rPr lang="en-US" sz="3200" dirty="0" smtClean="0">
                <a:solidFill>
                  <a:schemeClr val="bg1"/>
                </a:solidFill>
              </a:rPr>
              <a:t> Psalm 145:19</a:t>
            </a:r>
            <a:endParaRPr lang="en-US" sz="3200" dirty="0" smtClean="0"/>
          </a:p>
          <a:p>
            <a:pPr hangingPunct="0"/>
            <a:r>
              <a:rPr lang="en-US" sz="3200" b="1" cap="all" dirty="0" smtClean="0">
                <a:solidFill>
                  <a:schemeClr val="bg1"/>
                </a:solidFill>
              </a:rPr>
              <a:t>THERE IS NO effective witnessing: </a:t>
            </a:r>
            <a:r>
              <a:rPr lang="en-US" sz="3200" i="1" dirty="0" smtClean="0">
                <a:solidFill>
                  <a:schemeClr val="bg1"/>
                </a:solidFill>
              </a:rPr>
              <a:t>“But sanctify the Lord God in your hearts: and be ready always to give an answer to every man that </a:t>
            </a:r>
            <a:r>
              <a:rPr lang="en-US" sz="3200" i="1" dirty="0" err="1" smtClean="0">
                <a:solidFill>
                  <a:schemeClr val="bg1"/>
                </a:solidFill>
              </a:rPr>
              <a:t>asketh</a:t>
            </a:r>
            <a:r>
              <a:rPr lang="en-US" sz="3200" i="1" dirty="0" smtClean="0">
                <a:solidFill>
                  <a:schemeClr val="bg1"/>
                </a:solidFill>
              </a:rPr>
              <a:t> you a reason of the hope that is in you with meekness and fear.”</a:t>
            </a:r>
            <a:r>
              <a:rPr lang="en-US" sz="3200" dirty="0" smtClean="0">
                <a:solidFill>
                  <a:schemeClr val="bg1"/>
                </a:solidFill>
              </a:rPr>
              <a:t> I Peter 3:15</a:t>
            </a:r>
          </a:p>
          <a:p>
            <a:pPr hangingPunct="0">
              <a:buNone/>
            </a:pPr>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915400" cy="4343400"/>
          </a:xfrm>
        </p:spPr>
        <p:txBody>
          <a:bodyPr>
            <a:normAutofit/>
          </a:bodyPr>
          <a:lstStyle/>
          <a:p>
            <a:pPr hangingPunct="0"/>
            <a:r>
              <a:rPr lang="en-US" sz="3200" b="1" cap="all" dirty="0" smtClean="0">
                <a:solidFill>
                  <a:schemeClr val="bg1"/>
                </a:solidFill>
              </a:rPr>
              <a:t>THERE IS NO effective soul-winning:</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“And others save with fear, pulling them out of the fire; hating even the garment spotted by the flesh.”</a:t>
            </a:r>
            <a:r>
              <a:rPr lang="en-US" sz="3200" dirty="0" smtClean="0">
                <a:solidFill>
                  <a:schemeClr val="bg1"/>
                </a:solidFill>
              </a:rPr>
              <a:t> Jude 23</a:t>
            </a:r>
          </a:p>
          <a:p>
            <a:pPr hangingPunct="0">
              <a:buNone/>
            </a:pPr>
            <a:endParaRPr lang="en-US" sz="3200" dirty="0" smtClean="0">
              <a:solidFill>
                <a:schemeClr val="bg1"/>
              </a:solidFill>
            </a:endParaRPr>
          </a:p>
          <a:p>
            <a:pPr hangingPunct="0">
              <a:buNone/>
            </a:pPr>
            <a:endParaRPr lang="en-US" sz="3200" dirty="0" smtClean="0">
              <a:solidFill>
                <a:schemeClr val="bg1"/>
              </a:solidFill>
            </a:endParaRPr>
          </a:p>
          <a:p>
            <a:endParaRPr lang="en-US" sz="3200" dirty="0"/>
          </a:p>
        </p:txBody>
      </p:sp>
      <p:pic>
        <p:nvPicPr>
          <p:cNvPr id="4" name="Picture 2"/>
          <p:cNvPicPr>
            <a:picLocks noChangeAspect="1" noChangeArrowheads="1"/>
          </p:cNvPicPr>
          <p:nvPr/>
        </p:nvPicPr>
        <p:blipFill>
          <a:blip r:embed="rId2" cstate="print"/>
          <a:srcRect/>
          <a:stretch>
            <a:fillRect/>
          </a:stretch>
        </p:blipFill>
        <p:spPr bwMode="auto">
          <a:xfrm>
            <a:off x="3886200" y="2971800"/>
            <a:ext cx="4953000" cy="370855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3048000"/>
          </a:xfrm>
        </p:spPr>
        <p:txBody>
          <a:bodyPr>
            <a:normAutofit/>
          </a:bodyPr>
          <a:lstStyle/>
          <a:p>
            <a:pPr hangingPunct="0"/>
            <a:r>
              <a:rPr lang="en-US" sz="3200" b="1" cap="all" dirty="0" smtClean="0">
                <a:solidFill>
                  <a:schemeClr val="bg1"/>
                </a:solidFill>
              </a:rPr>
              <a:t>THERE IS NO ENTERING INTO GOD’S   REST:</a:t>
            </a:r>
            <a:endParaRPr lang="en-US" sz="3200" dirty="0" smtClean="0">
              <a:solidFill>
                <a:schemeClr val="bg1"/>
              </a:solidFill>
            </a:endParaRPr>
          </a:p>
          <a:p>
            <a:pPr hangingPunct="0">
              <a:buNone/>
            </a:pPr>
            <a:r>
              <a:rPr lang="en-US" sz="3200" i="1" dirty="0" smtClean="0">
                <a:solidFill>
                  <a:schemeClr val="bg1"/>
                </a:solidFill>
              </a:rPr>
              <a:t>     “Let us therefore fear, lest, a promise being left us of entering into his rest, any of you should seem to come short of it.”</a:t>
            </a:r>
            <a:r>
              <a:rPr lang="en-US" sz="3200" dirty="0" smtClean="0">
                <a:solidFill>
                  <a:schemeClr val="bg1"/>
                </a:solidFill>
              </a:rPr>
              <a:t> Hebrews 4:1</a:t>
            </a:r>
          </a:p>
          <a:p>
            <a:pPr>
              <a:buNone/>
            </a:pPr>
            <a:endParaRPr lang="en-US" sz="3200" dirty="0">
              <a:solidFill>
                <a:schemeClr val="bg1"/>
              </a:solidFill>
            </a:endParaRPr>
          </a:p>
        </p:txBody>
      </p:sp>
      <p:pic>
        <p:nvPicPr>
          <p:cNvPr id="69635" name="Picture 3"/>
          <p:cNvPicPr>
            <a:picLocks noChangeAspect="1" noChangeArrowheads="1"/>
          </p:cNvPicPr>
          <p:nvPr/>
        </p:nvPicPr>
        <p:blipFill>
          <a:blip r:embed="rId2" cstate="print"/>
          <a:srcRect/>
          <a:stretch>
            <a:fillRect/>
          </a:stretch>
        </p:blipFill>
        <p:spPr bwMode="auto">
          <a:xfrm>
            <a:off x="1676400" y="2820401"/>
            <a:ext cx="6096432" cy="40375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fade">
                                      <p:cBhvr>
                                        <p:cTn id="7" dur="2000"/>
                                        <p:tgtEl>
                                          <p:spTgt spid="69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a:stretch>
            <a:fillRect/>
          </a:stretch>
        </p:blipFill>
        <p:spPr bwMode="auto">
          <a:xfrm>
            <a:off x="3124200" y="3717985"/>
            <a:ext cx="3200400" cy="3140015"/>
          </a:xfrm>
          <a:prstGeom prst="rect">
            <a:avLst/>
          </a:prstGeom>
          <a:noFill/>
          <a:ln w="9525">
            <a:noFill/>
            <a:miter lim="800000"/>
            <a:headEnd/>
            <a:tailEnd/>
          </a:ln>
        </p:spPr>
      </p:pic>
      <p:sp>
        <p:nvSpPr>
          <p:cNvPr id="4" name="Content Placeholder 3"/>
          <p:cNvSpPr>
            <a:spLocks noGrp="1"/>
          </p:cNvSpPr>
          <p:nvPr>
            <p:ph idx="1"/>
          </p:nvPr>
        </p:nvSpPr>
        <p:spPr>
          <a:xfrm>
            <a:off x="0" y="0"/>
            <a:ext cx="9144000" cy="6309360"/>
          </a:xfrm>
        </p:spPr>
        <p:txBody>
          <a:bodyPr>
            <a:normAutofit/>
          </a:bodyPr>
          <a:lstStyle/>
          <a:p>
            <a:pPr hangingPunct="0"/>
            <a:r>
              <a:rPr lang="en-US" sz="3200" b="1" cap="all" dirty="0" smtClean="0">
                <a:solidFill>
                  <a:schemeClr val="bg1"/>
                </a:solidFill>
              </a:rPr>
              <a:t>THERE IS NO influence on unsaved husbands:</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“Likewise, ye wives, be in subjection to your own husbands; that, if any obey not the word, they also may without the word be won by the conversation of the wives; While they behold your chaste conversation coupled with fear.”</a:t>
            </a:r>
            <a:r>
              <a:rPr lang="en-US" sz="3200" dirty="0" smtClean="0">
                <a:solidFill>
                  <a:schemeClr val="bg1"/>
                </a:solidFill>
              </a:rPr>
              <a:t> I Peter 3:1-2</a:t>
            </a:r>
          </a:p>
          <a:p>
            <a:endParaRPr lang="en-US" sz="3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4114800"/>
          </a:xfrm>
        </p:spPr>
        <p:txBody>
          <a:bodyPr>
            <a:normAutofit/>
          </a:bodyPr>
          <a:lstStyle/>
          <a:p>
            <a:pPr hangingPunct="0"/>
            <a:r>
              <a:rPr lang="en-US" sz="3200" b="1" cap="all" dirty="0" smtClean="0">
                <a:solidFill>
                  <a:schemeClr val="bg1"/>
                </a:solidFill>
              </a:rPr>
              <a:t>THERE IS NO courage to face suffering for righteousness sake:</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“Fear none of those things which thou </a:t>
            </a:r>
            <a:r>
              <a:rPr lang="en-US" sz="3200" i="1" dirty="0" err="1" smtClean="0">
                <a:solidFill>
                  <a:schemeClr val="bg1"/>
                </a:solidFill>
              </a:rPr>
              <a:t>shalt</a:t>
            </a:r>
            <a:r>
              <a:rPr lang="en-US" sz="3200" i="1" dirty="0" smtClean="0">
                <a:solidFill>
                  <a:schemeClr val="bg1"/>
                </a:solidFill>
              </a:rPr>
              <a:t> suffer;  behold, the devil shall cast some of you into prison, that ye may be tried; and ye shall have tribulation ten days; be thou faithful unto death, and I will give thee a crown of life</a:t>
            </a:r>
            <a:r>
              <a:rPr lang="en-US" sz="3200" dirty="0" smtClean="0">
                <a:solidFill>
                  <a:schemeClr val="bg1"/>
                </a:solidFill>
              </a:rPr>
              <a:t>.” Revelation 2:10</a:t>
            </a:r>
          </a:p>
          <a:p>
            <a:pPr hangingPunct="0">
              <a:buNone/>
            </a:pPr>
            <a:endParaRPr lang="en-US" sz="3200" dirty="0" smtClean="0">
              <a:solidFill>
                <a:schemeClr val="bg1"/>
              </a:solidFill>
            </a:endParaRPr>
          </a:p>
          <a:p>
            <a:pPr hangingPunct="0">
              <a:buNone/>
            </a:pPr>
            <a:endParaRPr lang="en-US" sz="3200" dirty="0" smtClean="0">
              <a:solidFill>
                <a:schemeClr val="bg1"/>
              </a:solidFill>
            </a:endParaRPr>
          </a:p>
          <a:p>
            <a:pPr>
              <a:buNone/>
            </a:pPr>
            <a:endParaRPr lang="en-US" sz="3200" dirty="0">
              <a:solidFill>
                <a:schemeClr val="bg1"/>
              </a:solidFill>
            </a:endParaRPr>
          </a:p>
        </p:txBody>
      </p:sp>
      <p:pic>
        <p:nvPicPr>
          <p:cNvPr id="70660" name="Picture 4"/>
          <p:cNvPicPr>
            <a:picLocks noChangeAspect="1" noChangeArrowheads="1"/>
          </p:cNvPicPr>
          <p:nvPr/>
        </p:nvPicPr>
        <p:blipFill>
          <a:blip r:embed="rId2" cstate="print"/>
          <a:srcRect/>
          <a:stretch>
            <a:fillRect/>
          </a:stretch>
        </p:blipFill>
        <p:spPr bwMode="auto">
          <a:xfrm>
            <a:off x="6172200" y="4250970"/>
            <a:ext cx="2971800" cy="2607030"/>
          </a:xfrm>
          <a:prstGeom prst="rect">
            <a:avLst/>
          </a:prstGeom>
          <a:noFill/>
          <a:ln w="9525">
            <a:noFill/>
            <a:miter lim="800000"/>
            <a:headEnd/>
            <a:tailEnd/>
          </a:ln>
        </p:spPr>
      </p:pic>
      <p:pic>
        <p:nvPicPr>
          <p:cNvPr id="70663" name="Picture 7"/>
          <p:cNvPicPr>
            <a:picLocks noChangeAspect="1" noChangeArrowheads="1"/>
          </p:cNvPicPr>
          <p:nvPr/>
        </p:nvPicPr>
        <p:blipFill>
          <a:blip r:embed="rId3" cstate="print"/>
          <a:srcRect/>
          <a:stretch>
            <a:fillRect/>
          </a:stretch>
        </p:blipFill>
        <p:spPr bwMode="auto">
          <a:xfrm>
            <a:off x="0" y="4248769"/>
            <a:ext cx="2667000" cy="2609231"/>
          </a:xfrm>
          <a:prstGeom prst="rect">
            <a:avLst/>
          </a:prstGeom>
          <a:noFill/>
          <a:ln w="9525">
            <a:noFill/>
            <a:miter lim="800000"/>
            <a:headEnd/>
            <a:tailEnd/>
          </a:ln>
        </p:spPr>
      </p:pic>
      <p:pic>
        <p:nvPicPr>
          <p:cNvPr id="70664" name="Picture 8"/>
          <p:cNvPicPr>
            <a:picLocks noChangeAspect="1" noChangeArrowheads="1"/>
          </p:cNvPicPr>
          <p:nvPr/>
        </p:nvPicPr>
        <p:blipFill>
          <a:blip r:embed="rId4" cstate="print"/>
          <a:srcRect/>
          <a:stretch>
            <a:fillRect/>
          </a:stretch>
        </p:blipFill>
        <p:spPr bwMode="auto">
          <a:xfrm>
            <a:off x="2667000" y="4267200"/>
            <a:ext cx="3505200" cy="259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156960"/>
          </a:xfrm>
        </p:spPr>
        <p:txBody>
          <a:bodyPr>
            <a:normAutofit/>
          </a:bodyPr>
          <a:lstStyle/>
          <a:p>
            <a:pPr hangingPunct="0"/>
            <a:r>
              <a:rPr lang="en-US" sz="3200" b="1" cap="all" dirty="0" smtClean="0">
                <a:solidFill>
                  <a:schemeClr val="bg1"/>
                </a:solidFill>
              </a:rPr>
              <a:t>THERE IS NO guard against wrong church members:</a:t>
            </a:r>
            <a:endParaRPr lang="en-US" sz="3200" dirty="0" smtClean="0">
              <a:solidFill>
                <a:schemeClr val="bg1"/>
              </a:solidFill>
            </a:endParaRPr>
          </a:p>
          <a:p>
            <a:pPr hangingPunct="0">
              <a:buNone/>
            </a:pPr>
            <a:r>
              <a:rPr lang="en-US" sz="3200" i="1" dirty="0" smtClean="0">
                <a:solidFill>
                  <a:schemeClr val="bg1"/>
                </a:solidFill>
              </a:rPr>
              <a:t>   “And great fear came upon all the church, and upon as many as heard these things. . . And of the rest durst no man join himself to them: but the people magnified them.”</a:t>
            </a:r>
            <a:r>
              <a:rPr lang="en-US" sz="3200" dirty="0" smtClean="0">
                <a:solidFill>
                  <a:schemeClr val="bg1"/>
                </a:solidFill>
              </a:rPr>
              <a:t>Acts 5:11-13</a:t>
            </a:r>
          </a:p>
          <a:p>
            <a:endParaRPr lang="en-US" sz="3200" dirty="0"/>
          </a:p>
        </p:txBody>
      </p:sp>
      <p:pic>
        <p:nvPicPr>
          <p:cNvPr id="72706" name="Picture 2"/>
          <p:cNvPicPr>
            <a:picLocks noChangeAspect="1" noChangeArrowheads="1"/>
          </p:cNvPicPr>
          <p:nvPr/>
        </p:nvPicPr>
        <p:blipFill>
          <a:blip r:embed="rId2" cstate="print"/>
          <a:srcRect/>
          <a:stretch>
            <a:fillRect/>
          </a:stretch>
        </p:blipFill>
        <p:spPr bwMode="auto">
          <a:xfrm>
            <a:off x="4419600" y="3276600"/>
            <a:ext cx="4110103"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pPr hangingPunct="0"/>
            <a:r>
              <a:rPr lang="en-US" sz="3200" b="1" cap="all" dirty="0" smtClean="0">
                <a:solidFill>
                  <a:schemeClr val="bg1"/>
                </a:solidFill>
              </a:rPr>
              <a:t>THERE IS NO effective church DISCIPLINE:</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“And Ananias hearing these words fell down, and gave up the ghost: and great fear came on all them that heard these things.”</a:t>
            </a:r>
            <a:r>
              <a:rPr lang="en-US" sz="3200" dirty="0" smtClean="0">
                <a:solidFill>
                  <a:schemeClr val="bg1"/>
                </a:solidFill>
              </a:rPr>
              <a:t>Acts 5:5</a:t>
            </a:r>
          </a:p>
          <a:p>
            <a:pPr hangingPunct="0">
              <a:buNone/>
            </a:pPr>
            <a:r>
              <a:rPr lang="en-US" sz="3200" i="1" dirty="0" smtClean="0">
                <a:solidFill>
                  <a:schemeClr val="bg1"/>
                </a:solidFill>
              </a:rPr>
              <a:t>    “Them that sin rebuke before all, that others also may fear.”</a:t>
            </a:r>
            <a:r>
              <a:rPr lang="en-US" sz="3200" dirty="0" smtClean="0">
                <a:solidFill>
                  <a:schemeClr val="bg1"/>
                </a:solidFill>
              </a:rPr>
              <a:t> I Timothy 5:20</a:t>
            </a:r>
          </a:p>
          <a:p>
            <a:pPr hangingPunct="0"/>
            <a:r>
              <a:rPr lang="en-US" sz="3200" b="1" cap="all" dirty="0" smtClean="0">
                <a:solidFill>
                  <a:schemeClr val="bg1"/>
                </a:solidFill>
              </a:rPr>
              <a:t>THERE IS NO scriptural submission:</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“Submitting yourselves one to another in the fear of the God.”</a:t>
            </a:r>
            <a:r>
              <a:rPr lang="en-US" sz="3200" dirty="0" smtClean="0">
                <a:solidFill>
                  <a:schemeClr val="bg1"/>
                </a:solidFill>
              </a:rPr>
              <a:t> Ephesians 5:21</a:t>
            </a:r>
          </a:p>
          <a:p>
            <a:pPr hangingPunct="0">
              <a:buNone/>
            </a:pPr>
            <a:endParaRPr lang="en-US" sz="3200" dirty="0" smtClean="0">
              <a:solidFill>
                <a:schemeClr val="bg1"/>
              </a:solidFill>
            </a:endParaRPr>
          </a:p>
          <a:p>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81000"/>
            <a:ext cx="8763000" cy="1447800"/>
          </a:xfrm>
        </p:spPr>
        <p:txBody>
          <a:bodyPr>
            <a:noAutofit/>
          </a:bodyPr>
          <a:lstStyle/>
          <a:p>
            <a:pPr>
              <a:buNone/>
            </a:pPr>
            <a:r>
              <a:rPr lang="en-US" sz="3600" i="1" dirty="0" smtClean="0">
                <a:solidFill>
                  <a:schemeClr val="bg1"/>
                </a:solidFill>
              </a:rPr>
              <a:t>   “Wives, submit yourselves unto your own husbands, as unto the Lord.” Eph. 5:22 </a:t>
            </a:r>
            <a:endParaRPr lang="en-US" sz="3600" i="1" dirty="0">
              <a:solidFill>
                <a:schemeClr val="bg1"/>
              </a:solidFill>
            </a:endParaRPr>
          </a:p>
        </p:txBody>
      </p:sp>
      <p:pic>
        <p:nvPicPr>
          <p:cNvPr id="66562" name="Picture 2"/>
          <p:cNvPicPr>
            <a:picLocks noChangeAspect="1" noChangeArrowheads="1"/>
          </p:cNvPicPr>
          <p:nvPr/>
        </p:nvPicPr>
        <p:blipFill>
          <a:blip r:embed="rId2" cstate="print"/>
          <a:srcRect/>
          <a:stretch>
            <a:fillRect/>
          </a:stretch>
        </p:blipFill>
        <p:spPr bwMode="auto">
          <a:xfrm>
            <a:off x="1905000" y="1905000"/>
            <a:ext cx="5231725" cy="4433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9400"/>
            <a:ext cx="4419600" cy="1066800"/>
          </a:xfrm>
        </p:spPr>
        <p:txBody>
          <a:bodyPr>
            <a:noAutofit/>
          </a:bodyPr>
          <a:lstStyle/>
          <a:p>
            <a:r>
              <a:rPr lang="en-US" sz="3200" b="0" i="1" dirty="0" smtClean="0">
                <a:solidFill>
                  <a:schemeClr val="bg1"/>
                </a:solidFill>
              </a:rPr>
              <a:t>“Children, obey your parents in the Lord: for this is right. </a:t>
            </a:r>
            <a:r>
              <a:rPr lang="en-US" sz="3200" b="0" i="1" dirty="0" err="1" smtClean="0">
                <a:solidFill>
                  <a:schemeClr val="bg1"/>
                </a:solidFill>
              </a:rPr>
              <a:t>Honour</a:t>
            </a:r>
            <a:r>
              <a:rPr lang="en-US" sz="3200" b="0" i="1" dirty="0" smtClean="0">
                <a:solidFill>
                  <a:schemeClr val="bg1"/>
                </a:solidFill>
              </a:rPr>
              <a:t> thy father and mother; </a:t>
            </a:r>
            <a:r>
              <a:rPr lang="en-US" sz="3200" b="0" i="1" dirty="0" smtClean="0">
                <a:solidFill>
                  <a:schemeClr val="bg1"/>
                </a:solidFill>
                <a:effectLst>
                  <a:glow rad="101600">
                    <a:schemeClr val="tx1">
                      <a:alpha val="60000"/>
                    </a:schemeClr>
                  </a:glow>
                  <a:outerShdw blurRad="114300" dist="101600" dir="2700000" algn="tl" rotWithShape="0">
                    <a:srgbClr val="000000">
                      <a:alpha val="40000"/>
                    </a:srgbClr>
                  </a:outerShdw>
                </a:effectLst>
              </a:rPr>
              <a:t>(which is the first commandment with promise;) </a:t>
            </a:r>
            <a:r>
              <a:rPr lang="en-US" sz="3200" b="0" i="1" dirty="0" smtClean="0">
                <a:solidFill>
                  <a:schemeClr val="bg1"/>
                </a:solidFill>
              </a:rPr>
              <a:t>That it may be well with thee, and thou </a:t>
            </a:r>
            <a:r>
              <a:rPr lang="en-US" sz="3200" b="0" i="1" dirty="0" err="1" smtClean="0">
                <a:solidFill>
                  <a:schemeClr val="bg1"/>
                </a:solidFill>
              </a:rPr>
              <a:t>mayest</a:t>
            </a:r>
            <a:r>
              <a:rPr lang="en-US" sz="3200" b="0" i="1" dirty="0" smtClean="0">
                <a:solidFill>
                  <a:schemeClr val="bg1"/>
                </a:solidFill>
              </a:rPr>
              <a:t> live long on the earth.” Eph. 6:1-2 </a:t>
            </a:r>
            <a:endParaRPr lang="en-US" sz="3200" b="0" i="1" dirty="0">
              <a:solidFill>
                <a:schemeClr val="bg1"/>
              </a:solidFill>
            </a:endParaRPr>
          </a:p>
        </p:txBody>
      </p:sp>
      <p:pic>
        <p:nvPicPr>
          <p:cNvPr id="68610" name="Picture 2"/>
          <p:cNvPicPr>
            <a:picLocks noChangeAspect="1" noChangeArrowheads="1"/>
          </p:cNvPicPr>
          <p:nvPr/>
        </p:nvPicPr>
        <p:blipFill>
          <a:blip r:embed="rId2" cstate="print"/>
          <a:srcRect/>
          <a:stretch>
            <a:fillRect/>
          </a:stretch>
        </p:blipFill>
        <p:spPr bwMode="auto">
          <a:xfrm>
            <a:off x="4648200" y="1676400"/>
            <a:ext cx="42672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5486400" cy="6080760"/>
          </a:xfrm>
        </p:spPr>
        <p:txBody>
          <a:bodyPr>
            <a:normAutofit fontScale="92500" lnSpcReduction="10000"/>
          </a:bodyPr>
          <a:lstStyle/>
          <a:p>
            <a:r>
              <a:rPr lang="en-US" sz="3200" dirty="0" smtClean="0">
                <a:solidFill>
                  <a:schemeClr val="bg1"/>
                </a:solidFill>
              </a:rPr>
              <a:t>Wisdom = Seeing life from God’s perspective </a:t>
            </a:r>
          </a:p>
          <a:p>
            <a:endParaRPr lang="en-US" sz="3200" dirty="0" smtClean="0">
              <a:solidFill>
                <a:schemeClr val="bg1"/>
              </a:solidFill>
            </a:endParaRPr>
          </a:p>
          <a:p>
            <a:pPr>
              <a:buFont typeface="Wingdings"/>
              <a:buChar char="Ø"/>
            </a:pPr>
            <a:r>
              <a:rPr lang="en-US" sz="3200" i="1" dirty="0" smtClean="0">
                <a:solidFill>
                  <a:schemeClr val="bg1"/>
                </a:solidFill>
              </a:rPr>
              <a:t> Prov. 16:25 “There is a way that </a:t>
            </a:r>
            <a:r>
              <a:rPr lang="en-US" sz="3200" i="1" dirty="0" err="1" smtClean="0">
                <a:solidFill>
                  <a:schemeClr val="bg1"/>
                </a:solidFill>
              </a:rPr>
              <a:t>seemeth</a:t>
            </a:r>
            <a:r>
              <a:rPr lang="en-US" sz="3200" i="1" dirty="0" smtClean="0">
                <a:solidFill>
                  <a:schemeClr val="bg1"/>
                </a:solidFill>
              </a:rPr>
              <a:t> right unto a man, but the end thereof are the ways of death.”</a:t>
            </a:r>
          </a:p>
          <a:p>
            <a:pPr>
              <a:buFont typeface="Wingdings"/>
              <a:buChar char="Ø"/>
            </a:pPr>
            <a:r>
              <a:rPr lang="en-US" sz="3200" i="1" dirty="0" smtClean="0">
                <a:solidFill>
                  <a:schemeClr val="bg1"/>
                </a:solidFill>
              </a:rPr>
              <a:t>Col. 1:28 “Whom we preach, warning every man, and teaching every man in all wisdom; that we may present every man perfect in Christ Jesus.”</a:t>
            </a:r>
            <a:endParaRPr lang="en-US" sz="3200" i="1" dirty="0">
              <a:solidFill>
                <a:schemeClr val="bg1"/>
              </a:solidFill>
            </a:endParaRPr>
          </a:p>
        </p:txBody>
      </p:sp>
      <p:pic>
        <p:nvPicPr>
          <p:cNvPr id="54274" name="Picture 2"/>
          <p:cNvPicPr>
            <a:picLocks noChangeAspect="1" noChangeArrowheads="1"/>
          </p:cNvPicPr>
          <p:nvPr/>
        </p:nvPicPr>
        <p:blipFill>
          <a:blip r:embed="rId2" cstate="print"/>
          <a:srcRect/>
          <a:stretch>
            <a:fillRect/>
          </a:stretch>
        </p:blipFill>
        <p:spPr bwMode="auto">
          <a:xfrm rot="1328840">
            <a:off x="5462173" y="2373430"/>
            <a:ext cx="3810000" cy="2638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to="" calcmode="lin" valueType="num">
                                      <p:cBhvr>
                                        <p:cTn id="7" dur="1" fill="hold"/>
                                        <p:tgtEl>
                                          <p:spTgt spid="3">
                                            <p:txEl>
                                              <p:pRg st="2" end="2"/>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 to="" calcmode="lin" valueType="num">
                                      <p:cBhvr>
                                        <p:cTn id="1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066800"/>
          </a:xfrm>
        </p:spPr>
        <p:txBody>
          <a:bodyPr>
            <a:noAutofit/>
          </a:bodyPr>
          <a:lstStyle/>
          <a:p>
            <a:r>
              <a:rPr lang="en-US" sz="3600" b="0" i="1" dirty="0" smtClean="0">
                <a:solidFill>
                  <a:schemeClr val="bg1"/>
                </a:solidFill>
              </a:rPr>
              <a:t>“Likewise, ye younger, submit yourselves unto the elder.” I Peter 5:5 </a:t>
            </a:r>
            <a:endParaRPr lang="en-US" sz="3600" b="0" i="1" dirty="0">
              <a:solidFill>
                <a:schemeClr val="bg1"/>
              </a:solidFill>
            </a:endParaRPr>
          </a:p>
        </p:txBody>
      </p:sp>
      <p:pic>
        <p:nvPicPr>
          <p:cNvPr id="67586" name="Picture 2"/>
          <p:cNvPicPr>
            <a:picLocks noChangeAspect="1" noChangeArrowheads="1"/>
          </p:cNvPicPr>
          <p:nvPr/>
        </p:nvPicPr>
        <p:blipFill>
          <a:blip r:embed="rId2" cstate="print"/>
          <a:srcRect r="800" b="19843"/>
          <a:stretch>
            <a:fillRect/>
          </a:stretch>
        </p:blipFill>
        <p:spPr bwMode="auto">
          <a:xfrm>
            <a:off x="2057400" y="2362200"/>
            <a:ext cx="5029200" cy="41369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381000"/>
            <a:ext cx="4267200" cy="6186309"/>
          </a:xfrm>
          <a:prstGeom prst="rect">
            <a:avLst/>
          </a:prstGeom>
        </p:spPr>
        <p:txBody>
          <a:bodyPr wrap="square">
            <a:spAutoFit/>
          </a:bodyPr>
          <a:lstStyle/>
          <a:p>
            <a:pPr algn="ctr"/>
            <a:r>
              <a:rPr lang="en-US" sz="3600" i="1" dirty="0" smtClean="0">
                <a:solidFill>
                  <a:schemeClr val="bg1">
                    <a:lumMod val="95000"/>
                    <a:lumOff val="5000"/>
                  </a:schemeClr>
                </a:solidFill>
              </a:rPr>
              <a:t>“Obey them that have the rule over you, and submit yourselves: for they watch for your souls, as they that must give account, that they may do it with joy, and not with grief: for that is unprofitable for you.” </a:t>
            </a:r>
          </a:p>
          <a:p>
            <a:pPr algn="ctr"/>
            <a:r>
              <a:rPr lang="en-US" sz="3600" i="1" dirty="0" smtClean="0">
                <a:solidFill>
                  <a:schemeClr val="bg1">
                    <a:lumMod val="95000"/>
                    <a:lumOff val="5000"/>
                  </a:schemeClr>
                </a:solidFill>
              </a:rPr>
              <a:t>Heb. 13:17 </a:t>
            </a:r>
            <a:endParaRPr lang="en-US" sz="3600" i="1" dirty="0">
              <a:solidFill>
                <a:schemeClr val="bg1">
                  <a:lumMod val="95000"/>
                  <a:lumOff val="5000"/>
                </a:schemeClr>
              </a:solidFill>
            </a:endParaRPr>
          </a:p>
        </p:txBody>
      </p:sp>
      <p:pic>
        <p:nvPicPr>
          <p:cNvPr id="73730" name="Picture 2"/>
          <p:cNvPicPr>
            <a:picLocks noChangeAspect="1" noChangeArrowheads="1"/>
          </p:cNvPicPr>
          <p:nvPr/>
        </p:nvPicPr>
        <p:blipFill>
          <a:blip r:embed="rId2" cstate="print"/>
          <a:srcRect/>
          <a:stretch>
            <a:fillRect/>
          </a:stretch>
        </p:blipFill>
        <p:spPr bwMode="auto">
          <a:xfrm>
            <a:off x="304800" y="1295400"/>
            <a:ext cx="4362686" cy="3028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hangingPunct="0"/>
            <a:r>
              <a:rPr lang="en-US" sz="3200" b="1" cap="all" dirty="0" smtClean="0">
                <a:solidFill>
                  <a:schemeClr val="bg1"/>
                </a:solidFill>
              </a:rPr>
              <a:t>THERE IS NO restraint of evil:</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“As it is </a:t>
            </a:r>
            <a:r>
              <a:rPr lang="en-US" sz="3200" i="1" dirty="0" err="1" smtClean="0">
                <a:solidFill>
                  <a:schemeClr val="bg1"/>
                </a:solidFill>
              </a:rPr>
              <a:t>written,There</a:t>
            </a:r>
            <a:r>
              <a:rPr lang="en-US" sz="3200" i="1" dirty="0" smtClean="0">
                <a:solidFill>
                  <a:schemeClr val="bg1"/>
                </a:solidFill>
              </a:rPr>
              <a:t> is none righteous, no, not one: There is none that </a:t>
            </a:r>
            <a:r>
              <a:rPr lang="en-US" sz="3200" i="1" dirty="0" err="1" smtClean="0">
                <a:solidFill>
                  <a:schemeClr val="bg1"/>
                </a:solidFill>
              </a:rPr>
              <a:t>understandeth</a:t>
            </a:r>
            <a:r>
              <a:rPr lang="en-US" sz="3200" i="1" dirty="0" smtClean="0">
                <a:solidFill>
                  <a:schemeClr val="bg1"/>
                </a:solidFill>
              </a:rPr>
              <a:t>, there is none that </a:t>
            </a:r>
            <a:r>
              <a:rPr lang="en-US" sz="3200" i="1" dirty="0" err="1" smtClean="0">
                <a:solidFill>
                  <a:schemeClr val="bg1"/>
                </a:solidFill>
              </a:rPr>
              <a:t>seeketh</a:t>
            </a:r>
            <a:r>
              <a:rPr lang="en-US" sz="3200" i="1" dirty="0" smtClean="0">
                <a:solidFill>
                  <a:schemeClr val="bg1"/>
                </a:solidFill>
              </a:rPr>
              <a:t> after God. They are all gone out of the way, they are together become unprofitable;  there is none that doeth good, no, not one. Their throat is an open sepulcher; with their tongues they have used deceit;  the poison of asps is under their lips:  Whose mouth is full of cursing and bitterness:  Their feet are swift to shed blood:  Destruction and misery are in their ways: And the way of peace have they not known: </a:t>
            </a:r>
            <a:r>
              <a:rPr lang="en-US" sz="3200" i="1" u="sng" dirty="0" smtClean="0">
                <a:solidFill>
                  <a:schemeClr val="bg1"/>
                </a:solidFill>
              </a:rPr>
              <a:t>There is no fear of God before their eyes</a:t>
            </a:r>
            <a:r>
              <a:rPr lang="en-US" sz="3200" i="1" dirty="0" smtClean="0">
                <a:solidFill>
                  <a:schemeClr val="bg1"/>
                </a:solidFill>
              </a:rPr>
              <a:t>.”</a:t>
            </a:r>
            <a:r>
              <a:rPr lang="en-US" sz="3200" dirty="0" smtClean="0">
                <a:solidFill>
                  <a:schemeClr val="bg1"/>
                </a:solidFill>
              </a:rPr>
              <a:t>  Romans 3:10-18</a:t>
            </a:r>
          </a:p>
          <a:p>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15240" y="0"/>
            <a:ext cx="9283700" cy="6858000"/>
          </a:xfrm>
          <a:prstGeom prst="rect">
            <a:avLst/>
          </a:prstGeom>
          <a:noFill/>
          <a:ln w="9525">
            <a:noFill/>
            <a:miter lim="800000"/>
            <a:headEnd/>
            <a:tailEnd/>
          </a:ln>
        </p:spPr>
      </p:pic>
      <p:sp>
        <p:nvSpPr>
          <p:cNvPr id="3" name="Rectangle 2"/>
          <p:cNvSpPr/>
          <p:nvPr/>
        </p:nvSpPr>
        <p:spPr>
          <a:xfrm rot="19534097">
            <a:off x="273251" y="1699136"/>
            <a:ext cx="6609488" cy="2062103"/>
          </a:xfrm>
          <a:prstGeom prst="rect">
            <a:avLst/>
          </a:prstGeom>
        </p:spPr>
        <p:txBody>
          <a:bodyPr wrap="square">
            <a:spAutoFit/>
          </a:bodyPr>
          <a:lstStyle/>
          <a:p>
            <a:r>
              <a:rPr lang="en-US" sz="3200" b="1" dirty="0" smtClean="0">
                <a:solidFill>
                  <a:schemeClr val="bg1">
                    <a:lumMod val="95000"/>
                    <a:lumOff val="5000"/>
                  </a:schemeClr>
                </a:solidFill>
              </a:rPr>
              <a:t>(2 Timothy 3:1-17) “This know also, that in the last days perilous times shall come. For men shall be…”</a:t>
            </a:r>
            <a:endParaRPr lang="en-US" sz="3200"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hangingPunct="0"/>
            <a:r>
              <a:rPr lang="en-US" sz="3200" b="1" cap="all" dirty="0" smtClean="0">
                <a:solidFill>
                  <a:schemeClr val="bg1"/>
                </a:solidFill>
              </a:rPr>
              <a:t>THERE IS NO perfecting of holiness:</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“Having therefore these promises, dearly beloved, let us cleanse ourselves from all filthiness of the flesh and spirit, perfecting holiness in the fear of God.”</a:t>
            </a:r>
            <a:r>
              <a:rPr lang="en-US" sz="3200" dirty="0" smtClean="0">
                <a:solidFill>
                  <a:schemeClr val="bg1"/>
                </a:solidFill>
              </a:rPr>
              <a:t> II Corinthians 7:1</a:t>
            </a:r>
          </a:p>
          <a:p>
            <a:pPr hangingPunct="0"/>
            <a:r>
              <a:rPr lang="en-US" sz="3200" b="1" cap="all" dirty="0" smtClean="0">
                <a:solidFill>
                  <a:schemeClr val="bg1"/>
                </a:solidFill>
              </a:rPr>
              <a:t>THERE IS NO maturity in salvation:</a:t>
            </a:r>
            <a:endParaRPr lang="en-US" sz="3200" dirty="0" smtClean="0">
              <a:solidFill>
                <a:schemeClr val="bg1"/>
              </a:solidFill>
            </a:endParaRPr>
          </a:p>
          <a:p>
            <a:pPr hangingPunct="0">
              <a:buNone/>
            </a:pPr>
            <a:r>
              <a:rPr lang="en-US" sz="3200" dirty="0" smtClean="0">
                <a:solidFill>
                  <a:schemeClr val="bg1"/>
                </a:solidFill>
              </a:rPr>
              <a:t>    </a:t>
            </a:r>
            <a:r>
              <a:rPr lang="en-US" sz="3200" i="1" dirty="0" smtClean="0">
                <a:solidFill>
                  <a:schemeClr val="bg1"/>
                </a:solidFill>
              </a:rPr>
              <a:t>“Work out your own salvation with fear and trembling. For it is God which </a:t>
            </a:r>
            <a:r>
              <a:rPr lang="en-US" sz="3200" i="1" dirty="0" err="1" smtClean="0">
                <a:solidFill>
                  <a:schemeClr val="bg1"/>
                </a:solidFill>
              </a:rPr>
              <a:t>worketh</a:t>
            </a:r>
            <a:r>
              <a:rPr lang="en-US" sz="3200" i="1" dirty="0" smtClean="0">
                <a:solidFill>
                  <a:schemeClr val="bg1"/>
                </a:solidFill>
              </a:rPr>
              <a:t> in you both to will and to do of his good pleasure.”</a:t>
            </a:r>
            <a:r>
              <a:rPr lang="en-US" sz="3200" dirty="0" smtClean="0">
                <a:solidFill>
                  <a:schemeClr val="bg1"/>
                </a:solidFill>
              </a:rPr>
              <a:t>  Philippians 2:12-13</a:t>
            </a:r>
          </a:p>
          <a:p>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400"/>
            <a:ext cx="8991600" cy="3505200"/>
          </a:xfrm>
        </p:spPr>
        <p:txBody>
          <a:bodyPr>
            <a:normAutofit/>
          </a:bodyPr>
          <a:lstStyle/>
          <a:p>
            <a:r>
              <a:rPr lang="en-US" sz="7200" dirty="0" smtClean="0">
                <a:effectLst>
                  <a:glow rad="101600">
                    <a:schemeClr val="bg1">
                      <a:alpha val="60000"/>
                    </a:schemeClr>
                  </a:glow>
                  <a:outerShdw blurRad="114300" dist="101600" dir="2700000" algn="tl" rotWithShape="0">
                    <a:srgbClr val="000000">
                      <a:alpha val="40000"/>
                    </a:srgbClr>
                  </a:outerShdw>
                </a:effectLst>
              </a:rPr>
              <a:t>Who do you fear?</a:t>
            </a:r>
            <a:endParaRPr lang="en-US" sz="7200" dirty="0">
              <a:effectLst>
                <a:glow rad="101600">
                  <a:schemeClr val="bg1">
                    <a:alpha val="60000"/>
                  </a:schemeClr>
                </a:glow>
                <a:outerShdw blurRad="114300" dist="101600" dir="2700000" algn="tl" rotWithShape="0">
                  <a:srgbClr val="000000">
                    <a:alpha val="40000"/>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9600"/>
            <a:ext cx="8991600" cy="5509200"/>
          </a:xfrm>
          <a:prstGeom prst="rect">
            <a:avLst/>
          </a:prstGeom>
        </p:spPr>
        <p:txBody>
          <a:bodyPr wrap="square">
            <a:spAutoFit/>
          </a:bodyPr>
          <a:lstStyle/>
          <a:p>
            <a:pPr algn="ctr"/>
            <a:r>
              <a:rPr lang="en-US" sz="3200" i="1" dirty="0" smtClean="0">
                <a:solidFill>
                  <a:schemeClr val="bg1">
                    <a:lumMod val="95000"/>
                    <a:lumOff val="5000"/>
                  </a:schemeClr>
                </a:solidFill>
              </a:rPr>
              <a:t>“And as it was in the days of </a:t>
            </a:r>
            <a:r>
              <a:rPr lang="en-US" sz="3200" b="1" i="1" dirty="0" smtClean="0">
                <a:solidFill>
                  <a:schemeClr val="bg1">
                    <a:lumMod val="95000"/>
                    <a:lumOff val="5000"/>
                  </a:schemeClr>
                </a:solidFill>
              </a:rPr>
              <a:t>Noah</a:t>
            </a:r>
            <a:r>
              <a:rPr lang="en-US" sz="3200" i="1" dirty="0" smtClean="0">
                <a:solidFill>
                  <a:schemeClr val="bg1">
                    <a:lumMod val="95000"/>
                    <a:lumOff val="5000"/>
                  </a:schemeClr>
                </a:solidFill>
              </a:rPr>
              <a:t>, so shall it be also in the days of the Son of man. They did eat, they drank, they married wives, they were given in marriage, until the day that Noah entered into the ark, and the flood came, and destroyed them all. Likewise also as it was in the days of </a:t>
            </a:r>
            <a:r>
              <a:rPr lang="en-US" sz="3200" b="1" i="1" dirty="0" smtClean="0">
                <a:solidFill>
                  <a:schemeClr val="bg1">
                    <a:lumMod val="95000"/>
                    <a:lumOff val="5000"/>
                  </a:schemeClr>
                </a:solidFill>
              </a:rPr>
              <a:t>Lot</a:t>
            </a:r>
            <a:r>
              <a:rPr lang="en-US" sz="3200" i="1" dirty="0" smtClean="0">
                <a:solidFill>
                  <a:schemeClr val="bg1">
                    <a:lumMod val="95000"/>
                    <a:lumOff val="5000"/>
                  </a:schemeClr>
                </a:solidFill>
              </a:rPr>
              <a:t>; they did eat, they drank, they bought, they sold, they planted, they </a:t>
            </a:r>
            <a:r>
              <a:rPr lang="en-US" sz="3200" i="1" dirty="0" err="1" smtClean="0">
                <a:solidFill>
                  <a:schemeClr val="bg1">
                    <a:lumMod val="95000"/>
                    <a:lumOff val="5000"/>
                  </a:schemeClr>
                </a:solidFill>
              </a:rPr>
              <a:t>builded</a:t>
            </a:r>
            <a:r>
              <a:rPr lang="en-US" sz="3200" i="1" dirty="0" smtClean="0">
                <a:solidFill>
                  <a:schemeClr val="bg1">
                    <a:lumMod val="95000"/>
                    <a:lumOff val="5000"/>
                  </a:schemeClr>
                </a:solidFill>
              </a:rPr>
              <a:t>; But the same day that Lot went out of Sodom it rained fire and brimstone from heaven, and destroyed them all. Even thus shall it be in the day when the Son of man is revealed.” Luke 17:26-30</a:t>
            </a:r>
            <a:endParaRPr lang="en-US" sz="3200" i="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lum bright="-10000"/>
          </a:blip>
          <a:srcRect/>
          <a:stretch>
            <a:fillRect/>
          </a:stretch>
        </p:blipFill>
        <p:spPr bwMode="auto">
          <a:xfrm>
            <a:off x="1447800" y="1752600"/>
            <a:ext cx="6310135" cy="4852892"/>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solidFill>
                  <a:schemeClr val="bg1">
                    <a:lumMod val="95000"/>
                    <a:lumOff val="5000"/>
                  </a:schemeClr>
                </a:solidFill>
              </a:rPr>
              <a:t>Noah lived in the Fear of God</a:t>
            </a:r>
            <a:endParaRPr lang="en-US"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pPr algn="ctr">
              <a:buNone/>
            </a:pPr>
            <a:r>
              <a:rPr lang="en-US" sz="3200" i="1" dirty="0" smtClean="0">
                <a:solidFill>
                  <a:schemeClr val="bg1"/>
                </a:solidFill>
              </a:rPr>
              <a:t>   “And GOD saw that the wickedness of man was great in the earth, and that every imagination of the thoughts of his heart was only evil continually. And it repented the LORD that he had made man on the earth, and it grieved him at his heart. And the LORD said, I will destroy man whom I have created from the face of the earth; both man, and beast, and the creeping thing, and the fowls of the air; for it </a:t>
            </a:r>
            <a:r>
              <a:rPr lang="en-US" sz="3200" i="1" dirty="0" err="1" smtClean="0">
                <a:solidFill>
                  <a:schemeClr val="bg1"/>
                </a:solidFill>
              </a:rPr>
              <a:t>repenteth</a:t>
            </a:r>
            <a:r>
              <a:rPr lang="en-US" sz="3200" i="1" dirty="0" smtClean="0">
                <a:solidFill>
                  <a:schemeClr val="bg1"/>
                </a:solidFill>
              </a:rPr>
              <a:t> me that I have made them. But Noah found grace in the eyes of the LORD… Noah was a </a:t>
            </a:r>
            <a:r>
              <a:rPr lang="en-US" sz="3200" b="1" i="1" dirty="0" smtClean="0">
                <a:solidFill>
                  <a:schemeClr val="bg1"/>
                </a:solidFill>
              </a:rPr>
              <a:t>just</a:t>
            </a:r>
            <a:r>
              <a:rPr lang="en-US" sz="3200" i="1" dirty="0" smtClean="0">
                <a:solidFill>
                  <a:schemeClr val="bg1"/>
                </a:solidFill>
              </a:rPr>
              <a:t> man and </a:t>
            </a:r>
            <a:r>
              <a:rPr lang="en-US" sz="3200" b="1" i="1" dirty="0" smtClean="0">
                <a:solidFill>
                  <a:schemeClr val="bg1"/>
                </a:solidFill>
              </a:rPr>
              <a:t>perfect in his generations</a:t>
            </a:r>
            <a:r>
              <a:rPr lang="en-US" sz="3200" i="1" dirty="0" smtClean="0">
                <a:solidFill>
                  <a:schemeClr val="bg1"/>
                </a:solidFill>
              </a:rPr>
              <a:t>, and Noah </a:t>
            </a:r>
            <a:r>
              <a:rPr lang="en-US" sz="3200" b="1" i="1" dirty="0" smtClean="0">
                <a:solidFill>
                  <a:schemeClr val="bg1"/>
                </a:solidFill>
              </a:rPr>
              <a:t>walked with God</a:t>
            </a:r>
            <a:r>
              <a:rPr lang="en-US" sz="3200" i="1" dirty="0" smtClean="0">
                <a:solidFill>
                  <a:schemeClr val="bg1"/>
                </a:solidFill>
              </a:rPr>
              <a:t>”</a:t>
            </a:r>
            <a:endParaRPr lang="en-US" sz="3200" dirty="0" smtClean="0">
              <a:solidFill>
                <a:schemeClr val="bg1"/>
              </a:solidFill>
            </a:endParaRPr>
          </a:p>
          <a:p>
            <a:pPr algn="ct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p:spPr>
        <p:txBody>
          <a:bodyPr>
            <a:normAutofit fontScale="90000"/>
          </a:bodyPr>
          <a:lstStyle/>
          <a:p>
            <a:r>
              <a:rPr lang="en-US" dirty="0" smtClean="0">
                <a:solidFill>
                  <a:schemeClr val="bg1"/>
                </a:solidFill>
              </a:rPr>
              <a:t>Why did Noah find grace in </a:t>
            </a:r>
            <a:br>
              <a:rPr lang="en-US" dirty="0" smtClean="0">
                <a:solidFill>
                  <a:schemeClr val="bg1"/>
                </a:solidFill>
              </a:rPr>
            </a:br>
            <a:r>
              <a:rPr lang="en-US" dirty="0" smtClean="0">
                <a:solidFill>
                  <a:schemeClr val="bg1"/>
                </a:solidFill>
              </a:rPr>
              <a:t>the eyes of the Lord?</a:t>
            </a:r>
            <a:br>
              <a:rPr lang="en-US" dirty="0" smtClean="0">
                <a:solidFill>
                  <a:schemeClr val="bg1"/>
                </a:solidFill>
              </a:rPr>
            </a:br>
            <a:endParaRPr lang="en-US" dirty="0">
              <a:solidFill>
                <a:schemeClr val="bg1"/>
              </a:solidFill>
            </a:endParaRPr>
          </a:p>
        </p:txBody>
      </p:sp>
      <p:sp>
        <p:nvSpPr>
          <p:cNvPr id="3" name="Content Placeholder 2"/>
          <p:cNvSpPr>
            <a:spLocks noGrp="1"/>
          </p:cNvSpPr>
          <p:nvPr>
            <p:ph idx="1"/>
          </p:nvPr>
        </p:nvSpPr>
        <p:spPr>
          <a:xfrm>
            <a:off x="457200" y="1676400"/>
            <a:ext cx="8229600" cy="4632960"/>
          </a:xfrm>
        </p:spPr>
        <p:txBody>
          <a:bodyPr>
            <a:normAutofit/>
          </a:bodyPr>
          <a:lstStyle/>
          <a:p>
            <a:r>
              <a:rPr lang="en-US" sz="3200" dirty="0" smtClean="0">
                <a:solidFill>
                  <a:schemeClr val="bg1"/>
                </a:solidFill>
              </a:rPr>
              <a:t>Because Noah feared God and would not allow himself or his children to be influenced by the wickedness that was in the world at that time!!!</a:t>
            </a:r>
          </a:p>
          <a:p>
            <a:r>
              <a:rPr lang="en-US" sz="3200" b="1" dirty="0" smtClean="0">
                <a:solidFill>
                  <a:schemeClr val="bg1"/>
                </a:solidFill>
              </a:rPr>
              <a:t>Note</a:t>
            </a:r>
            <a:r>
              <a:rPr lang="en-US" sz="3200" dirty="0" smtClean="0">
                <a:solidFill>
                  <a:schemeClr val="bg1"/>
                </a:solidFill>
              </a:rPr>
              <a:t>: The Fear of the Lord produced three things in the life of Noah which resulted in God’s grace coming upon him and his family –</a:t>
            </a:r>
          </a:p>
          <a:p>
            <a:endParaRPr lang="en-US" sz="3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6934200" y="4648200"/>
            <a:ext cx="2209800" cy="2209800"/>
          </a:xfrm>
          <a:prstGeom prst="rect">
            <a:avLst/>
          </a:prstGeom>
          <a:ln>
            <a:noFill/>
          </a:ln>
          <a:effectLst>
            <a:softEdge rad="112500"/>
          </a:effectLst>
        </p:spPr>
      </p:pic>
      <p:sp>
        <p:nvSpPr>
          <p:cNvPr id="3" name="Content Placeholder 2"/>
          <p:cNvSpPr>
            <a:spLocks noGrp="1"/>
          </p:cNvSpPr>
          <p:nvPr>
            <p:ph idx="1"/>
          </p:nvPr>
        </p:nvSpPr>
        <p:spPr>
          <a:xfrm>
            <a:off x="152400" y="381000"/>
            <a:ext cx="8991600" cy="6477000"/>
          </a:xfrm>
        </p:spPr>
        <p:txBody>
          <a:bodyPr>
            <a:normAutofit/>
          </a:bodyPr>
          <a:lstStyle/>
          <a:p>
            <a:r>
              <a:rPr lang="en-US" sz="3200" dirty="0" smtClean="0">
                <a:solidFill>
                  <a:schemeClr val="bg1"/>
                </a:solidFill>
              </a:rPr>
              <a:t>Understanding the consequences of sinful decisions and avoiding them – </a:t>
            </a:r>
          </a:p>
          <a:p>
            <a:pPr>
              <a:buFont typeface="Wingdings"/>
              <a:buChar char="Ø"/>
            </a:pPr>
            <a:r>
              <a:rPr lang="en-US" sz="3200" i="1" dirty="0" smtClean="0">
                <a:solidFill>
                  <a:schemeClr val="bg1"/>
                </a:solidFill>
              </a:rPr>
              <a:t>Gal. 6:7 “Be not deceived; God is not mocked: for whatsoever a man soweth, that shall he also reap.”</a:t>
            </a:r>
          </a:p>
          <a:p>
            <a:pPr>
              <a:buFont typeface="Wingdings"/>
              <a:buChar char="Ø"/>
            </a:pPr>
            <a:r>
              <a:rPr lang="en-US" sz="3600" dirty="0" smtClean="0">
                <a:solidFill>
                  <a:schemeClr val="bg1">
                    <a:lumMod val="95000"/>
                    <a:lumOff val="5000"/>
                  </a:schemeClr>
                </a:solidFill>
              </a:rPr>
              <a:t>Sow a thought and you reap an action; sow an act and you reap a habit; sow a habit and you reap a character; sow a character and you reap a destiny.  </a:t>
            </a:r>
          </a:p>
          <a:p>
            <a:pPr>
              <a:buNone/>
            </a:pPr>
            <a:endParaRPr lang="en-US" sz="3200" dirty="0">
              <a:solidFill>
                <a:schemeClr val="bg1"/>
              </a:solidFill>
            </a:endParaRPr>
          </a:p>
        </p:txBody>
      </p:sp>
      <p:pic>
        <p:nvPicPr>
          <p:cNvPr id="55299" name="Picture 3"/>
          <p:cNvPicPr>
            <a:picLocks noChangeAspect="1" noChangeArrowheads="1"/>
          </p:cNvPicPr>
          <p:nvPr/>
        </p:nvPicPr>
        <p:blipFill>
          <a:blip r:embed="rId3" cstate="print"/>
          <a:srcRect/>
          <a:stretch>
            <a:fillRect/>
          </a:stretch>
        </p:blipFill>
        <p:spPr bwMode="auto">
          <a:xfrm>
            <a:off x="0" y="4743450"/>
            <a:ext cx="2819400" cy="211455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5029200" cy="5852160"/>
          </a:xfrm>
        </p:spPr>
        <p:txBody>
          <a:bodyPr>
            <a:normAutofit/>
          </a:bodyPr>
          <a:lstStyle/>
          <a:p>
            <a:pPr>
              <a:buNone/>
            </a:pPr>
            <a:r>
              <a:rPr lang="en-US" sz="3200" b="1" dirty="0" smtClean="0">
                <a:solidFill>
                  <a:schemeClr val="bg1"/>
                </a:solidFill>
              </a:rPr>
              <a:t>1# Produced personal holiness (just)</a:t>
            </a:r>
          </a:p>
          <a:p>
            <a:pPr>
              <a:buNone/>
            </a:pPr>
            <a:endParaRPr lang="en-US" sz="3200" dirty="0" smtClean="0">
              <a:solidFill>
                <a:schemeClr val="bg1"/>
              </a:solidFill>
            </a:endParaRPr>
          </a:p>
          <a:p>
            <a:pPr>
              <a:buNone/>
            </a:pPr>
            <a:r>
              <a:rPr lang="en-US" sz="3200" b="1" dirty="0" smtClean="0">
                <a:solidFill>
                  <a:schemeClr val="bg1"/>
                </a:solidFill>
              </a:rPr>
              <a:t>2# Produced the ability to resist temptation of sin (perfect in his generation)</a:t>
            </a:r>
          </a:p>
          <a:p>
            <a:pPr>
              <a:buNone/>
            </a:pPr>
            <a:endParaRPr lang="en-US" sz="3200" dirty="0" smtClean="0">
              <a:solidFill>
                <a:schemeClr val="bg1"/>
              </a:solidFill>
            </a:endParaRPr>
          </a:p>
          <a:p>
            <a:pPr>
              <a:buNone/>
            </a:pPr>
            <a:r>
              <a:rPr lang="en-US" sz="3200" b="1" dirty="0" smtClean="0">
                <a:solidFill>
                  <a:schemeClr val="bg1"/>
                </a:solidFill>
              </a:rPr>
              <a:t>3# Produced a close walk with God</a:t>
            </a:r>
            <a:endParaRPr lang="en-US" sz="3200" dirty="0" smtClean="0">
              <a:solidFill>
                <a:schemeClr val="bg1"/>
              </a:solidFill>
            </a:endParaRPr>
          </a:p>
          <a:p>
            <a:endParaRPr lang="en-US" sz="3200" dirty="0">
              <a:solidFill>
                <a:schemeClr val="bg1"/>
              </a:solidFill>
            </a:endParaRPr>
          </a:p>
        </p:txBody>
      </p:sp>
      <p:pic>
        <p:nvPicPr>
          <p:cNvPr id="76802" name="Picture 2"/>
          <p:cNvPicPr>
            <a:picLocks noChangeAspect="1" noChangeArrowheads="1"/>
          </p:cNvPicPr>
          <p:nvPr/>
        </p:nvPicPr>
        <p:blipFill>
          <a:blip r:embed="rId2" cstate="print"/>
          <a:srcRect/>
          <a:stretch>
            <a:fillRect/>
          </a:stretch>
        </p:blipFill>
        <p:spPr bwMode="auto">
          <a:xfrm>
            <a:off x="5334000" y="762000"/>
            <a:ext cx="3701796" cy="533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to="" calcmode="lin" valueType="num">
                                      <p:cBhvr>
                                        <p:cTn id="17"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629400"/>
          </a:xfrm>
        </p:spPr>
        <p:txBody>
          <a:bodyPr>
            <a:noAutofit/>
          </a:bodyPr>
          <a:lstStyle/>
          <a:p>
            <a:r>
              <a:rPr lang="en-US" sz="3200" dirty="0" smtClean="0">
                <a:solidFill>
                  <a:schemeClr val="bg1"/>
                </a:solidFill>
              </a:rPr>
              <a:t>The generation in which we live is a very wicked and adulterous generation – </a:t>
            </a:r>
            <a:r>
              <a:rPr lang="en-US" sz="3200" b="1" dirty="0" smtClean="0">
                <a:solidFill>
                  <a:schemeClr val="bg1"/>
                </a:solidFill>
              </a:rPr>
              <a:t>I personally believe that this is the last generation to exist before the coming of our Lord and the end of the world – </a:t>
            </a:r>
            <a:r>
              <a:rPr lang="en-US" sz="3200" i="1" dirty="0" smtClean="0">
                <a:solidFill>
                  <a:schemeClr val="bg1"/>
                </a:solidFill>
              </a:rPr>
              <a:t>“So likewise ye, when ye shall see all these things, know that it is near, even at the doors. verily I say unto you, This generation shall not pass, till all these things be fulfilled…but as the days of Noah were, so shall also the coming of the son of man be…”</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chemeClr val="bg1">
                    <a:lumMod val="95000"/>
                    <a:lumOff val="5000"/>
                  </a:schemeClr>
                </a:solidFill>
              </a:rPr>
              <a:t>Lot lived in the fear of man</a:t>
            </a:r>
            <a:endParaRPr lang="en-US" dirty="0">
              <a:solidFill>
                <a:schemeClr val="bg1">
                  <a:lumMod val="95000"/>
                  <a:lumOff val="5000"/>
                </a:schemeClr>
              </a:solidFill>
            </a:endParaRPr>
          </a:p>
        </p:txBody>
      </p:sp>
      <p:pic>
        <p:nvPicPr>
          <p:cNvPr id="77827" name="Picture 3"/>
          <p:cNvPicPr>
            <a:picLocks noChangeAspect="1" noChangeArrowheads="1"/>
          </p:cNvPicPr>
          <p:nvPr/>
        </p:nvPicPr>
        <p:blipFill>
          <a:blip r:embed="rId2" cstate="print"/>
          <a:srcRect/>
          <a:stretch>
            <a:fillRect/>
          </a:stretch>
        </p:blipFill>
        <p:spPr bwMode="auto">
          <a:xfrm>
            <a:off x="2438400" y="914400"/>
            <a:ext cx="4467225" cy="3895725"/>
          </a:xfrm>
          <a:prstGeom prst="rect">
            <a:avLst/>
          </a:prstGeom>
          <a:noFill/>
          <a:ln w="9525">
            <a:noFill/>
            <a:miter lim="800000"/>
            <a:headEnd/>
            <a:tailEnd/>
          </a:ln>
        </p:spPr>
      </p:pic>
      <p:sp>
        <p:nvSpPr>
          <p:cNvPr id="5" name="Rectangle 4"/>
          <p:cNvSpPr/>
          <p:nvPr/>
        </p:nvSpPr>
        <p:spPr>
          <a:xfrm>
            <a:off x="152400" y="4953001"/>
            <a:ext cx="8839200" cy="1569660"/>
          </a:xfrm>
          <a:prstGeom prst="rect">
            <a:avLst/>
          </a:prstGeom>
        </p:spPr>
        <p:txBody>
          <a:bodyPr wrap="square">
            <a:spAutoFit/>
          </a:bodyPr>
          <a:lstStyle/>
          <a:p>
            <a:pPr algn="ctr"/>
            <a:r>
              <a:rPr lang="en-US" sz="3200" i="1" dirty="0" smtClean="0">
                <a:solidFill>
                  <a:schemeClr val="bg1">
                    <a:lumMod val="95000"/>
                    <a:lumOff val="5000"/>
                  </a:schemeClr>
                </a:solidFill>
              </a:rPr>
              <a:t> “For that righteous man dwelling among them, in seeing and hearing, vexed his righteous soul from day to day with their unlawful deeds.” </a:t>
            </a:r>
            <a:r>
              <a:rPr lang="en-US" sz="3200" i="1" dirty="0" err="1" smtClean="0">
                <a:solidFill>
                  <a:schemeClr val="bg1">
                    <a:lumMod val="95000"/>
                    <a:lumOff val="5000"/>
                  </a:schemeClr>
                </a:solidFill>
              </a:rPr>
              <a:t>IIPet</a:t>
            </a:r>
            <a:r>
              <a:rPr lang="en-US" sz="3200" i="1" dirty="0" smtClean="0">
                <a:solidFill>
                  <a:schemeClr val="bg1">
                    <a:lumMod val="95000"/>
                    <a:lumOff val="5000"/>
                  </a:schemeClr>
                </a:solidFill>
              </a:rPr>
              <a:t>. 2:8 </a:t>
            </a:r>
            <a:endParaRPr lang="en-US" sz="3200" i="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381000"/>
            <a:ext cx="10287000" cy="815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2" name="Picture 2"/>
          <p:cNvPicPr>
            <a:picLocks noChangeAspect="1" noChangeArrowheads="1"/>
          </p:cNvPicPr>
          <p:nvPr/>
        </p:nvPicPr>
        <p:blipFill>
          <a:blip r:embed="rId2" cstate="print"/>
          <a:srcRect/>
          <a:stretch>
            <a:fillRect/>
          </a:stretch>
        </p:blipFill>
        <p:spPr bwMode="auto">
          <a:xfrm>
            <a:off x="990600" y="17417"/>
            <a:ext cx="7391400" cy="675785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934200"/>
          </a:xfrm>
        </p:spPr>
        <p:txBody>
          <a:bodyPr>
            <a:noAutofit/>
          </a:bodyPr>
          <a:lstStyle/>
          <a:p>
            <a:pPr algn="ctr">
              <a:buNone/>
            </a:pPr>
            <a:r>
              <a:rPr lang="en-US" b="1" i="1" dirty="0" smtClean="0">
                <a:solidFill>
                  <a:schemeClr val="bg1"/>
                </a:solidFill>
              </a:rPr>
              <a:t>    “For whom the Lord </a:t>
            </a:r>
            <a:r>
              <a:rPr lang="en-US" b="1" i="1" dirty="0" err="1" smtClean="0">
                <a:solidFill>
                  <a:schemeClr val="bg1"/>
                </a:solidFill>
              </a:rPr>
              <a:t>loveth</a:t>
            </a:r>
            <a:r>
              <a:rPr lang="en-US" b="1" i="1" dirty="0" smtClean="0">
                <a:solidFill>
                  <a:schemeClr val="bg1"/>
                </a:solidFill>
              </a:rPr>
              <a:t> he </a:t>
            </a:r>
            <a:r>
              <a:rPr lang="en-US" b="1" i="1" dirty="0" err="1" smtClean="0">
                <a:solidFill>
                  <a:schemeClr val="bg1"/>
                </a:solidFill>
              </a:rPr>
              <a:t>chasteneth</a:t>
            </a:r>
            <a:r>
              <a:rPr lang="en-US" b="1" i="1" dirty="0" smtClean="0">
                <a:solidFill>
                  <a:schemeClr val="bg1"/>
                </a:solidFill>
              </a:rPr>
              <a:t>, and </a:t>
            </a:r>
            <a:r>
              <a:rPr lang="en-US" b="1" i="1" dirty="0" err="1" smtClean="0">
                <a:solidFill>
                  <a:schemeClr val="bg1"/>
                </a:solidFill>
              </a:rPr>
              <a:t>scourgeth</a:t>
            </a:r>
            <a:r>
              <a:rPr lang="en-US" b="1" i="1" dirty="0" smtClean="0">
                <a:solidFill>
                  <a:schemeClr val="bg1"/>
                </a:solidFill>
              </a:rPr>
              <a:t> every son whom he </a:t>
            </a:r>
            <a:r>
              <a:rPr lang="en-US" b="1" i="1" dirty="0" err="1" smtClean="0">
                <a:solidFill>
                  <a:schemeClr val="bg1"/>
                </a:solidFill>
              </a:rPr>
              <a:t>receiveth</a:t>
            </a:r>
            <a:r>
              <a:rPr lang="en-US" b="1" i="1" dirty="0" smtClean="0">
                <a:solidFill>
                  <a:schemeClr val="bg1"/>
                </a:solidFill>
              </a:rPr>
              <a:t>. If ye endure chastening, God </a:t>
            </a:r>
            <a:r>
              <a:rPr lang="en-US" b="1" i="1" dirty="0" err="1" smtClean="0">
                <a:solidFill>
                  <a:schemeClr val="bg1"/>
                </a:solidFill>
              </a:rPr>
              <a:t>dealeth</a:t>
            </a:r>
            <a:r>
              <a:rPr lang="en-US" b="1" i="1" dirty="0" smtClean="0">
                <a:solidFill>
                  <a:schemeClr val="bg1"/>
                </a:solidFill>
              </a:rPr>
              <a:t> with you as with sons; for what son is he whom the father </a:t>
            </a:r>
            <a:r>
              <a:rPr lang="en-US" b="1" i="1" dirty="0" err="1" smtClean="0">
                <a:solidFill>
                  <a:schemeClr val="bg1"/>
                </a:solidFill>
              </a:rPr>
              <a:t>chasteneth</a:t>
            </a:r>
            <a:r>
              <a:rPr lang="en-US" b="1" i="1" dirty="0" smtClean="0">
                <a:solidFill>
                  <a:schemeClr val="bg1"/>
                </a:solidFill>
              </a:rPr>
              <a:t> not? But if ye be without chastisement, whereof all are partakers, then are ye bastards, and not sons. Furthermore we have had fathers of our flesh which corrected us, and we gave them reverence: shall we not much rather be in subjection unto the Father of spirits, and live? For they verily for a few days chastened us after their own pleasure; but he for our profit, that we might be partakers of his holiness. Now no chastening for the present </a:t>
            </a:r>
            <a:r>
              <a:rPr lang="en-US" b="1" i="1" dirty="0" err="1" smtClean="0">
                <a:solidFill>
                  <a:schemeClr val="bg1"/>
                </a:solidFill>
              </a:rPr>
              <a:t>seemeth</a:t>
            </a:r>
            <a:r>
              <a:rPr lang="en-US" b="1" i="1" dirty="0" smtClean="0">
                <a:solidFill>
                  <a:schemeClr val="bg1"/>
                </a:solidFill>
              </a:rPr>
              <a:t> to be joyous, but grievous: nevertheless afterward it </a:t>
            </a:r>
            <a:r>
              <a:rPr lang="en-US" b="1" i="1" dirty="0" err="1" smtClean="0">
                <a:solidFill>
                  <a:schemeClr val="bg1"/>
                </a:solidFill>
              </a:rPr>
              <a:t>yieldeth</a:t>
            </a:r>
            <a:r>
              <a:rPr lang="en-US" b="1" i="1" dirty="0" smtClean="0">
                <a:solidFill>
                  <a:schemeClr val="bg1"/>
                </a:solidFill>
              </a:rPr>
              <a:t> the peaceable fruit of righteousness unto them which are exercised thereby.” (Hebrews 12:6-11) </a:t>
            </a:r>
            <a:endParaRPr lang="en-US" b="1" i="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
            <a:ext cx="3962400" cy="1219200"/>
          </a:xfrm>
        </p:spPr>
        <p:txBody>
          <a:bodyPr>
            <a:noAutofit/>
          </a:bodyPr>
          <a:lstStyle/>
          <a:p>
            <a:pPr algn="ctr"/>
            <a:endParaRPr lang="en-US" sz="3600" dirty="0" smtClean="0">
              <a:solidFill>
                <a:schemeClr val="bg1">
                  <a:lumMod val="95000"/>
                  <a:lumOff val="5000"/>
                </a:schemeClr>
              </a:solidFill>
            </a:endParaRPr>
          </a:p>
          <a:p>
            <a:pPr algn="ctr">
              <a:buNone/>
            </a:pPr>
            <a:r>
              <a:rPr lang="en-US" sz="3600" dirty="0" smtClean="0">
                <a:solidFill>
                  <a:schemeClr val="bg1">
                    <a:lumMod val="95000"/>
                    <a:lumOff val="5000"/>
                  </a:schemeClr>
                </a:solidFill>
              </a:rPr>
              <a:t>Fear of man</a:t>
            </a:r>
            <a:endParaRPr lang="en-US" sz="3600" dirty="0">
              <a:solidFill>
                <a:schemeClr val="bg1">
                  <a:lumMod val="95000"/>
                  <a:lumOff val="5000"/>
                </a:schemeClr>
              </a:solidFill>
            </a:endParaRPr>
          </a:p>
        </p:txBody>
      </p:sp>
      <p:sp>
        <p:nvSpPr>
          <p:cNvPr id="4" name="Content Placeholder 3"/>
          <p:cNvSpPr>
            <a:spLocks noGrp="1"/>
          </p:cNvSpPr>
          <p:nvPr>
            <p:ph sz="half" idx="2"/>
          </p:nvPr>
        </p:nvSpPr>
        <p:spPr>
          <a:xfrm>
            <a:off x="5105400" y="457200"/>
            <a:ext cx="2895600" cy="2209801"/>
          </a:xfrm>
        </p:spPr>
        <p:txBody>
          <a:bodyPr>
            <a:normAutofit/>
          </a:bodyPr>
          <a:lstStyle/>
          <a:p>
            <a:pPr algn="ctr">
              <a:buNone/>
            </a:pPr>
            <a:r>
              <a:rPr lang="en-US" sz="3600" dirty="0" smtClean="0">
                <a:solidFill>
                  <a:schemeClr val="bg1">
                    <a:lumMod val="95000"/>
                    <a:lumOff val="5000"/>
                  </a:schemeClr>
                </a:solidFill>
              </a:rPr>
              <a:t>Fear of God</a:t>
            </a:r>
            <a:endParaRPr lang="en-US" sz="3600" dirty="0">
              <a:solidFill>
                <a:schemeClr val="bg1">
                  <a:lumMod val="95000"/>
                  <a:lumOff val="5000"/>
                </a:schemeClr>
              </a:solidFill>
            </a:endParaRPr>
          </a:p>
        </p:txBody>
      </p:sp>
      <p:pic>
        <p:nvPicPr>
          <p:cNvPr id="71682" name="Picture 2"/>
          <p:cNvPicPr>
            <a:picLocks noChangeAspect="1" noChangeArrowheads="1"/>
          </p:cNvPicPr>
          <p:nvPr/>
        </p:nvPicPr>
        <p:blipFill>
          <a:blip r:embed="rId2" cstate="print"/>
          <a:srcRect/>
          <a:stretch>
            <a:fillRect/>
          </a:stretch>
        </p:blipFill>
        <p:spPr bwMode="auto">
          <a:xfrm rot="337637">
            <a:off x="4949799" y="1368399"/>
            <a:ext cx="3200400" cy="3200400"/>
          </a:xfrm>
          <a:prstGeom prst="rect">
            <a:avLst/>
          </a:prstGeom>
          <a:noFill/>
          <a:ln w="9525">
            <a:noFill/>
            <a:miter lim="800000"/>
            <a:headEnd/>
            <a:tailEnd/>
          </a:ln>
        </p:spPr>
      </p:pic>
      <p:pic>
        <p:nvPicPr>
          <p:cNvPr id="71683" name="Picture 3"/>
          <p:cNvPicPr>
            <a:picLocks noChangeAspect="1" noChangeArrowheads="1"/>
          </p:cNvPicPr>
          <p:nvPr/>
        </p:nvPicPr>
        <p:blipFill>
          <a:blip r:embed="rId3" cstate="print"/>
          <a:srcRect/>
          <a:stretch>
            <a:fillRect/>
          </a:stretch>
        </p:blipFill>
        <p:spPr bwMode="auto">
          <a:xfrm rot="21356335">
            <a:off x="541652" y="1878864"/>
            <a:ext cx="3654942" cy="2514600"/>
          </a:xfrm>
          <a:prstGeom prst="rect">
            <a:avLst/>
          </a:prstGeom>
          <a:noFill/>
          <a:ln w="9525">
            <a:noFill/>
            <a:miter lim="800000"/>
            <a:headEnd/>
            <a:tailEnd/>
          </a:ln>
        </p:spPr>
      </p:pic>
      <p:sp>
        <p:nvSpPr>
          <p:cNvPr id="7" name="Rectangle 6"/>
          <p:cNvSpPr/>
          <p:nvPr/>
        </p:nvSpPr>
        <p:spPr>
          <a:xfrm>
            <a:off x="0" y="4876800"/>
            <a:ext cx="9144000" cy="1569660"/>
          </a:xfrm>
          <a:prstGeom prst="rect">
            <a:avLst/>
          </a:prstGeom>
        </p:spPr>
        <p:txBody>
          <a:bodyPr wrap="square">
            <a:spAutoFit/>
          </a:bodyPr>
          <a:lstStyle/>
          <a:p>
            <a:pPr algn="ctr"/>
            <a:r>
              <a:rPr lang="en-US" sz="3200" i="1" dirty="0" smtClean="0">
                <a:solidFill>
                  <a:schemeClr val="bg1">
                    <a:lumMod val="95000"/>
                    <a:lumOff val="5000"/>
                  </a:schemeClr>
                </a:solidFill>
              </a:rPr>
              <a:t>“And fear not them which kill the body, but are not able to kill the soul: but rather fear him which is able to destroy both soul and body in hell.” Matt. 10:28 </a:t>
            </a:r>
            <a:endParaRPr lang="en-US" sz="3200" i="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1025" name="Object 1"/>
          <p:cNvGraphicFramePr>
            <a:graphicFrameLocks noChangeAspect="1"/>
          </p:cNvGraphicFramePr>
          <p:nvPr/>
        </p:nvGraphicFramePr>
        <p:xfrm>
          <a:off x="533400" y="2083063"/>
          <a:ext cx="8265457" cy="2184137"/>
        </p:xfrm>
        <a:graphic>
          <a:graphicData uri="http://schemas.openxmlformats.org/presentationml/2006/ole">
            <p:oleObj spid="_x0000_s1025" r:id="rId3" imgW="3679360" imgH="969033" progId="">
              <p:embed/>
            </p:oleObj>
          </a:graphicData>
        </a:graphic>
      </p:graphicFrame>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1247</TotalTime>
  <Words>2466</Words>
  <Application>Microsoft Office PowerPoint</Application>
  <PresentationFormat>On-screen Show (4:3)</PresentationFormat>
  <Paragraphs>132</Paragraphs>
  <Slides>52</Slides>
  <Notes>1</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52</vt:i4>
      </vt:variant>
    </vt:vector>
  </HeadingPairs>
  <TitlesOfParts>
    <vt:vector size="53" baseType="lpstr">
      <vt:lpstr>Apex</vt:lpstr>
      <vt:lpstr>The Fear of the Lord</vt:lpstr>
      <vt:lpstr>Slide 2</vt:lpstr>
      <vt:lpstr>Slide 3</vt:lpstr>
      <vt:lpstr>Slide 4</vt:lpstr>
      <vt:lpstr>Slide 5</vt:lpstr>
      <vt:lpstr>Slide 6</vt:lpstr>
      <vt:lpstr>Slide 7</vt:lpstr>
      <vt:lpstr>Slide 8</vt:lpstr>
      <vt:lpstr>Slide 9</vt:lpstr>
      <vt:lpstr>Slide 10</vt:lpstr>
      <vt:lpstr>“Give me now wisdom and knowledge, that I may go out and come in before this people: for who can judge this thy people, that is so great?” IIChro. 1:10 </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“Children, obey your parents in the Lord: for this is right. Honour thy father and mother; (which is the first commandment with promise;) That it may be well with thee, and thou mayest live long on the earth.” Eph. 6:1-2 </vt:lpstr>
      <vt:lpstr>“Likewise, ye younger, submit yourselves unto the elder.” I Peter 5:5 </vt:lpstr>
      <vt:lpstr>Slide 41</vt:lpstr>
      <vt:lpstr>Slide 42</vt:lpstr>
      <vt:lpstr>Slide 43</vt:lpstr>
      <vt:lpstr>Slide 44</vt:lpstr>
      <vt:lpstr>Who do you fear?</vt:lpstr>
      <vt:lpstr>Slide 46</vt:lpstr>
      <vt:lpstr>Noah lived in the Fear of God</vt:lpstr>
      <vt:lpstr>Slide 48</vt:lpstr>
      <vt:lpstr>Why did Noah find grace in  the eyes of the Lord? </vt:lpstr>
      <vt:lpstr>Slide 50</vt:lpstr>
      <vt:lpstr>Slide 51</vt:lpstr>
      <vt:lpstr>Lot lived in the fear of man</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Fear of the Lord</dc:title>
  <dc:creator>Ptr. Daniel White</dc:creator>
  <cp:lastModifiedBy>Pastor Daniel White</cp:lastModifiedBy>
  <cp:revision>128</cp:revision>
  <dcterms:created xsi:type="dcterms:W3CDTF">2011-08-10T15:29:56Z</dcterms:created>
  <dcterms:modified xsi:type="dcterms:W3CDTF">2012-02-24T14:28:38Z</dcterms:modified>
</cp:coreProperties>
</file>