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265" r:id="rId4"/>
    <p:sldId id="278" r:id="rId5"/>
    <p:sldId id="257" r:id="rId6"/>
    <p:sldId id="260" r:id="rId7"/>
    <p:sldId id="258" r:id="rId8"/>
    <p:sldId id="259" r:id="rId9"/>
    <p:sldId id="262" r:id="rId10"/>
    <p:sldId id="267" r:id="rId11"/>
    <p:sldId id="302" r:id="rId12"/>
    <p:sldId id="263" r:id="rId13"/>
    <p:sldId id="264" r:id="rId14"/>
    <p:sldId id="303" r:id="rId15"/>
    <p:sldId id="268" r:id="rId16"/>
    <p:sldId id="272" r:id="rId17"/>
    <p:sldId id="266" r:id="rId18"/>
    <p:sldId id="269" r:id="rId19"/>
    <p:sldId id="270" r:id="rId20"/>
    <p:sldId id="271" r:id="rId21"/>
    <p:sldId id="274" r:id="rId22"/>
    <p:sldId id="273" r:id="rId23"/>
    <p:sldId id="275" r:id="rId24"/>
    <p:sldId id="276" r:id="rId25"/>
    <p:sldId id="277" r:id="rId26"/>
    <p:sldId id="279" r:id="rId27"/>
    <p:sldId id="280" r:id="rId28"/>
    <p:sldId id="281" r:id="rId29"/>
    <p:sldId id="282" r:id="rId30"/>
    <p:sldId id="304" r:id="rId31"/>
    <p:sldId id="310" r:id="rId32"/>
    <p:sldId id="283" r:id="rId33"/>
    <p:sldId id="284" r:id="rId34"/>
    <p:sldId id="285" r:id="rId35"/>
    <p:sldId id="287" r:id="rId36"/>
    <p:sldId id="305" r:id="rId37"/>
    <p:sldId id="286" r:id="rId38"/>
    <p:sldId id="288" r:id="rId39"/>
    <p:sldId id="291" r:id="rId40"/>
    <p:sldId id="290" r:id="rId41"/>
    <p:sldId id="300" r:id="rId42"/>
    <p:sldId id="289" r:id="rId43"/>
    <p:sldId id="299" r:id="rId44"/>
    <p:sldId id="295" r:id="rId45"/>
    <p:sldId id="306" r:id="rId46"/>
    <p:sldId id="307" r:id="rId47"/>
    <p:sldId id="296" r:id="rId48"/>
    <p:sldId id="308" r:id="rId49"/>
    <p:sldId id="292" r:id="rId50"/>
    <p:sldId id="297" r:id="rId51"/>
    <p:sldId id="293" r:id="rId52"/>
    <p:sldId id="29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8" d="100"/>
          <a:sy n="68" d="100"/>
        </p:scale>
        <p:origin x="-5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900E36-FAF4-45C6-8A70-D7880739F660}"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DB7E3-F463-4138-B4D1-792268BFEB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00E36-FAF4-45C6-8A70-D7880739F660}"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DB7E3-F463-4138-B4D1-792268BFEB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00E36-FAF4-45C6-8A70-D7880739F660}"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DB7E3-F463-4138-B4D1-792268BFEB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00E36-FAF4-45C6-8A70-D7880739F660}"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DB7E3-F463-4138-B4D1-792268BFEB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900E36-FAF4-45C6-8A70-D7880739F660}"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DB7E3-F463-4138-B4D1-792268BFEB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900E36-FAF4-45C6-8A70-D7880739F660}" type="datetimeFigureOut">
              <a:rPr lang="en-US" smtClean="0"/>
              <a:pPr/>
              <a:t>4/3/2013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DB7E3-F463-4138-B4D1-792268BFEB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900E36-FAF4-45C6-8A70-D7880739F660}" type="datetimeFigureOut">
              <a:rPr lang="en-US" smtClean="0"/>
              <a:pPr/>
              <a:t>4/3/2013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ADB7E3-F463-4138-B4D1-792268BFEB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900E36-FAF4-45C6-8A70-D7880739F660}" type="datetimeFigureOut">
              <a:rPr lang="en-US" smtClean="0"/>
              <a:pPr/>
              <a:t>4/3/2013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ADB7E3-F463-4138-B4D1-792268BFEB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00E36-FAF4-45C6-8A70-D7880739F660}" type="datetimeFigureOut">
              <a:rPr lang="en-US" smtClean="0"/>
              <a:pPr/>
              <a:t>4/3/2013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ADB7E3-F463-4138-B4D1-792268BFEB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00E36-FAF4-45C6-8A70-D7880739F660}" type="datetimeFigureOut">
              <a:rPr lang="en-US" smtClean="0"/>
              <a:pPr/>
              <a:t>4/3/2013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DB7E3-F463-4138-B4D1-792268BFEB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00E36-FAF4-45C6-8A70-D7880739F660}" type="datetimeFigureOut">
              <a:rPr lang="en-US" smtClean="0"/>
              <a:pPr/>
              <a:t>4/3/2013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DB7E3-F463-4138-B4D1-792268BFEB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00E36-FAF4-45C6-8A70-D7880739F660}" type="datetimeFigureOut">
              <a:rPr lang="en-US" smtClean="0"/>
              <a:pPr/>
              <a:t>4/3/2013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DB7E3-F463-4138-B4D1-792268BFEB8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gracerivers.com/wp-content/uploads/2010/06/holy-spirit-fir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228600" y="3810000"/>
            <a:ext cx="5486400" cy="3048000"/>
          </a:xfrm>
        </p:spPr>
        <p:txBody>
          <a:bodyPr>
            <a:normAutofit/>
          </a:bodyPr>
          <a:lstStyle/>
          <a:p>
            <a:r>
              <a:rPr lang="en-US" sz="4800" b="1" cap="small" dirty="0">
                <a:effectLst>
                  <a:glow rad="101600">
                    <a:schemeClr val="accent6">
                      <a:satMod val="175000"/>
                      <a:alpha val="40000"/>
                    </a:schemeClr>
                  </a:glow>
                </a:effectLst>
                <a:latin typeface="Castellar" pitchFamily="18" charset="0"/>
              </a:rPr>
              <a:t>The Doctrine of the Holy </a:t>
            </a:r>
            <a:r>
              <a:rPr lang="en-US" sz="4800" b="1" cap="small" dirty="0" smtClean="0">
                <a:effectLst>
                  <a:glow rad="101600">
                    <a:schemeClr val="accent6">
                      <a:satMod val="175000"/>
                      <a:alpha val="40000"/>
                    </a:schemeClr>
                  </a:glow>
                </a:effectLst>
                <a:latin typeface="Castellar" pitchFamily="18" charset="0"/>
              </a:rPr>
              <a:t>Spirit</a:t>
            </a:r>
            <a:br>
              <a:rPr lang="en-US" sz="4800" b="1" cap="small" dirty="0" smtClean="0">
                <a:effectLst>
                  <a:glow rad="101600">
                    <a:schemeClr val="accent6">
                      <a:satMod val="175000"/>
                      <a:alpha val="40000"/>
                    </a:schemeClr>
                  </a:glow>
                </a:effectLst>
                <a:latin typeface="Castellar" pitchFamily="18" charset="0"/>
              </a:rPr>
            </a:br>
            <a:r>
              <a:rPr lang="en-US" sz="4800" b="1" i="1" cap="small" dirty="0" smtClean="0">
                <a:effectLst>
                  <a:glow rad="101600">
                    <a:schemeClr val="accent6">
                      <a:satMod val="175000"/>
                      <a:alpha val="40000"/>
                    </a:schemeClr>
                  </a:glow>
                </a:effectLst>
                <a:latin typeface="Castellar" pitchFamily="18" charset="0"/>
              </a:rPr>
              <a:t>(Part 1)</a:t>
            </a:r>
            <a:r>
              <a:rPr lang="en-US" sz="4800" dirty="0">
                <a:effectLst>
                  <a:glow rad="101600">
                    <a:schemeClr val="accent6">
                      <a:satMod val="175000"/>
                      <a:alpha val="40000"/>
                    </a:schemeClr>
                  </a:glow>
                </a:effectLst>
                <a:latin typeface="Castellar" pitchFamily="18" charset="0"/>
              </a:rPr>
              <a:t/>
            </a:r>
            <a:br>
              <a:rPr lang="en-US" sz="4800" dirty="0">
                <a:effectLst>
                  <a:glow rad="101600">
                    <a:schemeClr val="accent6">
                      <a:satMod val="175000"/>
                      <a:alpha val="40000"/>
                    </a:schemeClr>
                  </a:glow>
                </a:effectLst>
                <a:latin typeface="Castellar" pitchFamily="18" charset="0"/>
              </a:rPr>
            </a:br>
            <a:endParaRPr lang="en-US" sz="4800" dirty="0">
              <a:effectLst>
                <a:glow rad="101600">
                  <a:schemeClr val="accent6">
                    <a:satMod val="175000"/>
                    <a:alpha val="40000"/>
                  </a:schemeClr>
                </a:glow>
              </a:effectLst>
              <a:latin typeface="Castellar"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theresurgence.com/files/2010/04/14/20100414_the-holy-spirit-is-a-person_poster_img.jpg"/>
          <p:cNvPicPr>
            <a:picLocks noChangeAspect="1" noChangeArrowheads="1"/>
          </p:cNvPicPr>
          <p:nvPr/>
        </p:nvPicPr>
        <p:blipFill>
          <a:blip r:embed="rId2" cstate="print"/>
          <a:srcRect/>
          <a:stretch>
            <a:fillRect/>
          </a:stretch>
        </p:blipFill>
        <p:spPr bwMode="auto">
          <a:xfrm>
            <a:off x="0" y="533400"/>
            <a:ext cx="9128544" cy="5638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udpreacher.files.wordpress.com/2012/09/meet-the-person-the-holy-spirit.jpg"/>
          <p:cNvPicPr>
            <a:picLocks noChangeAspect="1" noChangeArrowheads="1"/>
          </p:cNvPicPr>
          <p:nvPr/>
        </p:nvPicPr>
        <p:blipFill>
          <a:blip r:embed="rId2" cstate="print"/>
          <a:srcRect/>
          <a:stretch>
            <a:fillRect/>
          </a:stretch>
        </p:blipFill>
        <p:spPr bwMode="auto">
          <a:xfrm>
            <a:off x="0" y="381000"/>
            <a:ext cx="9149817" cy="5943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He has a mind</a:t>
            </a:r>
            <a:endParaRPr lang="en-US" dirty="0">
              <a:solidFill>
                <a:srgbClr val="FFFF00"/>
              </a:solidFill>
            </a:endParaRPr>
          </a:p>
        </p:txBody>
      </p:sp>
      <p:sp>
        <p:nvSpPr>
          <p:cNvPr id="3" name="Content Placeholder 2"/>
          <p:cNvSpPr>
            <a:spLocks noGrp="1"/>
          </p:cNvSpPr>
          <p:nvPr>
            <p:ph idx="1"/>
          </p:nvPr>
        </p:nvSpPr>
        <p:spPr>
          <a:xfrm>
            <a:off x="0" y="1600200"/>
            <a:ext cx="9144000" cy="5257800"/>
          </a:xfrm>
        </p:spPr>
        <p:txBody>
          <a:bodyPr>
            <a:normAutofit/>
          </a:bodyPr>
          <a:lstStyle/>
          <a:p>
            <a:pPr algn="ctr">
              <a:buNone/>
            </a:pPr>
            <a:r>
              <a:rPr lang="en-US" i="1" dirty="0" smtClean="0"/>
              <a:t>    “Likewise the Spirit also </a:t>
            </a:r>
            <a:r>
              <a:rPr lang="en-US" i="1" dirty="0" err="1" smtClean="0"/>
              <a:t>helpeth</a:t>
            </a:r>
            <a:r>
              <a:rPr lang="en-US" i="1" dirty="0" smtClean="0"/>
              <a:t> our infirmities: for we know not what we should pray for as we ought: but the Spirit itself </a:t>
            </a:r>
            <a:r>
              <a:rPr lang="en-US" i="1" dirty="0" err="1" smtClean="0"/>
              <a:t>maketh</a:t>
            </a:r>
            <a:r>
              <a:rPr lang="en-US" i="1" dirty="0" smtClean="0"/>
              <a:t> intercession for us with </a:t>
            </a:r>
            <a:r>
              <a:rPr lang="en-US" i="1" dirty="0" err="1" smtClean="0"/>
              <a:t>groanings</a:t>
            </a:r>
            <a:r>
              <a:rPr lang="en-US" i="1" dirty="0" smtClean="0"/>
              <a:t> which cannot be uttered. And he that </a:t>
            </a:r>
            <a:r>
              <a:rPr lang="en-US" i="1" dirty="0" err="1" smtClean="0"/>
              <a:t>searcheth</a:t>
            </a:r>
            <a:r>
              <a:rPr lang="en-US" i="1" dirty="0" smtClean="0"/>
              <a:t> the hearts </a:t>
            </a:r>
            <a:r>
              <a:rPr lang="en-US" i="1" dirty="0" err="1" smtClean="0"/>
              <a:t>knoweth</a:t>
            </a:r>
            <a:r>
              <a:rPr lang="en-US" i="1" dirty="0" smtClean="0"/>
              <a:t> what is </a:t>
            </a:r>
            <a:r>
              <a:rPr lang="en-US" i="1" u="sng" dirty="0" smtClean="0"/>
              <a:t>the mind of the Spirit</a:t>
            </a:r>
            <a:r>
              <a:rPr lang="en-US" i="1" dirty="0" smtClean="0"/>
              <a:t>, because he </a:t>
            </a:r>
            <a:r>
              <a:rPr lang="en-US" i="1" dirty="0" err="1" smtClean="0"/>
              <a:t>maketh</a:t>
            </a:r>
            <a:r>
              <a:rPr lang="en-US" i="1" dirty="0" smtClean="0"/>
              <a:t> intercession for the saints according to the will of God. And we know that all things work together for good to them that love God, to them who are the called according to his purpose.” (Romans 8:26-28) </a:t>
            </a:r>
            <a:endParaRPr lang="en-US" i="1" dirty="0"/>
          </a:p>
        </p:txBody>
      </p:sp>
      <p:pic>
        <p:nvPicPr>
          <p:cNvPr id="22530" name="Picture 2" descr="http://4.bp.blogspot.com/-ZhzDReeJVB8/TkqRh_aQyXI/AAAAAAAADAo/vwBVyw8yuMg/s1600/Holy+Spirit+Window%252C+St.+Peter%2527s%252C+Rome.jpg"/>
          <p:cNvPicPr>
            <a:picLocks noChangeAspect="1" noChangeArrowheads="1"/>
          </p:cNvPicPr>
          <p:nvPr/>
        </p:nvPicPr>
        <p:blipFill>
          <a:blip r:embed="rId2" cstate="print"/>
          <a:srcRect/>
          <a:stretch>
            <a:fillRect/>
          </a:stretch>
        </p:blipFill>
        <p:spPr bwMode="auto">
          <a:xfrm>
            <a:off x="0" y="0"/>
            <a:ext cx="2067169" cy="1371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199"/>
            <a:ext cx="9144000" cy="4724401"/>
          </a:xfrm>
        </p:spPr>
        <p:txBody>
          <a:bodyPr>
            <a:noAutofit/>
          </a:bodyPr>
          <a:lstStyle/>
          <a:p>
            <a:r>
              <a:rPr lang="en-US" sz="3600" i="1" dirty="0" smtClean="0"/>
              <a:t>"And he that </a:t>
            </a:r>
            <a:r>
              <a:rPr lang="en-US" sz="3600" i="1" dirty="0" err="1" smtClean="0"/>
              <a:t>searcheth</a:t>
            </a:r>
            <a:r>
              <a:rPr lang="en-US" sz="3600" i="1" dirty="0" smtClean="0"/>
              <a:t> the hearts </a:t>
            </a:r>
            <a:r>
              <a:rPr lang="en-US" sz="3600" i="1" dirty="0" err="1" smtClean="0"/>
              <a:t>knoweth</a:t>
            </a:r>
            <a:r>
              <a:rPr lang="en-US" sz="3600" i="1" dirty="0" smtClean="0"/>
              <a:t> what is the mind of the Spirit, because he </a:t>
            </a:r>
            <a:r>
              <a:rPr lang="en-US" sz="3600" i="1" dirty="0" err="1" smtClean="0"/>
              <a:t>maketh</a:t>
            </a:r>
            <a:r>
              <a:rPr lang="en-US" sz="3600" i="1" dirty="0" smtClean="0"/>
              <a:t> intercession for the saints according to the will of God" (Rom. 8:27)</a:t>
            </a:r>
          </a:p>
          <a:p>
            <a:r>
              <a:rPr lang="en-US" sz="3600" dirty="0" smtClean="0"/>
              <a:t>The first "he" in this verse is a reference to the Son of God, as seen in </a:t>
            </a:r>
            <a:r>
              <a:rPr lang="en-US" sz="3600" i="1" dirty="0" smtClean="0"/>
              <a:t>verse 34</a:t>
            </a:r>
            <a:r>
              <a:rPr lang="en-US" sz="3600" dirty="0" smtClean="0"/>
              <a:t>, while the second "he" refers to the Holy Spirit himself. </a:t>
            </a:r>
          </a:p>
          <a:p>
            <a:r>
              <a:rPr lang="en-US" sz="3600" dirty="0" smtClean="0"/>
              <a:t>What a fantastic truth is seen here, for the believer enjoys the intercessory ministry of both the Son and Holy Spirit.</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8200" y="914400"/>
            <a:ext cx="4114800" cy="5078313"/>
          </a:xfrm>
          <a:prstGeom prst="rect">
            <a:avLst/>
          </a:prstGeom>
        </p:spPr>
        <p:txBody>
          <a:bodyPr wrap="square">
            <a:spAutoFit/>
          </a:bodyPr>
          <a:lstStyle/>
          <a:p>
            <a:pPr algn="ctr"/>
            <a:r>
              <a:rPr lang="en-US" sz="3600" i="1" dirty="0" smtClean="0"/>
              <a:t>“Wherefore he is able also to save them to the uttermost that come unto God by him, seeing he ever </a:t>
            </a:r>
            <a:r>
              <a:rPr lang="en-US" sz="3600" i="1" dirty="0" err="1" smtClean="0"/>
              <a:t>liveth</a:t>
            </a:r>
            <a:r>
              <a:rPr lang="en-US" sz="3600" i="1" dirty="0" smtClean="0"/>
              <a:t> to make intercession for them.” </a:t>
            </a:r>
          </a:p>
          <a:p>
            <a:pPr algn="ctr"/>
            <a:r>
              <a:rPr lang="en-US" sz="3600" i="1" dirty="0" smtClean="0"/>
              <a:t>(Hebrews 7:25)</a:t>
            </a:r>
            <a:endParaRPr lang="en-US" sz="3600" i="1" dirty="0"/>
          </a:p>
        </p:txBody>
      </p:sp>
      <p:pic>
        <p:nvPicPr>
          <p:cNvPr id="1026" name="Picture 2" descr="http://1888.org/images/2012/08/27/8883/high-priest.jpg"/>
          <p:cNvPicPr>
            <a:picLocks noChangeAspect="1" noChangeArrowheads="1"/>
          </p:cNvPicPr>
          <p:nvPr/>
        </p:nvPicPr>
        <p:blipFill>
          <a:blip r:embed="rId2" cstate="print">
            <a:lum bright="-10000" contrast="20000"/>
          </a:blip>
          <a:srcRect/>
          <a:stretch>
            <a:fillRect/>
          </a:stretch>
        </p:blipFill>
        <p:spPr bwMode="auto">
          <a:xfrm>
            <a:off x="0" y="0"/>
            <a:ext cx="4484748"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3.bp.blogspot.com/-ig8DcfhcSt8/UIja9QwLiPI/AAAAAAAACYk/EwzmkOGzriE/s1600/HOLY+SPIRIT+21.jpg"/>
          <p:cNvPicPr>
            <a:picLocks noChangeAspect="1" noChangeArrowheads="1"/>
          </p:cNvPicPr>
          <p:nvPr/>
        </p:nvPicPr>
        <p:blipFill>
          <a:blip r:embed="rId2" cstate="print"/>
          <a:srcRect/>
          <a:stretch>
            <a:fillRect/>
          </a:stretch>
        </p:blipFill>
        <p:spPr bwMode="auto">
          <a:xfrm>
            <a:off x="838200" y="0"/>
            <a:ext cx="7444154" cy="6858000"/>
          </a:xfrm>
          <a:prstGeom prst="rect">
            <a:avLst/>
          </a:prstGeom>
          <a:ln>
            <a:noFill/>
          </a:ln>
          <a:effectLst>
            <a:softEdge rad="112500"/>
          </a:effectLst>
        </p:spPr>
      </p:pic>
      <p:sp>
        <p:nvSpPr>
          <p:cNvPr id="3" name="Rectangle 2"/>
          <p:cNvSpPr/>
          <p:nvPr/>
        </p:nvSpPr>
        <p:spPr>
          <a:xfrm>
            <a:off x="1371600" y="304800"/>
            <a:ext cx="6324600" cy="3046988"/>
          </a:xfrm>
          <a:prstGeom prst="rect">
            <a:avLst/>
          </a:prstGeom>
        </p:spPr>
        <p:txBody>
          <a:bodyPr wrap="square">
            <a:spAutoFit/>
          </a:bodyPr>
          <a:lstStyle/>
          <a:p>
            <a:pPr algn="ctr"/>
            <a:r>
              <a:rPr lang="en-US" sz="3200" b="1" i="1" dirty="0" smtClean="0">
                <a:solidFill>
                  <a:schemeClr val="bg1"/>
                </a:solidFill>
                <a:effectLst>
                  <a:glow rad="101600">
                    <a:schemeClr val="tx1">
                      <a:alpha val="60000"/>
                    </a:schemeClr>
                  </a:glow>
                </a:effectLst>
              </a:rPr>
              <a:t>“Likewise the Spirit also </a:t>
            </a:r>
            <a:r>
              <a:rPr lang="en-US" sz="3200" b="1" i="1" dirty="0" err="1" smtClean="0">
                <a:solidFill>
                  <a:schemeClr val="bg1"/>
                </a:solidFill>
                <a:effectLst>
                  <a:glow rad="101600">
                    <a:schemeClr val="tx1">
                      <a:alpha val="60000"/>
                    </a:schemeClr>
                  </a:glow>
                </a:effectLst>
              </a:rPr>
              <a:t>helpeth</a:t>
            </a:r>
            <a:r>
              <a:rPr lang="en-US" sz="3200" b="1" i="1" dirty="0" smtClean="0">
                <a:solidFill>
                  <a:schemeClr val="bg1"/>
                </a:solidFill>
                <a:effectLst>
                  <a:glow rad="101600">
                    <a:schemeClr val="tx1">
                      <a:alpha val="60000"/>
                    </a:schemeClr>
                  </a:glow>
                </a:effectLst>
              </a:rPr>
              <a:t> our infirmities: for we know not what we should pray for as we ought: but the Spirit itself </a:t>
            </a:r>
            <a:r>
              <a:rPr lang="en-US" sz="3200" b="1" i="1" dirty="0" err="1" smtClean="0">
                <a:solidFill>
                  <a:schemeClr val="bg1"/>
                </a:solidFill>
                <a:effectLst>
                  <a:glow rad="101600">
                    <a:schemeClr val="tx1">
                      <a:alpha val="60000"/>
                    </a:schemeClr>
                  </a:glow>
                </a:effectLst>
              </a:rPr>
              <a:t>maketh</a:t>
            </a:r>
            <a:r>
              <a:rPr lang="en-US" sz="3200" b="1" i="1" dirty="0" smtClean="0">
                <a:solidFill>
                  <a:schemeClr val="bg1"/>
                </a:solidFill>
                <a:effectLst>
                  <a:glow rad="101600">
                    <a:schemeClr val="tx1">
                      <a:alpha val="60000"/>
                    </a:schemeClr>
                  </a:glow>
                </a:effectLst>
              </a:rPr>
              <a:t> intercession for us with </a:t>
            </a:r>
            <a:r>
              <a:rPr lang="en-US" sz="3200" b="1" i="1" dirty="0" err="1" smtClean="0">
                <a:solidFill>
                  <a:schemeClr val="bg1"/>
                </a:solidFill>
                <a:effectLst>
                  <a:glow rad="101600">
                    <a:schemeClr val="tx1">
                      <a:alpha val="60000"/>
                    </a:schemeClr>
                  </a:glow>
                </a:effectLst>
              </a:rPr>
              <a:t>groanings</a:t>
            </a:r>
            <a:r>
              <a:rPr lang="en-US" sz="3200" b="1" i="1" dirty="0" smtClean="0">
                <a:solidFill>
                  <a:schemeClr val="bg1"/>
                </a:solidFill>
                <a:effectLst>
                  <a:glow rad="101600">
                    <a:schemeClr val="tx1">
                      <a:alpha val="60000"/>
                    </a:schemeClr>
                  </a:glow>
                </a:effectLst>
              </a:rPr>
              <a:t> which cannot be uttered.” (Romans 8:26)</a:t>
            </a:r>
            <a:endParaRPr lang="en-US" sz="3200" b="1" i="1" dirty="0">
              <a:solidFill>
                <a:schemeClr val="bg1"/>
              </a:solidFill>
              <a:effectLst>
                <a:glow rad="101600">
                  <a:schemeClr val="tx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He has knowledge of God's mind</a:t>
            </a:r>
            <a:endParaRPr lang="en-US" dirty="0">
              <a:solidFill>
                <a:srgbClr val="FFFF00"/>
              </a:solidFill>
            </a:endParaRPr>
          </a:p>
        </p:txBody>
      </p:sp>
      <p:pic>
        <p:nvPicPr>
          <p:cNvPr id="26626" name="Picture 2" descr="http://images.fineartamerica.com/images-medium-large/the-sword-of-the-spirit-booker-poole.jpg"/>
          <p:cNvPicPr>
            <a:picLocks noChangeAspect="1" noChangeArrowheads="1"/>
          </p:cNvPicPr>
          <p:nvPr/>
        </p:nvPicPr>
        <p:blipFill>
          <a:blip r:embed="rId2" cstate="print"/>
          <a:srcRect/>
          <a:stretch>
            <a:fillRect/>
          </a:stretch>
        </p:blipFill>
        <p:spPr bwMode="auto">
          <a:xfrm>
            <a:off x="877874" y="1483001"/>
            <a:ext cx="7199326" cy="4993999"/>
          </a:xfrm>
          <a:prstGeom prst="rect">
            <a:avLst/>
          </a:prstGeom>
          <a:noFill/>
        </p:spPr>
      </p:pic>
      <p:pic>
        <p:nvPicPr>
          <p:cNvPr id="32770" name="Picture 2" descr="http://3.bp.blogspot.com/-4GrUDlgyvMo/TstGty-owuI/AAAAAAAAASo/-3IRXGEOn_s/s1600/sword.jpg"/>
          <p:cNvPicPr>
            <a:picLocks noChangeAspect="1" noChangeArrowheads="1"/>
          </p:cNvPicPr>
          <p:nvPr/>
        </p:nvPicPr>
        <p:blipFill>
          <a:blip r:embed="rId3" cstate="print"/>
          <a:srcRect/>
          <a:stretch>
            <a:fillRect/>
          </a:stretch>
        </p:blipFill>
        <p:spPr bwMode="auto">
          <a:xfrm>
            <a:off x="914400" y="1524000"/>
            <a:ext cx="2590800" cy="22505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animEffect transition="in" filter="fade">
                                      <p:cBhvr>
                                        <p:cTn id="9"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ctr">
              <a:buNone/>
            </a:pPr>
            <a:r>
              <a:rPr lang="en-US" sz="3600" i="1" dirty="0" smtClean="0"/>
              <a:t>    (I Corinthians 2:10-16) “But God hath revealed them unto us by his Spirit: for the Spirit </a:t>
            </a:r>
            <a:r>
              <a:rPr lang="en-US" sz="3600" i="1" dirty="0" err="1" smtClean="0"/>
              <a:t>searcheth</a:t>
            </a:r>
            <a:r>
              <a:rPr lang="en-US" sz="3600" i="1" dirty="0" smtClean="0"/>
              <a:t> all things, yea, the deep things of God. For what man </a:t>
            </a:r>
            <a:r>
              <a:rPr lang="en-US" sz="3600" i="1" dirty="0" err="1" smtClean="0"/>
              <a:t>knoweth</a:t>
            </a:r>
            <a:r>
              <a:rPr lang="en-US" sz="3600" i="1" dirty="0" smtClean="0"/>
              <a:t> the things of a man, save the spirit of man which is in him? </a:t>
            </a:r>
            <a:r>
              <a:rPr lang="en-US" sz="3600" i="1" u="sng" dirty="0" smtClean="0"/>
              <a:t>even so the things of God </a:t>
            </a:r>
            <a:r>
              <a:rPr lang="en-US" sz="3600" i="1" u="sng" dirty="0" err="1" smtClean="0"/>
              <a:t>knoweth</a:t>
            </a:r>
            <a:r>
              <a:rPr lang="en-US" sz="3600" i="1" u="sng" dirty="0" smtClean="0"/>
              <a:t> no man, but the Spirit of God</a:t>
            </a:r>
            <a:r>
              <a:rPr lang="en-US" sz="3600" i="1" dirty="0" smtClean="0"/>
              <a:t>. Now we have received, not the spirit of the world, but the spirit which is of God; that we might know the things that are freely given to us of God. Which things also we speak, not in the words which man's wisdom </a:t>
            </a:r>
            <a:r>
              <a:rPr lang="en-US" sz="3600" i="1" dirty="0" err="1" smtClean="0"/>
              <a:t>teacheth</a:t>
            </a:r>
            <a:r>
              <a:rPr lang="en-US" sz="3600" i="1" dirty="0" smtClean="0"/>
              <a:t>, </a:t>
            </a:r>
            <a:endParaRPr lang="en-US" sz="3600"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6354762"/>
          </a:xfrm>
        </p:spPr>
        <p:txBody>
          <a:bodyPr>
            <a:normAutofit/>
          </a:bodyPr>
          <a:lstStyle/>
          <a:p>
            <a:r>
              <a:rPr lang="en-US" sz="3600" i="1" dirty="0" smtClean="0"/>
              <a:t>but which the Holy Ghost </a:t>
            </a:r>
            <a:r>
              <a:rPr lang="en-US" sz="3600" i="1" dirty="0" err="1" smtClean="0"/>
              <a:t>teacheth</a:t>
            </a:r>
            <a:r>
              <a:rPr lang="en-US" sz="3600" i="1" dirty="0" smtClean="0"/>
              <a:t>; comparing spiritual things with spiritual. But the natural man </a:t>
            </a:r>
            <a:r>
              <a:rPr lang="en-US" sz="3600" i="1" dirty="0" err="1" smtClean="0"/>
              <a:t>receiveth</a:t>
            </a:r>
            <a:r>
              <a:rPr lang="en-US" sz="3600" i="1" dirty="0" smtClean="0"/>
              <a:t> not the things of the Spirit of God: for they are foolishness unto him: neither can he know them, because they are </a:t>
            </a:r>
            <a:r>
              <a:rPr lang="en-US" sz="3600" i="1" u="sng" dirty="0" smtClean="0"/>
              <a:t>spiritually discerned</a:t>
            </a:r>
            <a:r>
              <a:rPr lang="en-US" sz="3600" i="1" dirty="0" smtClean="0"/>
              <a:t>. But he that is spiritual </a:t>
            </a:r>
            <a:r>
              <a:rPr lang="en-US" sz="3600" i="1" dirty="0" err="1" smtClean="0"/>
              <a:t>judgeth</a:t>
            </a:r>
            <a:r>
              <a:rPr lang="en-US" sz="3600" i="1" dirty="0" smtClean="0"/>
              <a:t> all things, yet he himself is judged of no man. For who hath known the mind of the Lord, that he may instruct him? </a:t>
            </a:r>
            <a:r>
              <a:rPr lang="en-US" sz="3600" i="1" u="sng" dirty="0" smtClean="0"/>
              <a:t>But we have the mind of Christ</a:t>
            </a:r>
            <a:r>
              <a:rPr lang="en-US" sz="3600" i="1" dirty="0" smtClean="0"/>
              <a:t>.”</a:t>
            </a:r>
            <a:endParaRPr lang="en-US" sz="3600"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r>
              <a:rPr lang="en-US" sz="3300" dirty="0" smtClean="0">
                <a:solidFill>
                  <a:srgbClr val="FFFF00"/>
                </a:solidFill>
              </a:rPr>
              <a:t>The truths of  God’s Word are revealed through the Spirit. The Holy Spirit is the divine author of Scripture. He used many human agents, but the message is entirely His. The revelation is God's pure Word.</a:t>
            </a:r>
            <a:br>
              <a:rPr lang="en-US" sz="3300" dirty="0" smtClean="0">
                <a:solidFill>
                  <a:srgbClr val="FFFF00"/>
                </a:solidFill>
              </a:rPr>
            </a:br>
            <a:r>
              <a:rPr lang="en-US" sz="3300" dirty="0" smtClean="0">
                <a:solidFill>
                  <a:srgbClr val="FFFF00"/>
                </a:solidFill>
              </a:rPr>
              <a:t>To illustrate the Holy Spirit's unique qualification for revealing the Word, Paul compares the Spirit's knowledge of God's mind to a human being's knowledge of his own mind. No person can know another person as well as he knows himself. Even husbands and wives who have lived together for dozens of years, and have freely shared their thoughts and dreams and problems and joys, </a:t>
            </a:r>
            <a:endParaRPr lang="en-US" sz="3300"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ingodsimage.com/wp-content/uploads/2012/12/Who-or-What-is-the-Holy-Spirit.jpg"/>
          <p:cNvPicPr>
            <a:picLocks noChangeAspect="1" noChangeArrowheads="1"/>
          </p:cNvPicPr>
          <p:nvPr/>
        </p:nvPicPr>
        <p:blipFill>
          <a:blip r:embed="rId2" cstate="print"/>
          <a:srcRect/>
          <a:stretch>
            <a:fillRect/>
          </a:stretch>
        </p:blipFill>
        <p:spPr bwMode="auto">
          <a:xfrm>
            <a:off x="-85725" y="914400"/>
            <a:ext cx="9229725" cy="51816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553200"/>
          </a:xfrm>
        </p:spPr>
        <p:txBody>
          <a:bodyPr>
            <a:noAutofit/>
          </a:bodyPr>
          <a:lstStyle/>
          <a:p>
            <a:r>
              <a:rPr lang="en-US" sz="3600" dirty="0" smtClean="0">
                <a:solidFill>
                  <a:srgbClr val="FFFF00"/>
                </a:solidFill>
              </a:rPr>
              <a:t>never come to know their mates as intimately as they know themselves. Our innermost thoughts, the deep recesses of our hearts and minds, are known only to ourselves.</a:t>
            </a:r>
            <a:br>
              <a:rPr lang="en-US" sz="3600" dirty="0" smtClean="0">
                <a:solidFill>
                  <a:srgbClr val="FFFF00"/>
                </a:solidFill>
              </a:rPr>
            </a:br>
            <a:r>
              <a:rPr lang="en-US" sz="3600" dirty="0" smtClean="0">
                <a:solidFill>
                  <a:srgbClr val="FFFF00"/>
                </a:solidFill>
              </a:rPr>
              <a:t/>
            </a:r>
            <a:br>
              <a:rPr lang="en-US" sz="3600" dirty="0" smtClean="0">
                <a:solidFill>
                  <a:srgbClr val="FFFF00"/>
                </a:solidFill>
              </a:rPr>
            </a:br>
            <a:r>
              <a:rPr lang="en-US" sz="3600" dirty="0" smtClean="0">
                <a:solidFill>
                  <a:srgbClr val="FFFF00"/>
                </a:solidFill>
              </a:rPr>
              <a:t>In a similar way, only God's own Spirit can know Him intimately. And, wonder of wonders, it is the Spirit of God, the one who intimately knows the depths of God and the thoughts of God, whom God has sent to reveal His own wisdom to those who believe—to us.</a:t>
            </a:r>
            <a:br>
              <a:rPr lang="en-US" sz="3600" dirty="0" smtClean="0">
                <a:solidFill>
                  <a:srgbClr val="FFFF00"/>
                </a:solidFill>
              </a:rPr>
            </a:b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dirty="0" smtClean="0">
                <a:solidFill>
                  <a:srgbClr val="FFFF00"/>
                </a:solidFill>
              </a:rPr>
              <a:t>Holy Spirit our Teacher</a:t>
            </a:r>
            <a:endParaRPr lang="en-US" dirty="0">
              <a:solidFill>
                <a:srgbClr val="FFFF00"/>
              </a:solidFill>
            </a:endParaRPr>
          </a:p>
        </p:txBody>
      </p:sp>
      <p:pic>
        <p:nvPicPr>
          <p:cNvPr id="27650" name="Picture 2" descr="http://rogersbibleblog.files.wordpress.com/2012/12/282381_432525050116179_742710757_n.jpg?w=640"/>
          <p:cNvPicPr>
            <a:picLocks noChangeAspect="1" noChangeArrowheads="1"/>
          </p:cNvPicPr>
          <p:nvPr/>
        </p:nvPicPr>
        <p:blipFill>
          <a:blip r:embed="rId2" cstate="print"/>
          <a:srcRect/>
          <a:stretch>
            <a:fillRect/>
          </a:stretch>
        </p:blipFill>
        <p:spPr bwMode="auto">
          <a:xfrm>
            <a:off x="1828800" y="1219200"/>
            <a:ext cx="5334000" cy="540273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a:buNone/>
            </a:pPr>
            <a:r>
              <a:rPr lang="en-US" b="1" i="1" dirty="0" smtClean="0">
                <a:solidFill>
                  <a:srgbClr val="FFFF00"/>
                </a:solidFill>
              </a:rPr>
              <a:t>    John 16:13</a:t>
            </a:r>
            <a:r>
              <a:rPr lang="en-US" i="1" dirty="0" smtClean="0">
                <a:solidFill>
                  <a:srgbClr val="FFFF00"/>
                </a:solidFill>
              </a:rPr>
              <a:t> </a:t>
            </a:r>
            <a:r>
              <a:rPr lang="en-US" i="1" dirty="0" smtClean="0"/>
              <a:t>– “Howbeit when he, the Spirit of truth, is come, he will guide you into all truth: for he shall not speak of himself; but whatsoever he shall hear,  shall he speak: and he will </a:t>
            </a:r>
            <a:r>
              <a:rPr lang="en-US" i="1" dirty="0" err="1" smtClean="0"/>
              <a:t>shew</a:t>
            </a:r>
            <a:r>
              <a:rPr lang="en-US" i="1" dirty="0" smtClean="0"/>
              <a:t> you things to come.”</a:t>
            </a:r>
          </a:p>
          <a:p>
            <a:pPr>
              <a:buNone/>
            </a:pPr>
            <a:r>
              <a:rPr lang="en-US" b="1" i="1" dirty="0" smtClean="0">
                <a:solidFill>
                  <a:srgbClr val="FFFF00"/>
                </a:solidFill>
              </a:rPr>
              <a:t>   I John 2:26-27 </a:t>
            </a:r>
            <a:r>
              <a:rPr lang="en-US" b="1" i="1" dirty="0" smtClean="0"/>
              <a:t>– “</a:t>
            </a:r>
            <a:r>
              <a:rPr lang="en-US" i="1" dirty="0" smtClean="0"/>
              <a:t>These things have I written unto you concerning them that seduce you. But the anointing which ye have received of him </a:t>
            </a:r>
            <a:r>
              <a:rPr lang="en-US" i="1" dirty="0" err="1" smtClean="0"/>
              <a:t>abideth</a:t>
            </a:r>
            <a:r>
              <a:rPr lang="en-US" i="1" dirty="0" smtClean="0"/>
              <a:t> in you, and ye need not that any man teach you: but as the same anointing </a:t>
            </a:r>
            <a:r>
              <a:rPr lang="en-US" i="1" dirty="0" err="1" smtClean="0"/>
              <a:t>teacheth</a:t>
            </a:r>
            <a:r>
              <a:rPr lang="en-US" i="1" dirty="0" smtClean="0"/>
              <a:t> you of all things, and is truth, and is no lie, and even as it hath taught you, ye shall abide in him.”</a:t>
            </a:r>
          </a:p>
          <a:p>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00"/>
                </a:solidFill>
              </a:rPr>
              <a:t>He has a will</a:t>
            </a:r>
            <a:endParaRPr lang="en-US" dirty="0">
              <a:solidFill>
                <a:srgbClr val="FFFF00"/>
              </a:solidFill>
            </a:endParaRPr>
          </a:p>
        </p:txBody>
      </p:sp>
      <p:sp>
        <p:nvSpPr>
          <p:cNvPr id="3" name="Content Placeholder 2"/>
          <p:cNvSpPr>
            <a:spLocks noGrp="1"/>
          </p:cNvSpPr>
          <p:nvPr>
            <p:ph idx="1"/>
          </p:nvPr>
        </p:nvSpPr>
        <p:spPr>
          <a:xfrm>
            <a:off x="0" y="1295400"/>
            <a:ext cx="4724400" cy="5562599"/>
          </a:xfrm>
        </p:spPr>
        <p:txBody>
          <a:bodyPr>
            <a:normAutofit/>
          </a:bodyPr>
          <a:lstStyle/>
          <a:p>
            <a:r>
              <a:rPr lang="en-US" i="1" dirty="0" smtClean="0"/>
              <a:t>"But all these </a:t>
            </a:r>
            <a:r>
              <a:rPr lang="en-US" i="1" dirty="0" err="1" smtClean="0"/>
              <a:t>worketh</a:t>
            </a:r>
            <a:r>
              <a:rPr lang="en-US" i="1" dirty="0" smtClean="0"/>
              <a:t> that one and the selfsame Spirit, dividing to every man severally as he will” (I Cor. 12:11)</a:t>
            </a:r>
          </a:p>
          <a:p>
            <a:r>
              <a:rPr lang="en-US" dirty="0" smtClean="0"/>
              <a:t> This is a reference to the various spiritual gifts which the Holy Spirit imparts to believers as he determines.</a:t>
            </a:r>
          </a:p>
          <a:p>
            <a:endParaRPr lang="en-US" dirty="0"/>
          </a:p>
        </p:txBody>
      </p:sp>
      <p:pic>
        <p:nvPicPr>
          <p:cNvPr id="32770" name="Picture 2" descr="http://www.simivalleyumc.org/clientimages/46787/home/spiritualgiftsii.jpg"/>
          <p:cNvPicPr>
            <a:picLocks noChangeAspect="1" noChangeArrowheads="1"/>
          </p:cNvPicPr>
          <p:nvPr/>
        </p:nvPicPr>
        <p:blipFill>
          <a:blip r:embed="rId2" cstate="print"/>
          <a:srcRect/>
          <a:stretch>
            <a:fillRect/>
          </a:stretch>
        </p:blipFill>
        <p:spPr bwMode="auto">
          <a:xfrm>
            <a:off x="4953000" y="1600200"/>
            <a:ext cx="3803904" cy="3657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solidFill>
                  <a:srgbClr val="FFFF00"/>
                </a:solidFill>
              </a:rPr>
              <a:t>He forbids</a:t>
            </a:r>
            <a:endParaRPr lang="en-US" dirty="0">
              <a:solidFill>
                <a:srgbClr val="FFFF00"/>
              </a:solidFill>
            </a:endParaRPr>
          </a:p>
        </p:txBody>
      </p:sp>
      <p:sp>
        <p:nvSpPr>
          <p:cNvPr id="3" name="Content Placeholder 2"/>
          <p:cNvSpPr>
            <a:spLocks noGrp="1"/>
          </p:cNvSpPr>
          <p:nvPr>
            <p:ph idx="1"/>
          </p:nvPr>
        </p:nvSpPr>
        <p:spPr>
          <a:xfrm>
            <a:off x="0" y="1447800"/>
            <a:ext cx="9144000" cy="5410200"/>
          </a:xfrm>
        </p:spPr>
        <p:txBody>
          <a:bodyPr>
            <a:noAutofit/>
          </a:bodyPr>
          <a:lstStyle/>
          <a:p>
            <a:pPr lvl="0">
              <a:buNone/>
            </a:pPr>
            <a:endParaRPr lang="en-US" i="1" dirty="0" smtClean="0"/>
          </a:p>
          <a:p>
            <a:pPr>
              <a:buNone/>
            </a:pPr>
            <a:r>
              <a:rPr lang="en-US" i="1" dirty="0" smtClean="0"/>
              <a:t>    "Now when they had gone                                       throughout Phrygia and the region                                    of Galatia, and were forbidden of the                                 Holy Ghost to preach the word in Asia, after they were come to </a:t>
            </a:r>
            <a:r>
              <a:rPr lang="en-US" i="1" dirty="0" err="1" smtClean="0"/>
              <a:t>Mysia</a:t>
            </a:r>
            <a:r>
              <a:rPr lang="en-US" i="1" dirty="0" smtClean="0"/>
              <a:t>, they assayed to go into Bithynia: but the Spirit suffered them not"            (Acts 16:6-7)</a:t>
            </a:r>
          </a:p>
          <a:p>
            <a:r>
              <a:rPr lang="en-US" dirty="0" smtClean="0"/>
              <a:t>Paul, Silas, and Timothy were prohibited from going to two possible mission fields by the Spirit.</a:t>
            </a:r>
            <a:endParaRPr lang="en-US" dirty="0"/>
          </a:p>
        </p:txBody>
      </p:sp>
      <p:pic>
        <p:nvPicPr>
          <p:cNvPr id="33798" name="Picture 6" descr="http://bibleencyclopedia.com/picturesjpeg/Paul_and_Silas_1168-130.jpg"/>
          <p:cNvPicPr>
            <a:picLocks noChangeAspect="1" noChangeArrowheads="1"/>
          </p:cNvPicPr>
          <p:nvPr/>
        </p:nvPicPr>
        <p:blipFill>
          <a:blip r:embed="rId2" cstate="print"/>
          <a:srcRect/>
          <a:stretch>
            <a:fillRect/>
          </a:stretch>
        </p:blipFill>
        <p:spPr bwMode="auto">
          <a:xfrm>
            <a:off x="6324600" y="381000"/>
            <a:ext cx="2575821" cy="2667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00"/>
                </a:solidFill>
              </a:rPr>
              <a:t>He permits</a:t>
            </a:r>
            <a:endParaRPr lang="en-US" dirty="0">
              <a:solidFill>
                <a:srgbClr val="FFFF00"/>
              </a:solidFill>
            </a:endParaRPr>
          </a:p>
        </p:txBody>
      </p:sp>
      <p:sp>
        <p:nvSpPr>
          <p:cNvPr id="3" name="Content Placeholder 2"/>
          <p:cNvSpPr>
            <a:spLocks noGrp="1"/>
          </p:cNvSpPr>
          <p:nvPr>
            <p:ph idx="1"/>
          </p:nvPr>
        </p:nvSpPr>
        <p:spPr>
          <a:xfrm>
            <a:off x="0" y="1371600"/>
            <a:ext cx="9144000" cy="5486400"/>
          </a:xfrm>
        </p:spPr>
        <p:txBody>
          <a:bodyPr/>
          <a:lstStyle/>
          <a:p>
            <a:r>
              <a:rPr lang="en-US" i="1" dirty="0" smtClean="0"/>
              <a:t>"And after he had seen the vision, immediately we endeavored to go into Macedonia, assuredly gathering that the Lord had called us for to preach the gospel unto them" (Acts 16:10)</a:t>
            </a:r>
          </a:p>
          <a:p>
            <a:pPr>
              <a:buNone/>
            </a:pPr>
            <a:endParaRPr lang="en-US" i="1" dirty="0" smtClean="0"/>
          </a:p>
          <a:p>
            <a:r>
              <a:rPr lang="en-US" sz="3600" dirty="0" smtClean="0">
                <a:solidFill>
                  <a:srgbClr val="FFFF00"/>
                </a:solidFill>
              </a:rPr>
              <a:t>This explains the reason for                                        the previous prohibition.</a:t>
            </a:r>
          </a:p>
          <a:p>
            <a:pPr>
              <a:buNone/>
            </a:pPr>
            <a:endParaRPr lang="en-US" dirty="0"/>
          </a:p>
        </p:txBody>
      </p:sp>
      <p:pic>
        <p:nvPicPr>
          <p:cNvPr id="23554" name="Picture 2" descr="http://biblicaljoy.files.wordpress.com/2010/09/call_to_macedonia_c-211.jpg"/>
          <p:cNvPicPr>
            <a:picLocks noChangeAspect="1" noChangeArrowheads="1"/>
          </p:cNvPicPr>
          <p:nvPr/>
        </p:nvPicPr>
        <p:blipFill>
          <a:blip r:embed="rId2" cstate="print"/>
          <a:srcRect/>
          <a:stretch>
            <a:fillRect/>
          </a:stretch>
        </p:blipFill>
        <p:spPr bwMode="auto">
          <a:xfrm>
            <a:off x="6267450" y="3114675"/>
            <a:ext cx="2876550" cy="374332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He speaks</a:t>
            </a:r>
            <a:endParaRPr lang="en-US" dirty="0">
              <a:solidFill>
                <a:srgbClr val="FFFF00"/>
              </a:solidFill>
            </a:endParaRPr>
          </a:p>
        </p:txBody>
      </p:sp>
      <p:pic>
        <p:nvPicPr>
          <p:cNvPr id="35842" name="Picture 2" descr="http://wordexplain.com/images/Dove_Spirit.jpg"/>
          <p:cNvPicPr>
            <a:picLocks noChangeAspect="1" noChangeArrowheads="1"/>
          </p:cNvPicPr>
          <p:nvPr/>
        </p:nvPicPr>
        <p:blipFill>
          <a:blip r:embed="rId2" cstate="print"/>
          <a:srcRect/>
          <a:stretch>
            <a:fillRect/>
          </a:stretch>
        </p:blipFill>
        <p:spPr bwMode="auto">
          <a:xfrm>
            <a:off x="1371600" y="1828800"/>
            <a:ext cx="6299198" cy="4724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normAutofit fontScale="90000"/>
          </a:bodyPr>
          <a:lstStyle/>
          <a:p>
            <a:r>
              <a:rPr lang="en-US" i="1" dirty="0" smtClean="0"/>
              <a:t>"Then the Spirit said unto Philip, Go near, and join thyself to this chariot" (Acts 8:29)</a:t>
            </a:r>
            <a:r>
              <a:rPr lang="en-US" dirty="0" smtClean="0"/>
              <a:t/>
            </a:r>
            <a:br>
              <a:rPr lang="en-US" dirty="0" smtClean="0"/>
            </a:br>
            <a:endParaRPr lang="en-US" dirty="0"/>
          </a:p>
        </p:txBody>
      </p:sp>
      <p:pic>
        <p:nvPicPr>
          <p:cNvPr id="37890" name="Picture 2" descr="http://bibleencyclopedia.com/picturesjpeg/Philip_and_the_Ethiopian2_1335-416.jpg"/>
          <p:cNvPicPr>
            <a:picLocks noChangeAspect="1" noChangeArrowheads="1"/>
          </p:cNvPicPr>
          <p:nvPr/>
        </p:nvPicPr>
        <p:blipFill>
          <a:blip r:embed="rId2" cstate="print"/>
          <a:srcRect/>
          <a:stretch>
            <a:fillRect/>
          </a:stretch>
        </p:blipFill>
        <p:spPr bwMode="auto">
          <a:xfrm>
            <a:off x="1447800" y="2400300"/>
            <a:ext cx="5943600" cy="44577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fontScale="90000"/>
          </a:bodyPr>
          <a:lstStyle/>
          <a:p>
            <a:r>
              <a:rPr lang="en-US" i="1" dirty="0" smtClean="0"/>
              <a:t>"While Peter thought on the vision, the Spirit said unto him, Behold, three men seek thee" (Acts 10:19)</a:t>
            </a:r>
            <a:r>
              <a:rPr lang="en-US" dirty="0" smtClean="0"/>
              <a:t/>
            </a:r>
            <a:br>
              <a:rPr lang="en-US" dirty="0" smtClean="0"/>
            </a:br>
            <a:endParaRPr lang="en-US" dirty="0"/>
          </a:p>
        </p:txBody>
      </p:sp>
      <p:pic>
        <p:nvPicPr>
          <p:cNvPr id="38914" name="Picture 2" descr="http://www.kidstime4jesus.org/bible_lessons/my_bible_first/lessons/lesson_25_images/peters_vision.jpg"/>
          <p:cNvPicPr>
            <a:picLocks noChangeAspect="1" noChangeArrowheads="1"/>
          </p:cNvPicPr>
          <p:nvPr/>
        </p:nvPicPr>
        <p:blipFill>
          <a:blip r:embed="rId2" cstate="print"/>
          <a:srcRect/>
          <a:stretch>
            <a:fillRect/>
          </a:stretch>
        </p:blipFill>
        <p:spPr bwMode="auto">
          <a:xfrm>
            <a:off x="2590800" y="2279753"/>
            <a:ext cx="3800475" cy="457824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2667000"/>
          </a:xfrm>
        </p:spPr>
        <p:txBody>
          <a:bodyPr>
            <a:normAutofit fontScale="90000"/>
          </a:bodyPr>
          <a:lstStyle/>
          <a:p>
            <a:r>
              <a:rPr lang="en-US" i="1" dirty="0" smtClean="0"/>
              <a:t>"As they ministered to the Lord, and fasted, the Holy Ghost said, Separate me Barnabas and Saul for the work whereunto I have called them" (Acts 13:2)</a:t>
            </a:r>
            <a:r>
              <a:rPr lang="en-US" dirty="0" smtClean="0"/>
              <a:t/>
            </a:r>
            <a:br>
              <a:rPr lang="en-US" dirty="0" smtClean="0"/>
            </a:br>
            <a:endParaRPr lang="en-US" dirty="0"/>
          </a:p>
        </p:txBody>
      </p:sp>
      <p:pic>
        <p:nvPicPr>
          <p:cNvPr id="39940" name="Picture 4" descr="http://www.gardenofpraise.com/images/acts20b.jpg"/>
          <p:cNvPicPr>
            <a:picLocks noChangeAspect="1" noChangeArrowheads="1"/>
          </p:cNvPicPr>
          <p:nvPr/>
        </p:nvPicPr>
        <p:blipFill>
          <a:blip r:embed="rId2" cstate="print"/>
          <a:srcRect/>
          <a:stretch>
            <a:fillRect/>
          </a:stretch>
        </p:blipFill>
        <p:spPr bwMode="auto">
          <a:xfrm>
            <a:off x="1524000" y="2781299"/>
            <a:ext cx="5715000" cy="40767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4.bp.blogspot.com/-SgO92Ihcr2c/T4tVOVUI2tI/AAAAAAAADzo/1GGB2TNqE-w/s1600/holy%2520spirit%25201.jpg"/>
          <p:cNvPicPr>
            <a:picLocks noChangeAspect="1" noChangeArrowheads="1"/>
          </p:cNvPicPr>
          <p:nvPr/>
        </p:nvPicPr>
        <p:blipFill>
          <a:blip r:embed="rId2" cstate="print"/>
          <a:srcRect t="9172" r="-497"/>
          <a:stretch>
            <a:fillRect/>
          </a:stretch>
        </p:blipFill>
        <p:spPr bwMode="auto">
          <a:xfrm>
            <a:off x="762000" y="0"/>
            <a:ext cx="7696200" cy="6858001"/>
          </a:xfrm>
          <a:prstGeom prst="rect">
            <a:avLst/>
          </a:prstGeom>
          <a:noFill/>
        </p:spPr>
      </p:pic>
      <p:sp>
        <p:nvSpPr>
          <p:cNvPr id="3" name="Rectangle 2"/>
          <p:cNvSpPr/>
          <p:nvPr/>
        </p:nvSpPr>
        <p:spPr>
          <a:xfrm>
            <a:off x="1371600" y="838200"/>
            <a:ext cx="5486400" cy="3046988"/>
          </a:xfrm>
          <a:prstGeom prst="rect">
            <a:avLst/>
          </a:prstGeom>
        </p:spPr>
        <p:txBody>
          <a:bodyPr wrap="square">
            <a:spAutoFit/>
          </a:bodyPr>
          <a:lstStyle/>
          <a:p>
            <a:pPr algn="ctr"/>
            <a:r>
              <a:rPr lang="en-US" sz="3200" b="1" i="1" dirty="0" smtClean="0">
                <a:solidFill>
                  <a:schemeClr val="bg1"/>
                </a:solidFill>
              </a:rPr>
              <a:t>“Then Peter said unto them, Repent, and be baptized every one of you in the name of Jesus Christ for the remission of sins, and ye shall receive the gift of the Holy Ghost.” (Acts2:38)</a:t>
            </a:r>
            <a:endParaRPr lang="en-US" sz="3200" b="1" i="1" dirty="0">
              <a:solidFill>
                <a:schemeClr val="bg1"/>
              </a:solidFill>
            </a:endParaRPr>
          </a:p>
        </p:txBody>
      </p:sp>
      <p:pic>
        <p:nvPicPr>
          <p:cNvPr id="40964" name="Picture 4" descr="http://img.ehowcdn.com/article-new/ehow/images/a08/23/k4/seven-gifts-holy-spirit-meaning-800x800.jpg"/>
          <p:cNvPicPr>
            <a:picLocks noChangeAspect="1" noChangeArrowheads="1"/>
          </p:cNvPicPr>
          <p:nvPr/>
        </p:nvPicPr>
        <p:blipFill>
          <a:blip r:embed="rId3" cstate="print"/>
          <a:srcRect l="11539" t="3846" r="9615"/>
          <a:stretch>
            <a:fillRect/>
          </a:stretch>
        </p:blipFill>
        <p:spPr bwMode="auto">
          <a:xfrm>
            <a:off x="2819400" y="3886200"/>
            <a:ext cx="3124200" cy="254317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0964"/>
                                        </p:tgtEl>
                                        <p:attrNameLst>
                                          <p:attrName>style.visibility</p:attrName>
                                        </p:attrNameLst>
                                      </p:cBhvr>
                                      <p:to>
                                        <p:strVal val="visible"/>
                                      </p:to>
                                    </p:set>
                                    <p:animEffect transition="in" filter="fade">
                                      <p:cBhvr>
                                        <p:cTn id="13" dur="20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00329"/>
          </a:xfrm>
          <a:prstGeom prst="rect">
            <a:avLst/>
          </a:prstGeom>
        </p:spPr>
        <p:txBody>
          <a:bodyPr wrap="square">
            <a:spAutoFit/>
          </a:bodyPr>
          <a:lstStyle/>
          <a:p>
            <a:pPr algn="ctr"/>
            <a:r>
              <a:rPr lang="en-US" sz="3600" i="1" dirty="0" smtClean="0"/>
              <a:t>“For as many as are led by the Spirit of God, they are the sons of God.”  (Romans 8:14) </a:t>
            </a:r>
            <a:endParaRPr lang="en-US" sz="3600" i="1" dirty="0"/>
          </a:p>
        </p:txBody>
      </p:sp>
      <p:pic>
        <p:nvPicPr>
          <p:cNvPr id="60418" name="Picture 2" descr="http://fulltimechristianity.com/wp-content/uploads/2012/06/ReadingBible1.jpg"/>
          <p:cNvPicPr>
            <a:picLocks noChangeAspect="1" noChangeArrowheads="1"/>
          </p:cNvPicPr>
          <p:nvPr/>
        </p:nvPicPr>
        <p:blipFill>
          <a:blip r:embed="rId2" cstate="print"/>
          <a:srcRect/>
          <a:stretch>
            <a:fillRect/>
          </a:stretch>
        </p:blipFill>
        <p:spPr bwMode="auto">
          <a:xfrm>
            <a:off x="1219200" y="1524000"/>
            <a:ext cx="7078250" cy="4724400"/>
          </a:xfrm>
          <a:prstGeom prst="rect">
            <a:avLst/>
          </a:prstGeom>
          <a:noFill/>
        </p:spPr>
      </p:pic>
      <p:pic>
        <p:nvPicPr>
          <p:cNvPr id="60420" name="Picture 4" descr="http://hischarisisenough.files.wordpress.com/2012/05/dove.jpg"/>
          <p:cNvPicPr>
            <a:picLocks noChangeAspect="1" noChangeArrowheads="1"/>
          </p:cNvPicPr>
          <p:nvPr/>
        </p:nvPicPr>
        <p:blipFill>
          <a:blip r:embed="rId3" cstate="print"/>
          <a:srcRect/>
          <a:stretch>
            <a:fillRect/>
          </a:stretch>
        </p:blipFill>
        <p:spPr bwMode="auto">
          <a:xfrm>
            <a:off x="3124200" y="2667000"/>
            <a:ext cx="3842586" cy="257175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fade">
                                      <p:cBhvr>
                                        <p:cTn id="7" dur="20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077218"/>
          </a:xfrm>
          <a:prstGeom prst="rect">
            <a:avLst/>
          </a:prstGeom>
        </p:spPr>
        <p:txBody>
          <a:bodyPr wrap="square">
            <a:spAutoFit/>
          </a:bodyPr>
          <a:lstStyle/>
          <a:p>
            <a:pPr algn="ctr"/>
            <a:r>
              <a:rPr lang="en-US" sz="3200" i="1" dirty="0" smtClean="0"/>
              <a:t> “My conscience </a:t>
            </a:r>
            <a:r>
              <a:rPr lang="en-US" sz="3200" i="1" dirty="0" smtClean="0"/>
              <a:t>also bearing me witness </a:t>
            </a:r>
            <a:endParaRPr lang="en-US" sz="3200" i="1" dirty="0" smtClean="0"/>
          </a:p>
          <a:p>
            <a:pPr algn="ctr"/>
            <a:r>
              <a:rPr lang="en-US" sz="3200" i="1" dirty="0" smtClean="0"/>
              <a:t>in </a:t>
            </a:r>
            <a:r>
              <a:rPr lang="en-US" sz="3200" i="1" dirty="0" smtClean="0"/>
              <a:t>the Holy </a:t>
            </a:r>
            <a:r>
              <a:rPr lang="en-US" sz="3200" i="1" dirty="0" smtClean="0"/>
              <a:t>Ghost.” (Rom. 9:1)</a:t>
            </a:r>
            <a:endParaRPr lang="en-US" sz="3200" i="1" dirty="0"/>
          </a:p>
        </p:txBody>
      </p:sp>
      <p:pic>
        <p:nvPicPr>
          <p:cNvPr id="1028" name="Picture 4" descr="http://i1185.photobucket.com/albums/z357/JohnDuke1/img-conscience1.jpg"/>
          <p:cNvPicPr>
            <a:picLocks noChangeAspect="1" noChangeArrowheads="1"/>
          </p:cNvPicPr>
          <p:nvPr/>
        </p:nvPicPr>
        <p:blipFill>
          <a:blip r:embed="rId2" cstate="print"/>
          <a:srcRect/>
          <a:stretch>
            <a:fillRect/>
          </a:stretch>
        </p:blipFill>
        <p:spPr bwMode="auto">
          <a:xfrm>
            <a:off x="2743200" y="1295400"/>
            <a:ext cx="3429000" cy="3343276"/>
          </a:xfrm>
          <a:prstGeom prst="rect">
            <a:avLst/>
          </a:prstGeom>
          <a:noFill/>
        </p:spPr>
      </p:pic>
      <p:sp>
        <p:nvSpPr>
          <p:cNvPr id="5" name="Rectangle 4"/>
          <p:cNvSpPr/>
          <p:nvPr/>
        </p:nvSpPr>
        <p:spPr>
          <a:xfrm>
            <a:off x="0" y="4800600"/>
            <a:ext cx="9144000" cy="2062103"/>
          </a:xfrm>
          <a:prstGeom prst="rect">
            <a:avLst/>
          </a:prstGeom>
        </p:spPr>
        <p:txBody>
          <a:bodyPr wrap="square">
            <a:spAutoFit/>
          </a:bodyPr>
          <a:lstStyle/>
          <a:p>
            <a:pPr algn="ctr"/>
            <a:r>
              <a:rPr lang="en-US" sz="3200" i="1" dirty="0" smtClean="0"/>
              <a:t>“Which </a:t>
            </a:r>
            <a:r>
              <a:rPr lang="en-US" sz="3200" i="1" dirty="0" err="1" smtClean="0"/>
              <a:t>shew</a:t>
            </a:r>
            <a:r>
              <a:rPr lang="en-US" sz="3200" i="1" dirty="0" smtClean="0"/>
              <a:t> the work of the law written in their hearts, their conscience also bearing witness, and their thoughts the mean while accusing or else excusing one </a:t>
            </a:r>
            <a:r>
              <a:rPr lang="en-US" sz="3200" i="1" dirty="0" smtClean="0"/>
              <a:t>another.” (Rom. 2:15) </a:t>
            </a:r>
            <a:endParaRPr lang="en-US" sz="3200"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89038"/>
          </a:xfrm>
        </p:spPr>
        <p:txBody>
          <a:bodyPr>
            <a:normAutofit fontScale="90000"/>
          </a:bodyPr>
          <a:lstStyle/>
          <a:p>
            <a:r>
              <a:rPr lang="en-US" dirty="0" smtClean="0">
                <a:solidFill>
                  <a:srgbClr val="FFFF00"/>
                </a:solidFill>
              </a:rPr>
              <a:t>To seven churches </a:t>
            </a:r>
            <a:br>
              <a:rPr lang="en-US" dirty="0" smtClean="0">
                <a:solidFill>
                  <a:srgbClr val="FFFF00"/>
                </a:solidFill>
              </a:rPr>
            </a:br>
            <a:r>
              <a:rPr lang="en-US" dirty="0" smtClean="0">
                <a:solidFill>
                  <a:srgbClr val="FFFF00"/>
                </a:solidFill>
              </a:rPr>
              <a:t>in Asia Minor</a:t>
            </a:r>
            <a:endParaRPr lang="en-US" dirty="0">
              <a:solidFill>
                <a:srgbClr val="FFFF00"/>
              </a:solidFill>
            </a:endParaRPr>
          </a:p>
        </p:txBody>
      </p:sp>
      <p:sp>
        <p:nvSpPr>
          <p:cNvPr id="3" name="Content Placeholder 2"/>
          <p:cNvSpPr>
            <a:spLocks noGrp="1"/>
          </p:cNvSpPr>
          <p:nvPr>
            <p:ph idx="1"/>
          </p:nvPr>
        </p:nvSpPr>
        <p:spPr>
          <a:xfrm>
            <a:off x="0" y="1600200"/>
            <a:ext cx="5105400" cy="5257800"/>
          </a:xfrm>
        </p:spPr>
        <p:txBody>
          <a:bodyPr>
            <a:noAutofit/>
          </a:bodyPr>
          <a:lstStyle/>
          <a:p>
            <a:pPr lvl="0">
              <a:buNone/>
            </a:pPr>
            <a:r>
              <a:rPr lang="en-US" sz="3600" dirty="0" smtClean="0"/>
              <a:t>    On no less than seven occasions (one to each church) we read the words: </a:t>
            </a:r>
          </a:p>
          <a:p>
            <a:pPr>
              <a:buNone/>
            </a:pPr>
            <a:r>
              <a:rPr lang="en-US" sz="3600" i="1" dirty="0" smtClean="0">
                <a:solidFill>
                  <a:srgbClr val="FFFF00"/>
                </a:solidFill>
              </a:rPr>
              <a:t>   "He that hath an ear, let him hear what the Spirit </a:t>
            </a:r>
            <a:r>
              <a:rPr lang="en-US" sz="3600" i="1" dirty="0" err="1" smtClean="0">
                <a:solidFill>
                  <a:srgbClr val="FFFF00"/>
                </a:solidFill>
              </a:rPr>
              <a:t>saith</a:t>
            </a:r>
            <a:r>
              <a:rPr lang="en-US" sz="3600" i="1" dirty="0" smtClean="0">
                <a:solidFill>
                  <a:srgbClr val="FFFF00"/>
                </a:solidFill>
              </a:rPr>
              <a:t> unto the churches" (Rev. 2:7, 11, 17, 29; 3:6, 13, 22)</a:t>
            </a:r>
          </a:p>
          <a:p>
            <a:endParaRPr lang="en-US" sz="3600" dirty="0"/>
          </a:p>
        </p:txBody>
      </p:sp>
      <p:pic>
        <p:nvPicPr>
          <p:cNvPr id="40962" name="Picture 2" descr="http://kzlam36.files.wordpress.com/2011/12/7-golden-lampstands.jpg"/>
          <p:cNvPicPr>
            <a:picLocks noChangeAspect="1" noChangeArrowheads="1"/>
          </p:cNvPicPr>
          <p:nvPr/>
        </p:nvPicPr>
        <p:blipFill>
          <a:blip r:embed="rId2" cstate="print"/>
          <a:srcRect/>
          <a:stretch>
            <a:fillRect/>
          </a:stretch>
        </p:blipFill>
        <p:spPr bwMode="auto">
          <a:xfrm>
            <a:off x="5334000" y="1600200"/>
            <a:ext cx="3810000" cy="4725477"/>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He loves</a:t>
            </a:r>
            <a:endParaRPr lang="en-US" dirty="0">
              <a:solidFill>
                <a:srgbClr val="FFFF00"/>
              </a:solidFill>
            </a:endParaRPr>
          </a:p>
        </p:txBody>
      </p:sp>
      <p:sp>
        <p:nvSpPr>
          <p:cNvPr id="3" name="Content Placeholder 2"/>
          <p:cNvSpPr>
            <a:spLocks noGrp="1"/>
          </p:cNvSpPr>
          <p:nvPr>
            <p:ph idx="1"/>
          </p:nvPr>
        </p:nvSpPr>
        <p:spPr>
          <a:xfrm>
            <a:off x="4267200" y="1905000"/>
            <a:ext cx="4876800" cy="4953000"/>
          </a:xfrm>
        </p:spPr>
        <p:txBody>
          <a:bodyPr>
            <a:normAutofit/>
          </a:bodyPr>
          <a:lstStyle/>
          <a:p>
            <a:pPr algn="ctr">
              <a:buNone/>
            </a:pPr>
            <a:r>
              <a:rPr lang="en-US" sz="3600" i="1" dirty="0" smtClean="0"/>
              <a:t>"Now I beseech you, brethren, for the Lord Jesus Christ’s sake, and </a:t>
            </a:r>
            <a:r>
              <a:rPr lang="en-US" sz="3600" i="1" u="sng" dirty="0" smtClean="0"/>
              <a:t>for the love of the Spirit</a:t>
            </a:r>
            <a:r>
              <a:rPr lang="en-US" sz="3600" i="1" dirty="0" smtClean="0"/>
              <a:t>, that ye strive together with me in your prayers to God for me" (Romans 15:30)</a:t>
            </a:r>
          </a:p>
          <a:p>
            <a:endParaRPr lang="en-US" sz="3600" dirty="0"/>
          </a:p>
        </p:txBody>
      </p:sp>
      <p:pic>
        <p:nvPicPr>
          <p:cNvPr id="41988" name="Picture 4" descr="http://1.bp.blogspot.com/_VSZxDzdVbb8/TO0mjMYd83I/AAAAAAAAAKM/m-ArhEFnVls/s1600/PowerofPrayer1024.jpg"/>
          <p:cNvPicPr>
            <a:picLocks noChangeAspect="1" noChangeArrowheads="1"/>
          </p:cNvPicPr>
          <p:nvPr/>
        </p:nvPicPr>
        <p:blipFill>
          <a:blip r:embed="rId2" cstate="print"/>
          <a:srcRect/>
          <a:stretch>
            <a:fillRect/>
          </a:stretch>
        </p:blipFill>
        <p:spPr bwMode="auto">
          <a:xfrm rot="21022477">
            <a:off x="237526" y="2163022"/>
            <a:ext cx="4267200" cy="32004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It is wonderful to know that each believer is loved by </a:t>
            </a:r>
            <a:endParaRPr lang="en-US" dirty="0">
              <a:solidFill>
                <a:srgbClr val="FFFF00"/>
              </a:solidFill>
            </a:endParaRPr>
          </a:p>
        </p:txBody>
      </p:sp>
      <p:sp>
        <p:nvSpPr>
          <p:cNvPr id="3" name="Content Placeholder 2"/>
          <p:cNvSpPr>
            <a:spLocks noGrp="1"/>
          </p:cNvSpPr>
          <p:nvPr>
            <p:ph idx="1"/>
          </p:nvPr>
        </p:nvSpPr>
        <p:spPr>
          <a:xfrm>
            <a:off x="152400" y="1600200"/>
            <a:ext cx="8991600" cy="5257800"/>
          </a:xfrm>
        </p:spPr>
        <p:txBody>
          <a:bodyPr>
            <a:normAutofit/>
          </a:bodyPr>
          <a:lstStyle/>
          <a:p>
            <a:pPr>
              <a:buNone/>
            </a:pPr>
            <a:endParaRPr lang="en-US" sz="3600" dirty="0" smtClean="0"/>
          </a:p>
          <a:p>
            <a:r>
              <a:rPr lang="en-US" sz="3600" dirty="0" smtClean="0"/>
              <a:t> The Father - </a:t>
            </a:r>
            <a:r>
              <a:rPr lang="en-US" sz="3600" i="1" dirty="0" smtClean="0"/>
              <a:t>(John 14:21;                           16:27; II Cor. 9:7)</a:t>
            </a:r>
          </a:p>
          <a:p>
            <a:r>
              <a:rPr lang="en-US" sz="3600" dirty="0" smtClean="0"/>
              <a:t> The Son - </a:t>
            </a:r>
            <a:r>
              <a:rPr lang="en-US" sz="3600" i="1" dirty="0" smtClean="0"/>
              <a:t>(Gal. 2:20; Eph. 3:19;                      Rev. 1:5; 3:19)</a:t>
            </a:r>
          </a:p>
          <a:p>
            <a:r>
              <a:rPr lang="en-US" sz="3600" dirty="0" smtClean="0"/>
              <a:t> The Holy Spirit </a:t>
            </a:r>
            <a:r>
              <a:rPr lang="en-US" sz="3600" i="1" dirty="0" smtClean="0"/>
              <a:t>- </a:t>
            </a:r>
            <a:r>
              <a:rPr lang="en-US" sz="3600" i="1" dirty="0" smtClean="0">
                <a:solidFill>
                  <a:srgbClr val="FFFF00"/>
                </a:solidFill>
              </a:rPr>
              <a:t>Romans 5:5 “The love of God is shed abroad in our hearts by the Holy Ghost which is given unto us.”</a:t>
            </a:r>
          </a:p>
          <a:p>
            <a:endParaRPr lang="en-US" sz="3600" dirty="0"/>
          </a:p>
        </p:txBody>
      </p:sp>
      <p:pic>
        <p:nvPicPr>
          <p:cNvPr id="43010" name="Picture 2" descr="http://3.bp.blogspot.com/_OqB3dACWtF4/TPikeMDH6_I/AAAAAAAAA-M/-ZncAsDAY2A/s1600/Holy-Spirit-of-Love.jpg"/>
          <p:cNvPicPr>
            <a:picLocks noChangeAspect="1" noChangeArrowheads="1"/>
          </p:cNvPicPr>
          <p:nvPr/>
        </p:nvPicPr>
        <p:blipFill>
          <a:blip r:embed="rId2" cstate="print"/>
          <a:srcRect/>
          <a:stretch>
            <a:fillRect/>
          </a:stretch>
        </p:blipFill>
        <p:spPr bwMode="auto">
          <a:xfrm>
            <a:off x="6069786" y="1600200"/>
            <a:ext cx="3074214" cy="22764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http://childrenschapel.org/biblestories/graphics/fruit-spirit-title3.gif"/>
          <p:cNvPicPr>
            <a:picLocks noChangeAspect="1" noChangeArrowheads="1"/>
          </p:cNvPicPr>
          <p:nvPr/>
        </p:nvPicPr>
        <p:blipFill>
          <a:blip r:embed="rId2" cstate="print"/>
          <a:srcRect/>
          <a:stretch>
            <a:fillRect/>
          </a:stretch>
        </p:blipFill>
        <p:spPr bwMode="auto">
          <a:xfrm>
            <a:off x="1371600" y="304800"/>
            <a:ext cx="7027333" cy="63246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2.bp.blogspot.com/-1XsYuv7-ESk/TVX3JGHX5_I/AAAAAAAAA14/IPRSMWGfAQ0/s1600/love.pic.jpg"/>
          <p:cNvPicPr>
            <a:picLocks noChangeAspect="1" noChangeArrowheads="1"/>
          </p:cNvPicPr>
          <p:nvPr/>
        </p:nvPicPr>
        <p:blipFill>
          <a:blip r:embed="rId2" cstate="print">
            <a:lum contrast="40000"/>
          </a:blip>
          <a:srcRect/>
          <a:stretch>
            <a:fillRect/>
          </a:stretch>
        </p:blipFill>
        <p:spPr bwMode="auto">
          <a:xfrm>
            <a:off x="4" y="0"/>
            <a:ext cx="9143996" cy="6858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3.bp.blogspot.com/_43tWEhiHHrs/TCUy290wpeI/AAAAAAAABk4/L1SgP6F2Xek/s1600/Fruit+Of+The+Spirit+Branmade.jpg"/>
          <p:cNvPicPr>
            <a:picLocks noChangeAspect="1" noChangeArrowheads="1"/>
          </p:cNvPicPr>
          <p:nvPr/>
        </p:nvPicPr>
        <p:blipFill>
          <a:blip r:embed="rId2" cstate="print"/>
          <a:srcRect/>
          <a:stretch>
            <a:fillRect/>
          </a:stretch>
        </p:blipFill>
        <p:spPr bwMode="auto">
          <a:xfrm>
            <a:off x="-100247" y="1447800"/>
            <a:ext cx="9244247" cy="418147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solidFill>
                  <a:srgbClr val="FFFF00"/>
                </a:solidFill>
              </a:rPr>
              <a:t>He grieves</a:t>
            </a:r>
            <a:endParaRPr lang="en-US" dirty="0">
              <a:solidFill>
                <a:srgbClr val="FFFF00"/>
              </a:solidFill>
            </a:endParaRPr>
          </a:p>
        </p:txBody>
      </p:sp>
      <p:sp>
        <p:nvSpPr>
          <p:cNvPr id="3" name="Content Placeholder 2"/>
          <p:cNvSpPr>
            <a:spLocks noGrp="1"/>
          </p:cNvSpPr>
          <p:nvPr>
            <p:ph idx="1"/>
          </p:nvPr>
        </p:nvSpPr>
        <p:spPr>
          <a:xfrm>
            <a:off x="0" y="1447800"/>
            <a:ext cx="9144000" cy="2286001"/>
          </a:xfrm>
        </p:spPr>
        <p:txBody>
          <a:bodyPr>
            <a:normAutofit/>
          </a:bodyPr>
          <a:lstStyle/>
          <a:p>
            <a:pPr algn="ctr">
              <a:buNone/>
            </a:pPr>
            <a:r>
              <a:rPr lang="en-US" sz="3600" i="1" dirty="0" smtClean="0"/>
              <a:t>    "And grieve not the Holy Spirit of God, whereby ye are sealed unto the day of redemption" (Eph. 4:30)</a:t>
            </a:r>
          </a:p>
          <a:p>
            <a:endParaRPr lang="en-US" sz="3600" dirty="0"/>
          </a:p>
        </p:txBody>
      </p:sp>
      <p:pic>
        <p:nvPicPr>
          <p:cNvPr id="13314" name="Picture 2" descr="http://abetterwayministry.com/yahoo_site_admin/assets/images/tear.24195135_std.jpg"/>
          <p:cNvPicPr>
            <a:picLocks noChangeAspect="1" noChangeArrowheads="1"/>
          </p:cNvPicPr>
          <p:nvPr/>
        </p:nvPicPr>
        <p:blipFill>
          <a:blip r:embed="rId2" cstate="print"/>
          <a:srcRect r="763" b="4326"/>
          <a:stretch>
            <a:fillRect/>
          </a:stretch>
        </p:blipFill>
        <p:spPr bwMode="auto">
          <a:xfrm>
            <a:off x="2209800" y="3276600"/>
            <a:ext cx="4953000" cy="3581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535362"/>
          </a:xfrm>
        </p:spPr>
        <p:txBody>
          <a:bodyPr>
            <a:normAutofit/>
          </a:bodyPr>
          <a:lstStyle/>
          <a:p>
            <a:r>
              <a:rPr lang="en-US" dirty="0" smtClean="0"/>
              <a:t>This grieving attribute of the Holy Spirit is really an extension of his love, for while one may be angered by his enemies, he can only be grieved by those he loves.</a:t>
            </a:r>
            <a:endParaRPr lang="en-US" dirty="0"/>
          </a:p>
        </p:txBody>
      </p:sp>
      <p:pic>
        <p:nvPicPr>
          <p:cNvPr id="48130" name="Picture 2" descr="http://www.projectinspired.com/wp-content/uploads/holy-spirit1-590x295.jpg"/>
          <p:cNvPicPr>
            <a:picLocks noChangeAspect="1" noChangeArrowheads="1"/>
          </p:cNvPicPr>
          <p:nvPr/>
        </p:nvPicPr>
        <p:blipFill>
          <a:blip r:embed="rId2" cstate="print"/>
          <a:srcRect/>
          <a:stretch>
            <a:fillRect/>
          </a:stretch>
        </p:blipFill>
        <p:spPr bwMode="auto">
          <a:xfrm>
            <a:off x="1905000" y="4048124"/>
            <a:ext cx="5619750" cy="28098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fontScale="90000"/>
          </a:bodyPr>
          <a:lstStyle/>
          <a:p>
            <a:r>
              <a:rPr lang="en-US" dirty="0" smtClean="0"/>
              <a:t>In the New Testament alone there are some 261 passages which refer to the Holy Spirit. He is mentioned 56 times in the Gospels, 57 times in the book of Acts, 112 times in the Pauline epistles, and 36 times in the remaining New Testament.</a:t>
            </a:r>
            <a:br>
              <a:rPr lang="en-US" dirty="0" smtClean="0"/>
            </a:br>
            <a:r>
              <a:rPr lang="en-US" dirty="0" smtClean="0"/>
              <a:t/>
            </a:r>
            <a:br>
              <a:rPr lang="en-US" dirty="0" smtClean="0"/>
            </a:br>
            <a:r>
              <a:rPr lang="en-US" sz="5300" b="1" dirty="0" smtClean="0">
                <a:solidFill>
                  <a:srgbClr val="FFFF00"/>
                </a:solidFill>
              </a:rPr>
              <a:t>Total = 522</a:t>
            </a:r>
            <a:r>
              <a:rPr lang="en-US" dirty="0" smtClean="0"/>
              <a:t/>
            </a:r>
            <a:br>
              <a:rPr lang="en-US" dirty="0" smtClean="0"/>
            </a:br>
            <a:endParaRPr lang="en-US" dirty="0"/>
          </a:p>
        </p:txBody>
      </p:sp>
      <p:sp>
        <p:nvSpPr>
          <p:cNvPr id="3" name="Rectangle 2"/>
          <p:cNvSpPr/>
          <p:nvPr/>
        </p:nvSpPr>
        <p:spPr>
          <a:xfrm>
            <a:off x="2667000" y="5334000"/>
            <a:ext cx="4343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133600"/>
          </a:xfrm>
        </p:spPr>
        <p:txBody>
          <a:bodyPr>
            <a:normAutofit/>
          </a:bodyPr>
          <a:lstStyle/>
          <a:p>
            <a:r>
              <a:rPr lang="en-US" dirty="0" smtClean="0"/>
              <a:t>The command here is, literally, </a:t>
            </a:r>
            <a:r>
              <a:rPr lang="en-US" i="1" dirty="0" smtClean="0"/>
              <a:t>"stop grieving the Holy Spirit of God." </a:t>
            </a:r>
            <a:endParaRPr lang="en-US" i="1" dirty="0"/>
          </a:p>
        </p:txBody>
      </p:sp>
      <p:pic>
        <p:nvPicPr>
          <p:cNvPr id="1026" name="Picture 2" descr="http://productivelifeconcepts.com/wp-content/uploads/2012/06/man-stop-sign.jpg"/>
          <p:cNvPicPr>
            <a:picLocks noChangeAspect="1" noChangeArrowheads="1"/>
          </p:cNvPicPr>
          <p:nvPr/>
        </p:nvPicPr>
        <p:blipFill>
          <a:blip r:embed="rId2" cstate="print"/>
          <a:srcRect/>
          <a:stretch>
            <a:fillRect/>
          </a:stretch>
        </p:blipFill>
        <p:spPr bwMode="auto">
          <a:xfrm>
            <a:off x="3124200" y="2054174"/>
            <a:ext cx="3200400" cy="464190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dirty="0" smtClean="0">
                <a:solidFill>
                  <a:srgbClr val="FFFF00"/>
                </a:solidFill>
              </a:rPr>
              <a:t>He prays</a:t>
            </a:r>
            <a:endParaRPr lang="en-US" dirty="0">
              <a:solidFill>
                <a:srgbClr val="FFFF00"/>
              </a:solidFill>
            </a:endParaRPr>
          </a:p>
        </p:txBody>
      </p:sp>
      <p:sp>
        <p:nvSpPr>
          <p:cNvPr id="3" name="Content Placeholder 2"/>
          <p:cNvSpPr>
            <a:spLocks noGrp="1"/>
          </p:cNvSpPr>
          <p:nvPr>
            <p:ph idx="1"/>
          </p:nvPr>
        </p:nvSpPr>
        <p:spPr>
          <a:xfrm>
            <a:off x="4419600" y="1752600"/>
            <a:ext cx="4419600" cy="4876800"/>
          </a:xfrm>
        </p:spPr>
        <p:txBody>
          <a:bodyPr>
            <a:normAutofit lnSpcReduction="10000"/>
          </a:bodyPr>
          <a:lstStyle/>
          <a:p>
            <a:pPr algn="ctr">
              <a:buNone/>
            </a:pPr>
            <a:r>
              <a:rPr lang="en-US" i="1" dirty="0" smtClean="0"/>
              <a:t>   "Likewise the Spirit also </a:t>
            </a:r>
            <a:r>
              <a:rPr lang="en-US" i="1" dirty="0" err="1" smtClean="0"/>
              <a:t>helpeth</a:t>
            </a:r>
            <a:r>
              <a:rPr lang="en-US" i="1" dirty="0" smtClean="0"/>
              <a:t> our infirmities: for we know not what we should pray for as we ought: but the Spirit itself </a:t>
            </a:r>
            <a:r>
              <a:rPr lang="en-US" i="1" dirty="0" err="1" smtClean="0"/>
              <a:t>maketh</a:t>
            </a:r>
            <a:r>
              <a:rPr lang="en-US" i="1" dirty="0" smtClean="0"/>
              <a:t> intercession for us with </a:t>
            </a:r>
            <a:r>
              <a:rPr lang="en-US" i="1" dirty="0" err="1" smtClean="0"/>
              <a:t>groanings</a:t>
            </a:r>
            <a:r>
              <a:rPr lang="en-US" i="1" dirty="0" smtClean="0"/>
              <a:t> which cannot be uttered" (Rom. 8:26)</a:t>
            </a:r>
          </a:p>
          <a:p>
            <a:endParaRPr lang="en-US" dirty="0"/>
          </a:p>
        </p:txBody>
      </p:sp>
      <p:pic>
        <p:nvPicPr>
          <p:cNvPr id="1030" name="Picture 6" descr="http://3.bp.blogspot.com/-JU-NfKpEpDc/Tpg9tTlrPyI/AAAAAAAAAXI/A_wjBFNr8gQ/s1600/Come-Holy-Spirit.jpg"/>
          <p:cNvPicPr>
            <a:picLocks noChangeAspect="1" noChangeArrowheads="1"/>
          </p:cNvPicPr>
          <p:nvPr/>
        </p:nvPicPr>
        <p:blipFill>
          <a:blip r:embed="rId2" cstate="print"/>
          <a:srcRect/>
          <a:stretch>
            <a:fillRect/>
          </a:stretch>
        </p:blipFill>
        <p:spPr bwMode="auto">
          <a:xfrm>
            <a:off x="304800" y="1676400"/>
            <a:ext cx="4038600" cy="492909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FF00"/>
                </a:solidFill>
              </a:rPr>
              <a:t>Because the Holy Spirit is Person you can have a personal relationship with him</a:t>
            </a:r>
            <a:endParaRPr lang="en-US" dirty="0">
              <a:solidFill>
                <a:srgbClr val="FFFF00"/>
              </a:solidFill>
            </a:endParaRPr>
          </a:p>
        </p:txBody>
      </p:sp>
      <p:sp>
        <p:nvSpPr>
          <p:cNvPr id="3" name="Content Placeholder 2"/>
          <p:cNvSpPr>
            <a:spLocks noGrp="1"/>
          </p:cNvSpPr>
          <p:nvPr>
            <p:ph idx="1"/>
          </p:nvPr>
        </p:nvSpPr>
        <p:spPr>
          <a:xfrm>
            <a:off x="228600" y="1752600"/>
            <a:ext cx="8763000" cy="1905001"/>
          </a:xfrm>
        </p:spPr>
        <p:txBody>
          <a:bodyPr>
            <a:normAutofit/>
          </a:bodyPr>
          <a:lstStyle/>
          <a:p>
            <a:pPr>
              <a:buNone/>
            </a:pPr>
            <a:r>
              <a:rPr lang="en-US" sz="3600" i="1" dirty="0" smtClean="0"/>
              <a:t>   Romans 8:14 “For as many as are led by the Spirit of God, they are the sons of God.”</a:t>
            </a:r>
            <a:endParaRPr lang="en-US" sz="3600" i="1" dirty="0"/>
          </a:p>
        </p:txBody>
      </p:sp>
      <p:pic>
        <p:nvPicPr>
          <p:cNvPr id="47106" name="Picture 2" descr="http://todaysfreshmanna.files.wordpress.com/2012/07/listen-to-the-spirit2.jpg"/>
          <p:cNvPicPr>
            <a:picLocks noChangeAspect="1" noChangeArrowheads="1"/>
          </p:cNvPicPr>
          <p:nvPr/>
        </p:nvPicPr>
        <p:blipFill>
          <a:blip r:embed="rId2" cstate="print"/>
          <a:srcRect/>
          <a:stretch>
            <a:fillRect/>
          </a:stretch>
        </p:blipFill>
        <p:spPr bwMode="auto">
          <a:xfrm>
            <a:off x="1524000" y="3193485"/>
            <a:ext cx="5867400" cy="366451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81200"/>
          </a:xfrm>
        </p:spPr>
        <p:txBody>
          <a:bodyPr>
            <a:normAutofit fontScale="90000"/>
          </a:bodyPr>
          <a:lstStyle/>
          <a:p>
            <a:r>
              <a:rPr lang="en-US" i="1" dirty="0" smtClean="0"/>
              <a:t>“Know ye not that ye are the temple of God, and that the Spirit of God </a:t>
            </a:r>
            <a:r>
              <a:rPr lang="en-US" i="1" dirty="0" err="1" smtClean="0"/>
              <a:t>dwelleth</a:t>
            </a:r>
            <a:r>
              <a:rPr lang="en-US" i="1" dirty="0" smtClean="0"/>
              <a:t> in you?” (I Cor. 3:16)</a:t>
            </a:r>
            <a:endParaRPr lang="en-US" i="1" dirty="0"/>
          </a:p>
        </p:txBody>
      </p:sp>
      <p:pic>
        <p:nvPicPr>
          <p:cNvPr id="51202" name="Picture 2" descr="http://2.bp.blogspot.com/_flr0dy38uZ8/TBcOocj7lWI/AAAAAAAAAM0/PAvNI3_PaYU/s400/praise-god.jpg"/>
          <p:cNvPicPr>
            <a:picLocks noChangeAspect="1" noChangeArrowheads="1"/>
          </p:cNvPicPr>
          <p:nvPr/>
        </p:nvPicPr>
        <p:blipFill>
          <a:blip r:embed="rId2" cstate="print"/>
          <a:srcRect/>
          <a:stretch>
            <a:fillRect/>
          </a:stretch>
        </p:blipFill>
        <p:spPr bwMode="auto">
          <a:xfrm>
            <a:off x="2667000" y="2097349"/>
            <a:ext cx="4191000" cy="4760651"/>
          </a:xfrm>
          <a:prstGeom prst="rect">
            <a:avLst/>
          </a:prstGeom>
          <a:noFill/>
        </p:spPr>
      </p:pic>
      <p:pic>
        <p:nvPicPr>
          <p:cNvPr id="51206" name="Picture 6" descr="https://encrypted-tbn0.gstatic.com/images?q=tbn:ANd9GcQDo5f-cYsScuP_8BAd7WdAcwpclOVrBwyp10UT3uB9QaUD718G"/>
          <p:cNvPicPr>
            <a:picLocks noChangeAspect="1" noChangeArrowheads="1"/>
          </p:cNvPicPr>
          <p:nvPr/>
        </p:nvPicPr>
        <p:blipFill>
          <a:blip r:embed="rId3" cstate="print"/>
          <a:srcRect l="33645" t="40251" r="32710" b="11950"/>
          <a:stretch>
            <a:fillRect/>
          </a:stretch>
        </p:blipFill>
        <p:spPr bwMode="auto">
          <a:xfrm>
            <a:off x="4191000" y="2209800"/>
            <a:ext cx="1143000" cy="1206500"/>
          </a:xfrm>
          <a:prstGeom prst="ellipse">
            <a:avLst/>
          </a:prstGeom>
          <a:ln>
            <a:noFill/>
          </a:ln>
          <a:effectLst>
            <a:softEdge rad="112500"/>
          </a:effectLst>
        </p:spPr>
      </p:pic>
      <p:pic>
        <p:nvPicPr>
          <p:cNvPr id="10242" name="Picture 2" descr="https://encrypted-tbn2.gstatic.com/images?q=tbn:ANd9GcS8c5nmVaM6b7j_NIqE3g6myYEWh-5rGTIc_Q9TFBSB2OgEuxp9Ig"/>
          <p:cNvPicPr>
            <a:picLocks noChangeAspect="1" noChangeArrowheads="1"/>
          </p:cNvPicPr>
          <p:nvPr/>
        </p:nvPicPr>
        <p:blipFill>
          <a:blip r:embed="rId4" cstate="print"/>
          <a:srcRect t="6275" r="3030" b="30980"/>
          <a:stretch>
            <a:fillRect/>
          </a:stretch>
        </p:blipFill>
        <p:spPr bwMode="auto">
          <a:xfrm>
            <a:off x="4267200" y="4191000"/>
            <a:ext cx="929640" cy="7747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1206"/>
                                        </p:tgtEl>
                                      </p:cBhvr>
                                    </p:animEffect>
                                    <p:set>
                                      <p:cBhvr>
                                        <p:cTn id="7" dur="1" fill="hold">
                                          <p:stCondLst>
                                            <p:cond delay="1999"/>
                                          </p:stCondLst>
                                        </p:cTn>
                                        <p:tgtEl>
                                          <p:spTgt spid="5120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609600"/>
            <a:ext cx="5410200" cy="6248400"/>
          </a:xfrm>
        </p:spPr>
        <p:txBody>
          <a:bodyPr>
            <a:normAutofit/>
          </a:bodyPr>
          <a:lstStyle/>
          <a:p>
            <a:r>
              <a:rPr lang="en-US" sz="3600" i="1" dirty="0" smtClean="0"/>
              <a:t> I Cor. 3:16 “Know ye not that ye are the temple of God, and that the Spirit of God </a:t>
            </a:r>
            <a:r>
              <a:rPr lang="en-US" sz="3600" i="1" dirty="0" err="1" smtClean="0"/>
              <a:t>dwelleth</a:t>
            </a:r>
            <a:r>
              <a:rPr lang="en-US" sz="3600" i="1" dirty="0" smtClean="0"/>
              <a:t> in you?” </a:t>
            </a:r>
          </a:p>
          <a:p>
            <a:r>
              <a:rPr lang="en-US" sz="3600" i="1" dirty="0" smtClean="0"/>
              <a:t>I Thess. 4:8 “He therefore that </a:t>
            </a:r>
            <a:r>
              <a:rPr lang="en-US" sz="3600" i="1" dirty="0" err="1" smtClean="0"/>
              <a:t>despiseth</a:t>
            </a:r>
            <a:r>
              <a:rPr lang="en-US" sz="3600" i="1" dirty="0" smtClean="0"/>
              <a:t>, </a:t>
            </a:r>
            <a:r>
              <a:rPr lang="en-US" sz="3600" i="1" dirty="0" err="1" smtClean="0"/>
              <a:t>despiseth</a:t>
            </a:r>
            <a:r>
              <a:rPr lang="en-US" sz="3600" i="1" dirty="0" smtClean="0"/>
              <a:t> not man, but God, who hath also given unto us his holy Spirit.”</a:t>
            </a:r>
            <a:endParaRPr lang="en-US" sz="3600" i="1" dirty="0"/>
          </a:p>
        </p:txBody>
      </p:sp>
      <p:pic>
        <p:nvPicPr>
          <p:cNvPr id="53250" name="Picture 2" descr="http://www.jesushealsmi.com/Images/Book_CTT.jpg"/>
          <p:cNvPicPr>
            <a:picLocks noChangeAspect="1" noChangeArrowheads="1"/>
          </p:cNvPicPr>
          <p:nvPr/>
        </p:nvPicPr>
        <p:blipFill>
          <a:blip r:embed="rId2" cstate="print">
            <a:lum contrast="20000"/>
          </a:blip>
          <a:srcRect r="-1429" b="16071"/>
          <a:stretch>
            <a:fillRect/>
          </a:stretch>
        </p:blipFill>
        <p:spPr bwMode="auto">
          <a:xfrm>
            <a:off x="5562600" y="838200"/>
            <a:ext cx="3437106"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5562600" y="5029200"/>
            <a:ext cx="3581400" cy="584775"/>
          </a:xfrm>
          <a:prstGeom prst="rect">
            <a:avLst/>
          </a:prstGeom>
        </p:spPr>
        <p:txBody>
          <a:bodyPr wrap="square">
            <a:spAutoFit/>
          </a:bodyPr>
          <a:lstStyle/>
          <a:p>
            <a:pPr algn="ctr"/>
            <a:r>
              <a:rPr lang="en-US" sz="3200" i="1" dirty="0" smtClean="0"/>
              <a:t>II Cor. 6:18-7:1</a:t>
            </a:r>
            <a:endParaRPr lang="en-US" sz="3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to="" calcmode="lin" valueType="num">
                                      <p:cBhvr>
                                        <p:cTn id="7"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fontScale="90000"/>
          </a:bodyPr>
          <a:lstStyle/>
          <a:p>
            <a:r>
              <a:rPr lang="en-US" i="1" dirty="0" smtClean="0"/>
              <a:t>“For ye have not received the spirit of bondage again to fear; but ye have received the Spirit of adoption, whereby we cry, </a:t>
            </a:r>
            <a:r>
              <a:rPr lang="en-US" i="1" u="sng" dirty="0" smtClean="0"/>
              <a:t>Abba, Father</a:t>
            </a:r>
            <a:r>
              <a:rPr lang="en-US" i="1" dirty="0" smtClean="0"/>
              <a:t>.”     (Rom. 8:15)</a:t>
            </a:r>
            <a:br>
              <a:rPr lang="en-US" i="1" dirty="0" smtClean="0"/>
            </a:br>
            <a:r>
              <a:rPr lang="en-US" i="1" dirty="0" smtClean="0"/>
              <a:t> “And because ye are sons, God hath sent forth the Spirit of his Son into your hearts, crying, </a:t>
            </a:r>
            <a:r>
              <a:rPr lang="en-US" i="1" u="sng" dirty="0" smtClean="0"/>
              <a:t>Abba, Father</a:t>
            </a:r>
            <a:r>
              <a:rPr lang="en-US" i="1" dirty="0" smtClean="0"/>
              <a:t>.”    </a:t>
            </a:r>
            <a:br>
              <a:rPr lang="en-US" i="1" dirty="0" smtClean="0"/>
            </a:br>
            <a:r>
              <a:rPr lang="en-US" i="1" dirty="0" smtClean="0"/>
              <a:t> (Gal. 4:6)</a:t>
            </a:r>
            <a:endParaRPr lang="en-US"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5257800"/>
          </a:xfrm>
        </p:spPr>
        <p:txBody>
          <a:bodyPr>
            <a:normAutofit/>
            <a:scene3d>
              <a:camera prst="orthographicFront"/>
              <a:lightRig rig="threePt" dir="t"/>
            </a:scene3d>
            <a:sp3d extrusionH="57150">
              <a:bevelT w="38100" h="38100" prst="convex"/>
            </a:sp3d>
          </a:bodyPr>
          <a:lstStyle/>
          <a:p>
            <a:r>
              <a:rPr lang="en-US" sz="5400" dirty="0" smtClean="0">
                <a:solidFill>
                  <a:schemeClr val="accent6">
                    <a:lumMod val="60000"/>
                    <a:lumOff val="40000"/>
                  </a:schemeClr>
                </a:solidFill>
              </a:rPr>
              <a:t>Abba is an Aramaic word for father,  used by Jesus</a:t>
            </a:r>
            <a:r>
              <a:rPr lang="en-US" sz="5400" i="1" dirty="0" smtClean="0">
                <a:solidFill>
                  <a:schemeClr val="accent6">
                    <a:lumMod val="60000"/>
                    <a:lumOff val="40000"/>
                  </a:schemeClr>
                </a:solidFill>
              </a:rPr>
              <a:t> (Mark 14:36) </a:t>
            </a:r>
            <a:r>
              <a:rPr lang="en-US" sz="5400" dirty="0" smtClean="0">
                <a:solidFill>
                  <a:schemeClr val="accent6">
                    <a:lumMod val="60000"/>
                    <a:lumOff val="40000"/>
                  </a:schemeClr>
                </a:solidFill>
              </a:rPr>
              <a:t>and Paul </a:t>
            </a:r>
            <a:r>
              <a:rPr lang="en-US" sz="5400" i="1" dirty="0" smtClean="0">
                <a:solidFill>
                  <a:schemeClr val="accent6">
                    <a:lumMod val="60000"/>
                    <a:lumOff val="40000"/>
                  </a:schemeClr>
                </a:solidFill>
              </a:rPr>
              <a:t>(Rom. 8:15) </a:t>
            </a:r>
            <a:r>
              <a:rPr lang="en-US" sz="5400" dirty="0" smtClean="0">
                <a:solidFill>
                  <a:schemeClr val="accent6">
                    <a:lumMod val="60000"/>
                    <a:lumOff val="40000"/>
                  </a:schemeClr>
                </a:solidFill>
              </a:rPr>
              <a:t>to address God in a relation of personal intimacy.</a:t>
            </a:r>
            <a:endParaRPr lang="en-US" sz="5400"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graftedforlife.org/blogs/media/blogs/torah/Torah2/you%20temple.jpg"/>
          <p:cNvPicPr>
            <a:picLocks noChangeAspect="1" noChangeArrowheads="1"/>
          </p:cNvPicPr>
          <p:nvPr/>
        </p:nvPicPr>
        <p:blipFill>
          <a:blip r:embed="rId2" cstate="print">
            <a:lum bright="-10000" contrast="30000"/>
          </a:blip>
          <a:srcRect/>
          <a:stretch>
            <a:fillRect/>
          </a:stretch>
        </p:blipFill>
        <p:spPr bwMode="auto">
          <a:xfrm>
            <a:off x="838200" y="304800"/>
            <a:ext cx="7546380" cy="5565457"/>
          </a:xfrm>
          <a:prstGeom prst="rect">
            <a:avLst/>
          </a:prstGeom>
          <a:ln>
            <a:noFill/>
          </a:ln>
          <a:effectLst>
            <a:softEdge rad="112500"/>
          </a:effectLst>
        </p:spPr>
      </p:pic>
      <p:sp>
        <p:nvSpPr>
          <p:cNvPr id="3" name="Rectangle 2"/>
          <p:cNvSpPr/>
          <p:nvPr/>
        </p:nvSpPr>
        <p:spPr>
          <a:xfrm>
            <a:off x="1447800" y="3352800"/>
            <a:ext cx="6858000" cy="312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He Comforts</a:t>
            </a:r>
            <a:endParaRPr lang="en-US" dirty="0">
              <a:solidFill>
                <a:srgbClr val="FFFF00"/>
              </a:solidFill>
            </a:endParaRPr>
          </a:p>
        </p:txBody>
      </p:sp>
      <p:pic>
        <p:nvPicPr>
          <p:cNvPr id="62466" name="Picture 2" descr="http://3.bp.blogspot.com/-b80kqETwI7s/Th07Z062ZII/AAAAAAAAAao/QQuQfi16Dms/s1600/Meet+the+Comforter.jpg"/>
          <p:cNvPicPr>
            <a:picLocks noChangeAspect="1" noChangeArrowheads="1"/>
          </p:cNvPicPr>
          <p:nvPr/>
        </p:nvPicPr>
        <p:blipFill>
          <a:blip r:embed="rId2" cstate="print"/>
          <a:srcRect t="4071" r="-1711" b="14504"/>
          <a:stretch>
            <a:fillRect/>
          </a:stretch>
        </p:blipFill>
        <p:spPr bwMode="auto">
          <a:xfrm>
            <a:off x="1447800" y="1752600"/>
            <a:ext cx="6141720" cy="472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kzlam36.files.wordpress.com/2009/11/dove_and_bible.jpg"/>
          <p:cNvPicPr>
            <a:picLocks noChangeAspect="1" noChangeArrowheads="1"/>
          </p:cNvPicPr>
          <p:nvPr/>
        </p:nvPicPr>
        <p:blipFill>
          <a:blip r:embed="rId2" cstate="print"/>
          <a:srcRect/>
          <a:stretch>
            <a:fillRect/>
          </a:stretch>
        </p:blipFill>
        <p:spPr bwMode="auto">
          <a:xfrm>
            <a:off x="-197013" y="0"/>
            <a:ext cx="9612923" cy="6858000"/>
          </a:xfrm>
          <a:prstGeom prst="rect">
            <a:avLst/>
          </a:prstGeom>
          <a:noFill/>
        </p:spPr>
      </p:pic>
      <p:sp>
        <p:nvSpPr>
          <p:cNvPr id="4" name="Content Placeholder 3"/>
          <p:cNvSpPr>
            <a:spLocks noGrp="1"/>
          </p:cNvSpPr>
          <p:nvPr>
            <p:ph idx="1"/>
          </p:nvPr>
        </p:nvSpPr>
        <p:spPr>
          <a:xfrm>
            <a:off x="-152400" y="228600"/>
            <a:ext cx="9525000" cy="6629400"/>
          </a:xfrm>
        </p:spPr>
        <p:txBody>
          <a:bodyPr>
            <a:normAutofit fontScale="92500" lnSpcReduction="10000"/>
          </a:bodyPr>
          <a:lstStyle/>
          <a:p>
            <a:r>
              <a:rPr lang="en-US" i="1" dirty="0" smtClean="0">
                <a:effectLst>
                  <a:glow rad="101600">
                    <a:schemeClr val="bg1">
                      <a:alpha val="60000"/>
                    </a:schemeClr>
                  </a:glow>
                </a:effectLst>
              </a:rPr>
              <a:t> John 14:16 “And I will pray the Father, and he shall give you another Comforter, that he may abide with you for ever.”</a:t>
            </a:r>
          </a:p>
          <a:p>
            <a:r>
              <a:rPr lang="en-US" i="1" dirty="0" smtClean="0">
                <a:effectLst>
                  <a:glow rad="101600">
                    <a:schemeClr val="bg1">
                      <a:alpha val="60000"/>
                    </a:schemeClr>
                  </a:glow>
                </a:effectLst>
              </a:rPr>
              <a:t> John 14:26 “But the Comforter, which is the Holy Ghost, whom the Father will send in my name, he shall teach you all things, and bring all things to your remembrance, whatsoever I have said unto you.”</a:t>
            </a:r>
          </a:p>
          <a:p>
            <a:r>
              <a:rPr lang="en-US" i="1" dirty="0" smtClean="0">
                <a:effectLst>
                  <a:glow rad="101600">
                    <a:schemeClr val="bg1">
                      <a:alpha val="60000"/>
                    </a:schemeClr>
                  </a:glow>
                </a:effectLst>
              </a:rPr>
              <a:t> John 15:26  “But when the Comforter is come, whom I will send unto you from the Father, even the Spirit of truth, which </a:t>
            </a:r>
            <a:r>
              <a:rPr lang="en-US" i="1" dirty="0" err="1" smtClean="0">
                <a:effectLst>
                  <a:glow rad="101600">
                    <a:schemeClr val="bg1">
                      <a:alpha val="60000"/>
                    </a:schemeClr>
                  </a:glow>
                </a:effectLst>
              </a:rPr>
              <a:t>proceedeth</a:t>
            </a:r>
            <a:r>
              <a:rPr lang="en-US" i="1" dirty="0" smtClean="0">
                <a:effectLst>
                  <a:glow rad="101600">
                    <a:schemeClr val="bg1">
                      <a:alpha val="60000"/>
                    </a:schemeClr>
                  </a:glow>
                </a:effectLst>
              </a:rPr>
              <a:t> from the Father, he shall testify of me.”</a:t>
            </a:r>
          </a:p>
          <a:p>
            <a:r>
              <a:rPr lang="en-US" i="1" dirty="0" smtClean="0">
                <a:effectLst>
                  <a:glow rad="101600">
                    <a:schemeClr val="bg1">
                      <a:alpha val="60000"/>
                    </a:schemeClr>
                  </a:glow>
                </a:effectLst>
              </a:rPr>
              <a:t> John 16:7 “Nevertheless I tell you the truth; It is expedient for you that I go away: for if I go not away, the Comforter will not come unto you; but if I depart, I will send him unto you.”</a:t>
            </a:r>
            <a:endParaRPr lang="en-US"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029200" cy="6858000"/>
          </a:xfrm>
        </p:spPr>
        <p:txBody>
          <a:bodyPr>
            <a:noAutofit/>
          </a:bodyPr>
          <a:lstStyle/>
          <a:p>
            <a:pPr algn="ctr">
              <a:buNone/>
            </a:pPr>
            <a:r>
              <a:rPr lang="en-US" dirty="0" smtClean="0"/>
              <a:t>   During </a:t>
            </a:r>
            <a:r>
              <a:rPr lang="en-US" dirty="0"/>
              <a:t>one of his missionary trips, the Apostle Paul questioned a group of </a:t>
            </a:r>
            <a:r>
              <a:rPr lang="en-US" dirty="0" err="1"/>
              <a:t>Ephesian</a:t>
            </a:r>
            <a:r>
              <a:rPr lang="en-US" dirty="0"/>
              <a:t> </a:t>
            </a:r>
            <a:r>
              <a:rPr lang="en-US" dirty="0" smtClean="0"/>
              <a:t>believers (disciples </a:t>
            </a:r>
            <a:r>
              <a:rPr lang="en-US" dirty="0"/>
              <a:t>of John the Baptist) about the doctrine of the Holy Spirit. Their answer must have shocked him somewhat, for they replied, </a:t>
            </a:r>
            <a:r>
              <a:rPr lang="en-US" i="1" dirty="0">
                <a:solidFill>
                  <a:srgbClr val="FFFF00"/>
                </a:solidFill>
              </a:rPr>
              <a:t>"...We have not so much as heard whether there be any Holy Ghost" (Acts 19:2</a:t>
            </a:r>
            <a:r>
              <a:rPr lang="en-US" i="1" dirty="0" smtClean="0">
                <a:solidFill>
                  <a:srgbClr val="FFFF00"/>
                </a:solidFill>
              </a:rPr>
              <a:t>)</a:t>
            </a:r>
            <a:endParaRPr lang="en-US" i="1" dirty="0">
              <a:solidFill>
                <a:srgbClr val="FFFF00"/>
              </a:solidFill>
            </a:endParaRPr>
          </a:p>
          <a:p>
            <a:pPr algn="ctr"/>
            <a:endParaRPr lang="en-US" dirty="0"/>
          </a:p>
        </p:txBody>
      </p:sp>
      <p:pic>
        <p:nvPicPr>
          <p:cNvPr id="14338" name="Picture 2" descr="http://goodnessofgodministries.files.wordpress.com/2010/05/saint-paul-preaching-in-athens-3511-mid.jpg"/>
          <p:cNvPicPr>
            <a:picLocks noChangeAspect="1" noChangeArrowheads="1"/>
          </p:cNvPicPr>
          <p:nvPr/>
        </p:nvPicPr>
        <p:blipFill>
          <a:blip r:embed="rId2" cstate="print"/>
          <a:srcRect/>
          <a:stretch>
            <a:fillRect/>
          </a:stretch>
        </p:blipFill>
        <p:spPr bwMode="auto">
          <a:xfrm>
            <a:off x="5029200" y="1524000"/>
            <a:ext cx="3937576" cy="3105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BBRFTJVehrI/T0pVINjZ-7I/AAAAAAAAAKQ/dBPNrw13nAw/s1600/HolySpiritComforter.jpg"/>
          <p:cNvPicPr>
            <a:picLocks noChangeAspect="1" noChangeArrowheads="1"/>
          </p:cNvPicPr>
          <p:nvPr/>
        </p:nvPicPr>
        <p:blipFill>
          <a:blip r:embed="rId2" cstate="print"/>
          <a:srcRect/>
          <a:stretch>
            <a:fillRect/>
          </a:stretch>
        </p:blipFill>
        <p:spPr bwMode="auto">
          <a:xfrm>
            <a:off x="-152400" y="-114299"/>
            <a:ext cx="9296400" cy="69723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turnbacktogod.com/wp-content/uploads/2011/09/Walk-in-the-holy-spirit.jpg"/>
          <p:cNvPicPr>
            <a:picLocks noChangeAspect="1" noChangeArrowheads="1"/>
          </p:cNvPicPr>
          <p:nvPr/>
        </p:nvPicPr>
        <p:blipFill>
          <a:blip r:embed="rId2" cstate="print"/>
          <a:srcRect/>
          <a:stretch>
            <a:fillRect/>
          </a:stretch>
        </p:blipFill>
        <p:spPr bwMode="auto">
          <a:xfrm>
            <a:off x="1600200" y="0"/>
            <a:ext cx="6543675" cy="4903394"/>
          </a:xfrm>
          <a:prstGeom prst="rect">
            <a:avLst/>
          </a:prstGeom>
          <a:noFill/>
        </p:spPr>
      </p:pic>
      <p:sp>
        <p:nvSpPr>
          <p:cNvPr id="3" name="Rectangle 2"/>
          <p:cNvSpPr/>
          <p:nvPr/>
        </p:nvSpPr>
        <p:spPr>
          <a:xfrm>
            <a:off x="457200" y="4876800"/>
            <a:ext cx="8382000" cy="1200329"/>
          </a:xfrm>
          <a:prstGeom prst="rect">
            <a:avLst/>
          </a:prstGeom>
        </p:spPr>
        <p:txBody>
          <a:bodyPr wrap="square">
            <a:spAutoFit/>
            <a:scene3d>
              <a:camera prst="orthographicFront"/>
              <a:lightRig rig="threePt" dir="t"/>
            </a:scene3d>
            <a:sp3d extrusionH="57150">
              <a:bevelT w="38100" h="38100" prst="convex"/>
            </a:sp3d>
          </a:bodyPr>
          <a:lstStyle/>
          <a:p>
            <a:pPr algn="ctr"/>
            <a:r>
              <a:rPr lang="en-US" sz="3600" b="1" i="1" dirty="0" smtClean="0"/>
              <a:t>“If we live in the Spirit, let us also walk </a:t>
            </a:r>
          </a:p>
          <a:p>
            <a:pPr algn="ctr"/>
            <a:r>
              <a:rPr lang="en-US" sz="3600" b="1" i="1" dirty="0" smtClean="0"/>
              <a:t>in the Spirit.” (Gal. 5:25) </a:t>
            </a:r>
            <a:endParaRPr lang="en-US" sz="3600" b="1" i="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fuentesevangelism.com/holy-spirit-by-power5.jpg"/>
          <p:cNvPicPr>
            <a:picLocks noChangeAspect="1" noChangeArrowheads="1"/>
          </p:cNvPicPr>
          <p:nvPr/>
        </p:nvPicPr>
        <p:blipFill>
          <a:blip r:embed="rId2" cstate="print">
            <a:lum bright="-10000" contrast="10000"/>
          </a:blip>
          <a:srcRect/>
          <a:stretch>
            <a:fillRect/>
          </a:stretch>
        </p:blipFill>
        <p:spPr bwMode="auto">
          <a:xfrm>
            <a:off x="1219200" y="457200"/>
            <a:ext cx="6629400" cy="4419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05600"/>
          </a:xfrm>
        </p:spPr>
        <p:txBody>
          <a:bodyPr>
            <a:normAutofit/>
          </a:bodyPr>
          <a:lstStyle/>
          <a:p>
            <a:r>
              <a:rPr lang="en-US" dirty="0"/>
              <a:t>This statement by these </a:t>
            </a:r>
            <a:r>
              <a:rPr lang="en-US" dirty="0" err="1"/>
              <a:t>Ephesian</a:t>
            </a:r>
            <a:r>
              <a:rPr lang="en-US" dirty="0"/>
              <a:t> disciples, perhaps as no other in the Bible, illustrates the sorry and shameful treatment often given </a:t>
            </a:r>
            <a:r>
              <a:rPr lang="en-US" dirty="0" smtClean="0"/>
              <a:t>to the Holy Spirit. </a:t>
            </a:r>
            <a:r>
              <a:rPr lang="en-US" dirty="0"/>
              <a:t>His very existence has been ignored and his ministry misunderstood.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4495800" cy="6629400"/>
          </a:xfrm>
        </p:spPr>
        <p:txBody>
          <a:bodyPr>
            <a:normAutofit fontScale="90000"/>
          </a:bodyPr>
          <a:lstStyle/>
          <a:p>
            <a:r>
              <a:rPr lang="en-US" dirty="0"/>
              <a:t>If Paul was shocked, surely the </a:t>
            </a:r>
            <a:r>
              <a:rPr lang="en-US" dirty="0" smtClean="0"/>
              <a:t>Godhead must be </a:t>
            </a:r>
            <a:r>
              <a:rPr lang="en-US" dirty="0"/>
              <a:t>saddened as they </a:t>
            </a:r>
            <a:r>
              <a:rPr lang="en-US" dirty="0" smtClean="0"/>
              <a:t>view  the ignorance within the Church today of the Person and Work (ministry) of the third </a:t>
            </a:r>
            <a:r>
              <a:rPr lang="en-US" dirty="0"/>
              <a:t>Person in the Trinity. </a:t>
            </a:r>
          </a:p>
        </p:txBody>
      </p:sp>
      <p:pic>
        <p:nvPicPr>
          <p:cNvPr id="15362" name="Picture 2" descr="http://www.soulshepherding.org/blog/wp-content/uploads/2010/05/Trinity1.jpg"/>
          <p:cNvPicPr>
            <a:picLocks noChangeAspect="1" noChangeArrowheads="1"/>
          </p:cNvPicPr>
          <p:nvPr/>
        </p:nvPicPr>
        <p:blipFill>
          <a:blip r:embed="rId2" cstate="print"/>
          <a:srcRect b="32064"/>
          <a:stretch>
            <a:fillRect/>
          </a:stretch>
        </p:blipFill>
        <p:spPr bwMode="auto">
          <a:xfrm>
            <a:off x="0" y="685800"/>
            <a:ext cx="4535446" cy="43609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3886200"/>
          </a:xfrm>
        </p:spPr>
        <p:txBody>
          <a:bodyPr/>
          <a:lstStyle/>
          <a:p>
            <a:pPr>
              <a:buNone/>
            </a:pPr>
            <a:r>
              <a:rPr lang="en-US" b="1" i="1" dirty="0" smtClean="0"/>
              <a:t>    </a:t>
            </a:r>
            <a:r>
              <a:rPr lang="en-US" b="1" i="1" dirty="0" smtClean="0">
                <a:solidFill>
                  <a:srgbClr val="FFFF00"/>
                </a:solidFill>
              </a:rPr>
              <a:t>Matthew 28:19</a:t>
            </a:r>
            <a:r>
              <a:rPr lang="en-US" i="1" dirty="0" smtClean="0">
                <a:solidFill>
                  <a:srgbClr val="FFFF00"/>
                </a:solidFill>
              </a:rPr>
              <a:t> </a:t>
            </a:r>
            <a:r>
              <a:rPr lang="en-US" i="1" dirty="0" smtClean="0"/>
              <a:t>– “Go ye therefore, and teach all nations, baptizing them in the name of the Father, and of the Son, and of the Holy Ghost.”</a:t>
            </a:r>
          </a:p>
          <a:p>
            <a:pPr>
              <a:buNone/>
            </a:pPr>
            <a:r>
              <a:rPr lang="en-US" b="1" i="1" dirty="0" smtClean="0"/>
              <a:t>    </a:t>
            </a:r>
            <a:r>
              <a:rPr lang="en-US" b="1" i="1" dirty="0" smtClean="0">
                <a:solidFill>
                  <a:srgbClr val="FFFF00"/>
                </a:solidFill>
              </a:rPr>
              <a:t>I John 5:7</a:t>
            </a:r>
            <a:r>
              <a:rPr lang="en-US" i="1" dirty="0" smtClean="0">
                <a:solidFill>
                  <a:srgbClr val="FFFF00"/>
                </a:solidFill>
              </a:rPr>
              <a:t> </a:t>
            </a:r>
            <a:r>
              <a:rPr lang="en-US" i="1" dirty="0" smtClean="0"/>
              <a:t>– “For there are three that bear record in heaven, the Father, the Word, and the Holy Ghost: and these three are one.”  </a:t>
            </a:r>
            <a:endParaRPr lang="en-US" i="1" dirty="0"/>
          </a:p>
        </p:txBody>
      </p:sp>
      <p:pic>
        <p:nvPicPr>
          <p:cNvPr id="1026" name="Picture 2" descr="http://2.bp.blogspot.com/_bstXBEDnG9w/TN2hMlyc-ZI/AAAAAAAAD7w/FfVVEkod53k/s1600/pretzel.jpg"/>
          <p:cNvPicPr>
            <a:picLocks noChangeAspect="1" noChangeArrowheads="1"/>
          </p:cNvPicPr>
          <p:nvPr/>
        </p:nvPicPr>
        <p:blipFill>
          <a:blip r:embed="rId2" cstate="print"/>
          <a:srcRect/>
          <a:stretch>
            <a:fillRect/>
          </a:stretch>
        </p:blipFill>
        <p:spPr bwMode="auto">
          <a:xfrm>
            <a:off x="2667000" y="3276600"/>
            <a:ext cx="4048125" cy="3343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to="" calcmode="lin" valueType="num">
                                      <p:cBhvr>
                                        <p:cTn id="7" dur="1" fill="hold"/>
                                        <p:tgtEl>
                                          <p:spTgt spid="10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91000" cy="6553200"/>
          </a:xfrm>
        </p:spPr>
        <p:txBody>
          <a:bodyPr>
            <a:normAutofit/>
          </a:bodyPr>
          <a:lstStyle/>
          <a:p>
            <a:r>
              <a:rPr lang="en-US" i="1" dirty="0" smtClean="0"/>
              <a:t>“But Peter said, Ananias, why hath Satan filled </a:t>
            </a:r>
            <a:r>
              <a:rPr lang="en-US" i="1" dirty="0" err="1" smtClean="0"/>
              <a:t>thine</a:t>
            </a:r>
            <a:r>
              <a:rPr lang="en-US" i="1" dirty="0" smtClean="0"/>
              <a:t> heart to lie to the Holy Ghost…thou hast not lied unto men, but unto God.” (Acts 5:3-4) </a:t>
            </a:r>
            <a:endParaRPr lang="en-US" i="1" dirty="0"/>
          </a:p>
        </p:txBody>
      </p:sp>
      <p:pic>
        <p:nvPicPr>
          <p:cNvPr id="18434" name="Picture 2" descr="http://www.pitts.emory.edu/woodcuts/1872HolyV2/00016820.jpg"/>
          <p:cNvPicPr>
            <a:picLocks noChangeAspect="1" noChangeArrowheads="1"/>
          </p:cNvPicPr>
          <p:nvPr/>
        </p:nvPicPr>
        <p:blipFill>
          <a:blip r:embed="rId2" cstate="print"/>
          <a:srcRect/>
          <a:stretch>
            <a:fillRect/>
          </a:stretch>
        </p:blipFill>
        <p:spPr bwMode="auto">
          <a:xfrm>
            <a:off x="4343400" y="762000"/>
            <a:ext cx="4469097" cy="5562600"/>
          </a:xfrm>
          <a:prstGeom prst="rect">
            <a:avLst/>
          </a:prstGeom>
          <a:noFill/>
        </p:spPr>
      </p:pic>
      <p:pic>
        <p:nvPicPr>
          <p:cNvPr id="18436" name="Picture 4" descr="http://bibledaily.files.wordpress.com/2011/01/ananias.jpg"/>
          <p:cNvPicPr>
            <a:picLocks noChangeAspect="1" noChangeArrowheads="1"/>
          </p:cNvPicPr>
          <p:nvPr/>
        </p:nvPicPr>
        <p:blipFill>
          <a:blip r:embed="rId3" cstate="print">
            <a:lum contrast="30000"/>
          </a:blip>
          <a:srcRect r="-1724" b="4431"/>
          <a:stretch>
            <a:fillRect/>
          </a:stretch>
        </p:blipFill>
        <p:spPr bwMode="auto">
          <a:xfrm>
            <a:off x="4343400" y="762000"/>
            <a:ext cx="4572000" cy="579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1204</TotalTime>
  <Words>2005</Words>
  <Application>Microsoft Office PowerPoint</Application>
  <PresentationFormat>On-screen Show (4:3)</PresentationFormat>
  <Paragraphs>75</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The Doctrine of the Holy Spirit (Part 1) </vt:lpstr>
      <vt:lpstr>Slide 2</vt:lpstr>
      <vt:lpstr>Slide 3</vt:lpstr>
      <vt:lpstr>In the New Testament alone there are some 261 passages which refer to the Holy Spirit. He is mentioned 56 times in the Gospels, 57 times in the book of Acts, 112 times in the Pauline epistles, and 36 times in the remaining New Testament.  Total = 522 </vt:lpstr>
      <vt:lpstr>Slide 5</vt:lpstr>
      <vt:lpstr>This statement by these Ephesian disciples, perhaps as no other in the Bible, illustrates the sorry and shameful treatment often given to the Holy Spirit. His very existence has been ignored and his ministry misunderstood. </vt:lpstr>
      <vt:lpstr>If Paul was shocked, surely the Godhead must be saddened as they view  the ignorance within the Church today of the Person and Work (ministry) of the third Person in the Trinity. </vt:lpstr>
      <vt:lpstr>Slide 8</vt:lpstr>
      <vt:lpstr>“But Peter said, Ananias, why hath Satan filled thine heart to lie to the Holy Ghost…thou hast not lied unto men, but unto God.” (Acts 5:3-4) </vt:lpstr>
      <vt:lpstr>Slide 10</vt:lpstr>
      <vt:lpstr>Slide 11</vt:lpstr>
      <vt:lpstr>He has a mind</vt:lpstr>
      <vt:lpstr>Slide 13</vt:lpstr>
      <vt:lpstr>Slide 14</vt:lpstr>
      <vt:lpstr>Slide 15</vt:lpstr>
      <vt:lpstr>He has knowledge of God's mind</vt:lpstr>
      <vt:lpstr>Slide 17</vt:lpstr>
      <vt:lpstr>but which the Holy Ghost teacheth; comparing spiritual things with spiritual. But the natural man receiveth not the things of the Spirit of God: for they are foolishness unto him: neither can he know them, because they are spiritually discerned. But he that is spiritual judgeth all things, yet he himself is judged of no man. For who hath known the mind of the Lord, that he may instruct him? But we have the mind of Christ.”</vt:lpstr>
      <vt:lpstr>The truths of  God’s Word are revealed through the Spirit. The Holy Spirit is the divine author of Scripture. He used many human agents, but the message is entirely His. The revelation is God's pure Word. To illustrate the Holy Spirit's unique qualification for revealing the Word, Paul compares the Spirit's knowledge of God's mind to a human being's knowledge of his own mind. No person can know another person as well as he knows himself. Even husbands and wives who have lived together for dozens of years, and have freely shared their thoughts and dreams and problems and joys, </vt:lpstr>
      <vt:lpstr>never come to know their mates as intimately as they know themselves. Our innermost thoughts, the deep recesses of our hearts and minds, are known only to ourselves.  In a similar way, only God's own Spirit can know Him intimately. And, wonder of wonders, it is the Spirit of God, the one who intimately knows the depths of God and the thoughts of God, whom God has sent to reveal His own wisdom to those who believe—to us. </vt:lpstr>
      <vt:lpstr>Holy Spirit our Teacher</vt:lpstr>
      <vt:lpstr>Slide 22</vt:lpstr>
      <vt:lpstr>He has a will</vt:lpstr>
      <vt:lpstr>He forbids</vt:lpstr>
      <vt:lpstr>He permits</vt:lpstr>
      <vt:lpstr>He speaks</vt:lpstr>
      <vt:lpstr>"Then the Spirit said unto Philip, Go near, and join thyself to this chariot" (Acts 8:29) </vt:lpstr>
      <vt:lpstr>"While Peter thought on the vision, the Spirit said unto him, Behold, three men seek thee" (Acts 10:19) </vt:lpstr>
      <vt:lpstr>"As they ministered to the Lord, and fasted, the Holy Ghost said, Separate me Barnabas and Saul for the work whereunto I have called them" (Acts 13:2) </vt:lpstr>
      <vt:lpstr>Slide 30</vt:lpstr>
      <vt:lpstr>Slide 31</vt:lpstr>
      <vt:lpstr>To seven churches  in Asia Minor</vt:lpstr>
      <vt:lpstr>He loves</vt:lpstr>
      <vt:lpstr>It is wonderful to know that each believer is loved by </vt:lpstr>
      <vt:lpstr>Slide 35</vt:lpstr>
      <vt:lpstr>Slide 36</vt:lpstr>
      <vt:lpstr>Slide 37</vt:lpstr>
      <vt:lpstr>He grieves</vt:lpstr>
      <vt:lpstr>This grieving attribute of the Holy Spirit is really an extension of his love, for while one may be angered by his enemies, he can only be grieved by those he loves.</vt:lpstr>
      <vt:lpstr>The command here is, literally, "stop grieving the Holy Spirit of God." </vt:lpstr>
      <vt:lpstr>He prays</vt:lpstr>
      <vt:lpstr>Because the Holy Spirit is Person you can have a personal relationship with him</vt:lpstr>
      <vt:lpstr>“Know ye not that ye are the temple of God, and that the Spirit of God dwelleth in you?” (I Cor. 3:16)</vt:lpstr>
      <vt:lpstr>Slide 44</vt:lpstr>
      <vt:lpstr>“For ye have not received the spirit of bondage again to fear; but ye have received the Spirit of adoption, whereby we cry, Abba, Father.”     (Rom. 8:15)  “And because ye are sons, God hath sent forth the Spirit of his Son into your hearts, crying, Abba, Father.”      (Gal. 4:6)</vt:lpstr>
      <vt:lpstr>Abba is an Aramaic word for father,  used by Jesus (Mark 14:36) and Paul (Rom. 8:15) to address God in a relation of personal intimacy.</vt:lpstr>
      <vt:lpstr>Slide 47</vt:lpstr>
      <vt:lpstr>He Comforts</vt:lpstr>
      <vt:lpstr>Slide 49</vt:lpstr>
      <vt:lpstr>Slide 50</vt:lpstr>
      <vt:lpstr>Slide 51</vt:lpstr>
      <vt:lpstr>Slide 52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Pastor Daniel White</dc:creator>
  <cp:lastModifiedBy>Pastor Daniel White</cp:lastModifiedBy>
  <cp:revision>88</cp:revision>
  <dcterms:created xsi:type="dcterms:W3CDTF">2013-02-18T12:32:30Z</dcterms:created>
  <dcterms:modified xsi:type="dcterms:W3CDTF">2013-04-03T20:33:42Z</dcterms:modified>
</cp:coreProperties>
</file>