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63" r:id="rId7"/>
    <p:sldId id="269" r:id="rId8"/>
    <p:sldId id="267" r:id="rId9"/>
    <p:sldId id="305" r:id="rId10"/>
    <p:sldId id="270" r:id="rId11"/>
    <p:sldId id="271" r:id="rId12"/>
    <p:sldId id="307" r:id="rId13"/>
    <p:sldId id="273" r:id="rId14"/>
    <p:sldId id="274" r:id="rId15"/>
    <p:sldId id="275" r:id="rId16"/>
    <p:sldId id="276" r:id="rId17"/>
    <p:sldId id="288" r:id="rId18"/>
    <p:sldId id="304" r:id="rId19"/>
    <p:sldId id="306" r:id="rId20"/>
    <p:sldId id="308" r:id="rId21"/>
    <p:sldId id="309" r:id="rId22"/>
    <p:sldId id="311" r:id="rId23"/>
    <p:sldId id="310" r:id="rId24"/>
    <p:sldId id="313" r:id="rId25"/>
    <p:sldId id="314" r:id="rId26"/>
    <p:sldId id="315" r:id="rId27"/>
    <p:sldId id="316" r:id="rId28"/>
    <p:sldId id="317" r:id="rId29"/>
    <p:sldId id="329" r:id="rId30"/>
    <p:sldId id="328" r:id="rId31"/>
    <p:sldId id="327" r:id="rId32"/>
    <p:sldId id="312" r:id="rId33"/>
    <p:sldId id="318" r:id="rId34"/>
    <p:sldId id="319" r:id="rId35"/>
    <p:sldId id="321" r:id="rId36"/>
    <p:sldId id="322" r:id="rId37"/>
    <p:sldId id="323" r:id="rId38"/>
    <p:sldId id="324" r:id="rId39"/>
    <p:sldId id="325" r:id="rId40"/>
    <p:sldId id="326" r:id="rId41"/>
    <p:sldId id="343" r:id="rId42"/>
    <p:sldId id="330" r:id="rId43"/>
    <p:sldId id="332" r:id="rId44"/>
    <p:sldId id="339" r:id="rId45"/>
    <p:sldId id="331" r:id="rId46"/>
    <p:sldId id="333" r:id="rId47"/>
    <p:sldId id="334" r:id="rId48"/>
    <p:sldId id="335" r:id="rId49"/>
    <p:sldId id="337" r:id="rId50"/>
    <p:sldId id="336" r:id="rId51"/>
    <p:sldId id="341" r:id="rId52"/>
    <p:sldId id="342" r:id="rId53"/>
    <p:sldId id="34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10" d="100"/>
          <a:sy n="110" d="100"/>
        </p:scale>
        <p:origin x="-10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D3CB-3CC6-46C8-A971-213D51CCA40D}" type="datetimeFigureOut">
              <a:rPr lang="en-US" smtClean="0"/>
              <a:pPr/>
              <a:t>6/12/2013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1C761-D049-494C-83A3-55712B2A5CE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43CEA-38DE-4A56-8805-C6FE06C988EF}" type="datetimeFigureOut">
              <a:rPr lang="en-US" smtClean="0"/>
              <a:pPr/>
              <a:t>6/12/2013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9EECF9-26E5-4F7A-ACC0-B9ACC4EA33E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43CEA-38DE-4A56-8805-C6FE06C988EF}" type="datetimeFigureOut">
              <a:rPr lang="en-US" smtClean="0"/>
              <a:pPr/>
              <a:t>6/12/2013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EECF9-26E5-4F7A-ACC0-B9ACC4EA33E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3810000"/>
            <a:ext cx="5486400" cy="3048000"/>
          </a:xfrm>
        </p:spPr>
        <p:txBody>
          <a:bodyPr>
            <a:normAutofit/>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b="1" i="1" cap="small" dirty="0" smtClean="0">
                <a:effectLst>
                  <a:glow rad="101600">
                    <a:schemeClr val="accent6">
                      <a:satMod val="175000"/>
                      <a:alpha val="40000"/>
                    </a:schemeClr>
                  </a:glow>
                </a:effectLst>
                <a:latin typeface="Castellar" pitchFamily="18" charset="0"/>
              </a:rPr>
              <a:t>(Part 5)</a:t>
            </a: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0" y="381000"/>
            <a:ext cx="7620000" cy="1446550"/>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Symbols of </a:t>
            </a:r>
            <a:r>
              <a:rPr lang="en-US" sz="4400" dirty="0">
                <a:solidFill>
                  <a:schemeClr val="accent6">
                    <a:lumMod val="60000"/>
                    <a:lumOff val="40000"/>
                  </a:schemeClr>
                </a:solidFill>
                <a:effectLst>
                  <a:glow rad="63500">
                    <a:schemeClr val="accent6">
                      <a:satMod val="175000"/>
                      <a:alpha val="40000"/>
                    </a:schemeClr>
                  </a:glow>
                </a:effectLst>
              </a:rPr>
              <a:t>the Holy </a:t>
            </a:r>
            <a:r>
              <a:rPr lang="en-US" sz="4400" dirty="0" smtClean="0">
                <a:solidFill>
                  <a:schemeClr val="accent6">
                    <a:lumMod val="60000"/>
                    <a:lumOff val="40000"/>
                  </a:schemeClr>
                </a:solidFill>
                <a:effectLst>
                  <a:glow rad="63500">
                    <a:schemeClr val="accent6">
                      <a:satMod val="175000"/>
                      <a:alpha val="40000"/>
                    </a:schemeClr>
                  </a:glow>
                </a:effectLst>
              </a:rPr>
              <a:t>Spirit)</a:t>
            </a:r>
          </a:p>
          <a:p>
            <a:pPr algn="ctr"/>
            <a:r>
              <a:rPr lang="en-US" sz="4400" i="1" dirty="0" smtClean="0">
                <a:solidFill>
                  <a:schemeClr val="accent6">
                    <a:lumMod val="60000"/>
                    <a:lumOff val="40000"/>
                  </a:schemeClr>
                </a:solidFill>
                <a:effectLst>
                  <a:glow rad="63500">
                    <a:schemeClr val="accent6">
                      <a:satMod val="175000"/>
                      <a:alpha val="40000"/>
                    </a:schemeClr>
                  </a:glow>
                </a:effectLst>
              </a:rPr>
              <a:t>Part 2</a:t>
            </a:r>
            <a:endParaRPr lang="en-US" sz="4400" i="1"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1752600" y="1447800"/>
            <a:ext cx="6019800" cy="401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Life</a:t>
            </a:r>
          </a:p>
          <a:p>
            <a:r>
              <a:rPr lang="en-US" sz="4000" dirty="0" smtClean="0"/>
              <a:t>Spirit 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of Comfort</a:t>
            </a:r>
          </a:p>
          <a:p>
            <a:r>
              <a:rPr lang="en-US" sz="4000" dirty="0" smtClean="0"/>
              <a:t>Spirit of Promise</a:t>
            </a:r>
          </a:p>
          <a:p>
            <a:r>
              <a:rPr lang="en-US" sz="4000" dirty="0" smtClean="0"/>
              <a:t>Spirit of Holiness</a:t>
            </a:r>
          </a:p>
          <a:p>
            <a:r>
              <a:rPr lang="en-US" sz="4000" dirty="0" smtClean="0"/>
              <a:t>Spirit of Adoption</a:t>
            </a:r>
          </a:p>
          <a:p>
            <a:r>
              <a:rPr lang="en-US" sz="4000" dirty="0" smtClean="0"/>
              <a:t>Holy Ghost</a:t>
            </a:r>
          </a:p>
          <a:p>
            <a:r>
              <a:rPr lang="en-US" sz="4000" dirty="0" smtClean="0"/>
              <a:t>Seven Spirits of God</a:t>
            </a:r>
            <a:endParaRPr lang="en-US" sz="4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352800"/>
          </a:xfrm>
        </p:spPr>
        <p:txBody>
          <a:bodyPr>
            <a:normAutofit/>
          </a:bodyPr>
          <a:lstStyle/>
          <a:p>
            <a:r>
              <a:rPr lang="en-US" dirty="0"/>
              <a:t>The </a:t>
            </a:r>
            <a:r>
              <a:rPr lang="en-US" dirty="0" smtClean="0"/>
              <a:t>seven designated symbols </a:t>
            </a:r>
            <a:r>
              <a:rPr lang="en-US" dirty="0"/>
              <a:t>of the Holy </a:t>
            </a:r>
            <a:r>
              <a:rPr lang="en-US" dirty="0" smtClean="0"/>
              <a:t>Spirit, like </a:t>
            </a:r>
            <a:r>
              <a:rPr lang="en-US" dirty="0"/>
              <a:t>the </a:t>
            </a:r>
            <a:r>
              <a:rPr lang="en-US" dirty="0" smtClean="0"/>
              <a:t>fourteen </a:t>
            </a:r>
            <a:r>
              <a:rPr lang="en-US" dirty="0"/>
              <a:t>names and titles, </a:t>
            </a:r>
            <a:r>
              <a:rPr lang="en-US" dirty="0" smtClean="0"/>
              <a:t>throw </a:t>
            </a:r>
            <a:r>
              <a:rPr lang="en-US" dirty="0"/>
              <a:t>light upon both his nature and </a:t>
            </a:r>
            <a:r>
              <a:rPr lang="en-US" dirty="0" smtClean="0"/>
              <a:t>mission.</a:t>
            </a:r>
            <a:endParaRPr lang="en-US" dirty="0"/>
          </a:p>
        </p:txBody>
      </p:sp>
      <p:pic>
        <p:nvPicPr>
          <p:cNvPr id="18434" name="Picture 2" descr="http://sphotos-a.xx.fbcdn.net/hphotos-prn1/44724_127562287290285_4923805_n.jpg"/>
          <p:cNvPicPr>
            <a:picLocks noChangeAspect="1" noChangeArrowheads="1"/>
          </p:cNvPicPr>
          <p:nvPr/>
        </p:nvPicPr>
        <p:blipFill>
          <a:blip r:embed="rId2" cstate="print"/>
          <a:srcRect/>
          <a:stretch>
            <a:fillRect/>
          </a:stretch>
        </p:blipFill>
        <p:spPr bwMode="auto">
          <a:xfrm>
            <a:off x="3124200" y="3348644"/>
            <a:ext cx="3015852" cy="350935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4191000"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4572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600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500" fill="hold"/>
                                        <p:tgtEl>
                                          <p:spTgt spid="2052"/>
                                        </p:tgtEl>
                                        <p:attrNameLst>
                                          <p:attrName>ppt_w</p:attrName>
                                        </p:attrNameLst>
                                      </p:cBhvr>
                                      <p:tavLst>
                                        <p:tav tm="0">
                                          <p:val>
                                            <p:fltVal val="0"/>
                                          </p:val>
                                        </p:tav>
                                        <p:tav tm="100000">
                                          <p:val>
                                            <p:strVal val="#ppt_w"/>
                                          </p:val>
                                        </p:tav>
                                      </p:tavLst>
                                    </p:anim>
                                    <p:anim calcmode="lin" valueType="num">
                                      <p:cBhvr>
                                        <p:cTn id="15" dur="500" fill="hold"/>
                                        <p:tgtEl>
                                          <p:spTgt spid="2052"/>
                                        </p:tgtEl>
                                        <p:attrNameLst>
                                          <p:attrName>ppt_h</p:attrName>
                                        </p:attrNameLst>
                                      </p:cBhvr>
                                      <p:tavLst>
                                        <p:tav tm="0">
                                          <p:val>
                                            <p:fltVal val="0"/>
                                          </p:val>
                                        </p:tav>
                                        <p:tav tm="100000">
                                          <p:val>
                                            <p:strVal val="#ppt_h"/>
                                          </p:val>
                                        </p:tav>
                                      </p:tavLst>
                                    </p:anim>
                                    <p:animEffect transition="in" filter="fade">
                                      <p:cBhvr>
                                        <p:cTn id="16" dur="500"/>
                                        <p:tgtEl>
                                          <p:spTgt spid="20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p:cTn id="21" dur="500" fill="hold"/>
                                        <p:tgtEl>
                                          <p:spTgt spid="2056"/>
                                        </p:tgtEl>
                                        <p:attrNameLst>
                                          <p:attrName>ppt_w</p:attrName>
                                        </p:attrNameLst>
                                      </p:cBhvr>
                                      <p:tavLst>
                                        <p:tav tm="0">
                                          <p:val>
                                            <p:fltVal val="0"/>
                                          </p:val>
                                        </p:tav>
                                        <p:tav tm="100000">
                                          <p:val>
                                            <p:strVal val="#ppt_w"/>
                                          </p:val>
                                        </p:tav>
                                      </p:tavLst>
                                    </p:anim>
                                    <p:anim calcmode="lin" valueType="num">
                                      <p:cBhvr>
                                        <p:cTn id="22" dur="500" fill="hold"/>
                                        <p:tgtEl>
                                          <p:spTgt spid="2056"/>
                                        </p:tgtEl>
                                        <p:attrNameLst>
                                          <p:attrName>ppt_h</p:attrName>
                                        </p:attrNameLst>
                                      </p:cBhvr>
                                      <p:tavLst>
                                        <p:tav tm="0">
                                          <p:val>
                                            <p:fltVal val="0"/>
                                          </p:val>
                                        </p:tav>
                                        <p:tav tm="100000">
                                          <p:val>
                                            <p:strVal val="#ppt_h"/>
                                          </p:val>
                                        </p:tav>
                                      </p:tavLst>
                                    </p:anim>
                                    <p:animEffect transition="in" filter="fade">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 calcmode="lin" valueType="num">
                                      <p:cBhvr>
                                        <p:cTn id="28" dur="500" fill="hold"/>
                                        <p:tgtEl>
                                          <p:spTgt spid="2060"/>
                                        </p:tgtEl>
                                        <p:attrNameLst>
                                          <p:attrName>ppt_w</p:attrName>
                                        </p:attrNameLst>
                                      </p:cBhvr>
                                      <p:tavLst>
                                        <p:tav tm="0">
                                          <p:val>
                                            <p:fltVal val="0"/>
                                          </p:val>
                                        </p:tav>
                                        <p:tav tm="100000">
                                          <p:val>
                                            <p:strVal val="#ppt_w"/>
                                          </p:val>
                                        </p:tav>
                                      </p:tavLst>
                                    </p:anim>
                                    <p:anim calcmode="lin" valueType="num">
                                      <p:cBhvr>
                                        <p:cTn id="29" dur="500" fill="hold"/>
                                        <p:tgtEl>
                                          <p:spTgt spid="2060"/>
                                        </p:tgtEl>
                                        <p:attrNameLst>
                                          <p:attrName>ppt_h</p:attrName>
                                        </p:attrNameLst>
                                      </p:cBhvr>
                                      <p:tavLst>
                                        <p:tav tm="0">
                                          <p:val>
                                            <p:fltVal val="0"/>
                                          </p:val>
                                        </p:tav>
                                        <p:tav tm="100000">
                                          <p:val>
                                            <p:strVal val="#ppt_h"/>
                                          </p:val>
                                        </p:tav>
                                      </p:tavLst>
                                    </p:anim>
                                    <p:animEffect transition="in" filter="fade">
                                      <p:cBhvr>
                                        <p:cTn id="30" dur="500"/>
                                        <p:tgtEl>
                                          <p:spTgt spid="206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58"/>
                                        </p:tgtEl>
                                        <p:attrNameLst>
                                          <p:attrName>style.visibility</p:attrName>
                                        </p:attrNameLst>
                                      </p:cBhvr>
                                      <p:to>
                                        <p:strVal val="visible"/>
                                      </p:to>
                                    </p:set>
                                    <p:anim calcmode="lin" valueType="num">
                                      <p:cBhvr>
                                        <p:cTn id="35" dur="500" fill="hold"/>
                                        <p:tgtEl>
                                          <p:spTgt spid="2058"/>
                                        </p:tgtEl>
                                        <p:attrNameLst>
                                          <p:attrName>ppt_w</p:attrName>
                                        </p:attrNameLst>
                                      </p:cBhvr>
                                      <p:tavLst>
                                        <p:tav tm="0">
                                          <p:val>
                                            <p:fltVal val="0"/>
                                          </p:val>
                                        </p:tav>
                                        <p:tav tm="100000">
                                          <p:val>
                                            <p:strVal val="#ppt_w"/>
                                          </p:val>
                                        </p:tav>
                                      </p:tavLst>
                                    </p:anim>
                                    <p:anim calcmode="lin" valueType="num">
                                      <p:cBhvr>
                                        <p:cTn id="36" dur="500" fill="hold"/>
                                        <p:tgtEl>
                                          <p:spTgt spid="2058"/>
                                        </p:tgtEl>
                                        <p:attrNameLst>
                                          <p:attrName>ppt_h</p:attrName>
                                        </p:attrNameLst>
                                      </p:cBhvr>
                                      <p:tavLst>
                                        <p:tav tm="0">
                                          <p:val>
                                            <p:fltVal val="0"/>
                                          </p:val>
                                        </p:tav>
                                        <p:tav tm="100000">
                                          <p:val>
                                            <p:strVal val="#ppt_h"/>
                                          </p:val>
                                        </p:tav>
                                      </p:tavLst>
                                    </p:anim>
                                    <p:animEffect transition="in" filter="fade">
                                      <p:cBhvr>
                                        <p:cTn id="37" dur="500"/>
                                        <p:tgtEl>
                                          <p:spTgt spid="205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62"/>
                                        </p:tgtEl>
                                        <p:attrNameLst>
                                          <p:attrName>style.visibility</p:attrName>
                                        </p:attrNameLst>
                                      </p:cBhvr>
                                      <p:to>
                                        <p:strVal val="visible"/>
                                      </p:to>
                                    </p:set>
                                    <p:anim calcmode="lin" valueType="num">
                                      <p:cBhvr>
                                        <p:cTn id="42" dur="500" fill="hold"/>
                                        <p:tgtEl>
                                          <p:spTgt spid="2062"/>
                                        </p:tgtEl>
                                        <p:attrNameLst>
                                          <p:attrName>ppt_w</p:attrName>
                                        </p:attrNameLst>
                                      </p:cBhvr>
                                      <p:tavLst>
                                        <p:tav tm="0">
                                          <p:val>
                                            <p:fltVal val="0"/>
                                          </p:val>
                                        </p:tav>
                                        <p:tav tm="100000">
                                          <p:val>
                                            <p:strVal val="#ppt_w"/>
                                          </p:val>
                                        </p:tav>
                                      </p:tavLst>
                                    </p:anim>
                                    <p:anim calcmode="lin" valueType="num">
                                      <p:cBhvr>
                                        <p:cTn id="43" dur="500" fill="hold"/>
                                        <p:tgtEl>
                                          <p:spTgt spid="2062"/>
                                        </p:tgtEl>
                                        <p:attrNameLst>
                                          <p:attrName>ppt_h</p:attrName>
                                        </p:attrNameLst>
                                      </p:cBhvr>
                                      <p:tavLst>
                                        <p:tav tm="0">
                                          <p:val>
                                            <p:fltVal val="0"/>
                                          </p:val>
                                        </p:tav>
                                        <p:tav tm="100000">
                                          <p:val>
                                            <p:strVal val="#ppt_h"/>
                                          </p:val>
                                        </p:tav>
                                      </p:tavLst>
                                    </p:anim>
                                    <p:animEffect transition="in" filter="fade">
                                      <p:cBhvr>
                                        <p:cTn id="44"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20000"/>
                    <a:lumOff val="80000"/>
                  </a:schemeClr>
                </a:solidFill>
              </a:rPr>
              <a:t>The Holy Spirit as a Dove</a:t>
            </a:r>
            <a:endParaRPr lang="en-US" dirty="0">
              <a:solidFill>
                <a:schemeClr val="bg2">
                  <a:lumMod val="20000"/>
                  <a:lumOff val="80000"/>
                </a:schemeClr>
              </a:solidFill>
            </a:endParaRPr>
          </a:p>
        </p:txBody>
      </p:sp>
      <p:pic>
        <p:nvPicPr>
          <p:cNvPr id="3" name="Picture 2" descr="http://bengodwin.org/store/images/uploads/stockxpertcom_dove_in_flight.jpg"/>
          <p:cNvPicPr>
            <a:picLocks noChangeAspect="1" noChangeArrowheads="1"/>
          </p:cNvPicPr>
          <p:nvPr/>
        </p:nvPicPr>
        <p:blipFill>
          <a:blip r:embed="rId2" cstate="print"/>
          <a:srcRect/>
          <a:stretch>
            <a:fillRect/>
          </a:stretch>
        </p:blipFill>
        <p:spPr bwMode="auto">
          <a:xfrm>
            <a:off x="1752600" y="1905000"/>
            <a:ext cx="5791200" cy="44547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00400"/>
          </a:xfrm>
        </p:spPr>
        <p:txBody>
          <a:bodyPr>
            <a:normAutofit fontScale="90000"/>
          </a:bodyPr>
          <a:lstStyle/>
          <a:p>
            <a:r>
              <a:rPr lang="en-US" i="1" dirty="0" smtClean="0"/>
              <a:t>“And the Holy Ghost descended in a bodily shape </a:t>
            </a:r>
            <a:r>
              <a:rPr lang="en-US" i="1" u="sng" dirty="0" smtClean="0"/>
              <a:t>like a dove </a:t>
            </a:r>
            <a:r>
              <a:rPr lang="en-US" i="1" dirty="0" smtClean="0"/>
              <a:t>upon him, and a voice came from heaven, which said, Thou art my beloved Son; in thee I am well pleased.” (Luke 3:22) </a:t>
            </a:r>
            <a:endParaRPr lang="en-US" i="1" dirty="0"/>
          </a:p>
        </p:txBody>
      </p:sp>
      <p:pic>
        <p:nvPicPr>
          <p:cNvPr id="1028" name="Picture 4" descr="http://www.stanneswashingtonville.org/wp-content/uploads/2012/01/jesusbaptism21.jpg"/>
          <p:cNvPicPr>
            <a:picLocks noChangeAspect="1" noChangeArrowheads="1"/>
          </p:cNvPicPr>
          <p:nvPr/>
        </p:nvPicPr>
        <p:blipFill>
          <a:blip r:embed="rId2" cstate="print"/>
          <a:srcRect/>
          <a:stretch>
            <a:fillRect/>
          </a:stretch>
        </p:blipFill>
        <p:spPr bwMode="auto">
          <a:xfrm>
            <a:off x="2057400" y="3114675"/>
            <a:ext cx="4991100" cy="3743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The Holy Spirit as Oil</a:t>
            </a:r>
            <a:endParaRPr lang="en-US" dirty="0"/>
          </a:p>
        </p:txBody>
      </p:sp>
      <p:pic>
        <p:nvPicPr>
          <p:cNvPr id="50178" name="Picture 2" descr="http://theonlyhope.net/wp-content/uploads/2011/05/oliveoildrip.gif"/>
          <p:cNvPicPr>
            <a:picLocks noChangeAspect="1" noChangeArrowheads="1"/>
          </p:cNvPicPr>
          <p:nvPr/>
        </p:nvPicPr>
        <p:blipFill>
          <a:blip r:embed="rId2" cstate="print"/>
          <a:srcRect/>
          <a:stretch>
            <a:fillRect/>
          </a:stretch>
        </p:blipFill>
        <p:spPr bwMode="auto">
          <a:xfrm>
            <a:off x="2743200" y="1235567"/>
            <a:ext cx="3629025" cy="562243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b.vimeocdn.com/ts/252/783/252783467_640.jpg"/>
          <p:cNvPicPr>
            <a:picLocks noChangeAspect="1" noChangeArrowheads="1"/>
          </p:cNvPicPr>
          <p:nvPr/>
        </p:nvPicPr>
        <p:blipFill>
          <a:blip r:embed="rId2" cstate="print"/>
          <a:srcRect/>
          <a:stretch>
            <a:fillRect/>
          </a:stretch>
        </p:blipFill>
        <p:spPr bwMode="auto">
          <a:xfrm>
            <a:off x="0" y="375825"/>
            <a:ext cx="9144000" cy="61011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a:scene3d>
              <a:camera prst="orthographicFront"/>
              <a:lightRig rig="threePt" dir="t"/>
            </a:scene3d>
            <a:sp3d extrusionH="57150">
              <a:bevelT w="38100" h="38100" prst="convex"/>
            </a:sp3d>
          </a:bodyPr>
          <a:lstStyle/>
          <a:p>
            <a:r>
              <a:rPr lang="en-US" sz="5400" dirty="0" smtClean="0">
                <a:solidFill>
                  <a:schemeClr val="bg2">
                    <a:lumMod val="40000"/>
                    <a:lumOff val="60000"/>
                  </a:schemeClr>
                </a:solidFill>
              </a:rPr>
              <a:t>Tonight’s Message</a:t>
            </a:r>
            <a:endParaRPr lang="en-US" sz="5400" dirty="0">
              <a:solidFill>
                <a:schemeClr val="bg2">
                  <a:lumMod val="40000"/>
                  <a:lumOff val="60000"/>
                </a:schemeClr>
              </a:solidFill>
            </a:endParaRPr>
          </a:p>
        </p:txBody>
      </p:sp>
      <p:sp>
        <p:nvSpPr>
          <p:cNvPr id="3" name="Content Placeholder 2"/>
          <p:cNvSpPr>
            <a:spLocks noGrp="1"/>
          </p:cNvSpPr>
          <p:nvPr>
            <p:ph idx="1"/>
          </p:nvPr>
        </p:nvSpPr>
        <p:spPr>
          <a:xfrm>
            <a:off x="457200" y="5562600"/>
            <a:ext cx="8229600" cy="1295400"/>
          </a:xfrm>
        </p:spPr>
        <p:txBody>
          <a:bodyPr>
            <a:normAutofit/>
          </a:bodyPr>
          <a:lstStyle/>
          <a:p>
            <a:pPr algn="ctr">
              <a:buNone/>
            </a:pPr>
            <a:r>
              <a:rPr lang="en-US" sz="4800" i="1" dirty="0" smtClean="0">
                <a:solidFill>
                  <a:schemeClr val="bg2">
                    <a:lumMod val="40000"/>
                    <a:lumOff val="60000"/>
                  </a:schemeClr>
                </a:solidFill>
                <a:effectLst>
                  <a:glow rad="101600">
                    <a:schemeClr val="tx2">
                      <a:lumMod val="10000"/>
                      <a:alpha val="60000"/>
                    </a:schemeClr>
                  </a:glow>
                </a:effectLst>
              </a:rPr>
              <a:t>The Holy Spirit as Water</a:t>
            </a:r>
            <a:endParaRPr lang="en-US" sz="4800" i="1" dirty="0">
              <a:solidFill>
                <a:schemeClr val="bg2">
                  <a:lumMod val="40000"/>
                  <a:lumOff val="60000"/>
                </a:schemeClr>
              </a:solidFill>
              <a:effectLst>
                <a:glow rad="101600">
                  <a:schemeClr val="tx2">
                    <a:lumMod val="10000"/>
                    <a:alpha val="60000"/>
                  </a:schemeClr>
                </a:glow>
              </a:effectLst>
            </a:endParaRPr>
          </a:p>
        </p:txBody>
      </p:sp>
      <p:pic>
        <p:nvPicPr>
          <p:cNvPr id="4" name="Picture 4" descr="http://2.bp.blogspot.com/-2DP6gYku1ls/Tf_KCtyi52I/AAAAAAAAEgc/4luz_pe-Nv4/s1600/Dove+water.jpg"/>
          <p:cNvPicPr>
            <a:picLocks noChangeAspect="1" noChangeArrowheads="1"/>
          </p:cNvPicPr>
          <p:nvPr/>
        </p:nvPicPr>
        <p:blipFill>
          <a:blip r:embed="rId2" cstate="print"/>
          <a:srcRect/>
          <a:stretch>
            <a:fillRect/>
          </a:stretch>
        </p:blipFill>
        <p:spPr bwMode="auto">
          <a:xfrm>
            <a:off x="2286000" y="1447800"/>
            <a:ext cx="4343400" cy="387944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0"/>
            <a:ext cx="6324600" cy="6858000"/>
          </a:xfrm>
        </p:spPr>
        <p:txBody>
          <a:bodyPr>
            <a:normAutofit fontScale="92500"/>
          </a:bodyPr>
          <a:lstStyle/>
          <a:p>
            <a:pPr algn="ctr">
              <a:buNone/>
            </a:pPr>
            <a:r>
              <a:rPr lang="en-US" sz="3600" i="1" dirty="0" smtClean="0"/>
              <a:t>"In the last day, that great day of the feast, Jesus stood and cried, saying, If any man thirst, let him come unto me, and drink. He that believeth on me, as the Scripture hath said, </a:t>
            </a:r>
            <a:r>
              <a:rPr lang="en-US" sz="3600" i="1" u="sng" dirty="0" smtClean="0"/>
              <a:t>out of his belly shall flow rivers of living water. But this </a:t>
            </a:r>
            <a:r>
              <a:rPr lang="en-US" sz="3600" i="1" u="sng" dirty="0" err="1" smtClean="0"/>
              <a:t>spake</a:t>
            </a:r>
            <a:r>
              <a:rPr lang="en-US" sz="3600" i="1" u="sng" dirty="0" smtClean="0"/>
              <a:t> he of the Spirit</a:t>
            </a:r>
            <a:r>
              <a:rPr lang="en-US" sz="3600" i="1" dirty="0" smtClean="0"/>
              <a:t>, which they that believe on him should receive: for the Holy Ghost was not yet given; because that Jesus was not yet glorified." </a:t>
            </a:r>
          </a:p>
          <a:p>
            <a:pPr algn="ctr">
              <a:buNone/>
            </a:pPr>
            <a:r>
              <a:rPr lang="en-US" sz="3600" i="1" dirty="0" smtClean="0"/>
              <a:t>(John 7:37-39)</a:t>
            </a:r>
          </a:p>
          <a:p>
            <a:endParaRPr lang="en-US" sz="3600" dirty="0"/>
          </a:p>
        </p:txBody>
      </p:sp>
      <p:pic>
        <p:nvPicPr>
          <p:cNvPr id="35842" name="Picture 2" descr="http://www.turnbacktogod.com/wp-content/uploads/2010/01/Jesus-Christ-Pics-2401.jpg"/>
          <p:cNvPicPr>
            <a:picLocks noChangeAspect="1" noChangeArrowheads="1"/>
          </p:cNvPicPr>
          <p:nvPr/>
        </p:nvPicPr>
        <p:blipFill>
          <a:blip r:embed="rId2" cstate="print"/>
          <a:srcRect/>
          <a:stretch>
            <a:fillRect/>
          </a:stretch>
        </p:blipFill>
        <p:spPr bwMode="auto">
          <a:xfrm flipH="1">
            <a:off x="0" y="228600"/>
            <a:ext cx="3276600" cy="37433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36638"/>
          </a:xfrm>
        </p:spPr>
        <p:txBody>
          <a:bodyPr>
            <a:normAutofit fontScale="90000"/>
          </a:bodyPr>
          <a:lstStyle/>
          <a:p>
            <a:r>
              <a:rPr lang="en-US" dirty="0" smtClean="0"/>
              <a:t>Throughout the Word of God, water</a:t>
            </a:r>
            <a:br>
              <a:rPr lang="en-US" dirty="0" smtClean="0"/>
            </a:br>
            <a:r>
              <a:rPr lang="en-US" dirty="0" smtClean="0"/>
              <a:t> is a symbol, a “type,” of the </a:t>
            </a:r>
            <a:br>
              <a:rPr lang="en-US" dirty="0" smtClean="0"/>
            </a:br>
            <a:r>
              <a:rPr lang="en-US" dirty="0" smtClean="0"/>
              <a:t>Spirit of God</a:t>
            </a:r>
            <a:endParaRPr lang="en-US" dirty="0"/>
          </a:p>
        </p:txBody>
      </p:sp>
      <p:sp>
        <p:nvSpPr>
          <p:cNvPr id="3" name="Content Placeholder 2"/>
          <p:cNvSpPr>
            <a:spLocks noGrp="1"/>
          </p:cNvSpPr>
          <p:nvPr>
            <p:ph idx="1"/>
          </p:nvPr>
        </p:nvSpPr>
        <p:spPr>
          <a:xfrm>
            <a:off x="0" y="2057400"/>
            <a:ext cx="9144000" cy="1066800"/>
          </a:xfrm>
        </p:spPr>
        <p:txBody>
          <a:bodyPr>
            <a:normAutofit/>
          </a:bodyPr>
          <a:lstStyle/>
          <a:p>
            <a:pPr>
              <a:buNone/>
            </a:pPr>
            <a:r>
              <a:rPr lang="en-US" sz="4000" b="1" dirty="0" smtClean="0">
                <a:solidFill>
                  <a:srgbClr val="FFFF00"/>
                </a:solidFill>
              </a:rPr>
              <a:t>                   {figurative language}</a:t>
            </a:r>
            <a:endParaRPr lang="en-US" sz="4000" dirty="0">
              <a:solidFill>
                <a:srgbClr val="FFFF00"/>
              </a:solidFill>
            </a:endParaRPr>
          </a:p>
        </p:txBody>
      </p:sp>
      <p:pic>
        <p:nvPicPr>
          <p:cNvPr id="34818" name="Picture 2" descr="http://www.examiner.com/images/blog/EXID19679/images/scriptures%281%29.jpg"/>
          <p:cNvPicPr>
            <a:picLocks noChangeAspect="1" noChangeArrowheads="1"/>
          </p:cNvPicPr>
          <p:nvPr/>
        </p:nvPicPr>
        <p:blipFill>
          <a:blip r:embed="rId2" cstate="print"/>
          <a:srcRect/>
          <a:stretch>
            <a:fillRect/>
          </a:stretch>
        </p:blipFill>
        <p:spPr bwMode="auto">
          <a:xfrm>
            <a:off x="1752600" y="3048000"/>
            <a:ext cx="5715000" cy="3810000"/>
          </a:xfrm>
          <a:prstGeom prst="rect">
            <a:avLst/>
          </a:prstGeom>
          <a:ln>
            <a:noFill/>
          </a:ln>
          <a:effectLst>
            <a:softEdge rad="112500"/>
          </a:effectLst>
        </p:spPr>
      </p:pic>
      <p:pic>
        <p:nvPicPr>
          <p:cNvPr id="34820" name="Picture 4" descr="http://media.salemwebnetwork.com/worshiphousemedia/resource/images/main/s/mo/vhp/mo/holyspiritmotion4.jpg"/>
          <p:cNvPicPr>
            <a:picLocks noChangeAspect="1" noChangeArrowheads="1"/>
          </p:cNvPicPr>
          <p:nvPr/>
        </p:nvPicPr>
        <p:blipFill>
          <a:blip r:embed="rId3" cstate="print"/>
          <a:srcRect r="1803" b="10345"/>
          <a:stretch>
            <a:fillRect/>
          </a:stretch>
        </p:blipFill>
        <p:spPr bwMode="auto">
          <a:xfrm>
            <a:off x="1676400" y="2895600"/>
            <a:ext cx="5867400" cy="3962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fade">
                                      <p:cBhvr>
                                        <p:cTn id="12"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74638"/>
            <a:ext cx="4953000" cy="868362"/>
          </a:xfrm>
        </p:spPr>
        <p:txBody>
          <a:bodyPr/>
          <a:lstStyle/>
          <a:p>
            <a:r>
              <a:rPr lang="en-US" i="1" dirty="0" smtClean="0"/>
              <a:t>(Isaiah 44:3-4) </a:t>
            </a:r>
            <a:endParaRPr lang="en-US" i="1" dirty="0"/>
          </a:p>
        </p:txBody>
      </p:sp>
      <p:sp>
        <p:nvSpPr>
          <p:cNvPr id="3" name="Content Placeholder 2"/>
          <p:cNvSpPr>
            <a:spLocks noGrp="1"/>
          </p:cNvSpPr>
          <p:nvPr>
            <p:ph idx="1"/>
          </p:nvPr>
        </p:nvSpPr>
        <p:spPr>
          <a:xfrm>
            <a:off x="3352800" y="1371600"/>
            <a:ext cx="5791200" cy="5486400"/>
          </a:xfrm>
        </p:spPr>
        <p:txBody>
          <a:bodyPr>
            <a:noAutofit/>
          </a:bodyPr>
          <a:lstStyle/>
          <a:p>
            <a:pPr algn="ctr">
              <a:buNone/>
            </a:pPr>
            <a:r>
              <a:rPr lang="en-US" sz="3600" i="1" dirty="0" smtClean="0"/>
              <a:t>   “For I will </a:t>
            </a:r>
            <a:r>
              <a:rPr lang="en-US" sz="3600" i="1" u="sng" dirty="0" smtClean="0"/>
              <a:t>pour water </a:t>
            </a:r>
            <a:r>
              <a:rPr lang="en-US" sz="3600" i="1" dirty="0" smtClean="0"/>
              <a:t>upon him that is thirsty, and floods upon the dry ground: I will </a:t>
            </a:r>
            <a:r>
              <a:rPr lang="en-US" sz="3600" i="1" u="sng" dirty="0" smtClean="0"/>
              <a:t>pour my spirit </a:t>
            </a:r>
            <a:r>
              <a:rPr lang="en-US" sz="3600" i="1" dirty="0" smtClean="0"/>
              <a:t>upon thy seed, and my blessing upon </a:t>
            </a:r>
            <a:r>
              <a:rPr lang="en-US" sz="3600" i="1" dirty="0" err="1" smtClean="0"/>
              <a:t>thine</a:t>
            </a:r>
            <a:r>
              <a:rPr lang="en-US" sz="3600" i="1" dirty="0" smtClean="0"/>
              <a:t> offspring: And they shall spring up as among the grass, as willows by</a:t>
            </a:r>
          </a:p>
          <a:p>
            <a:pPr algn="ctr">
              <a:buNone/>
            </a:pPr>
            <a:r>
              <a:rPr lang="en-US" sz="3600" i="1" dirty="0" smtClean="0"/>
              <a:t> the water.”</a:t>
            </a:r>
          </a:p>
          <a:p>
            <a:pPr algn="ctr">
              <a:buNone/>
            </a:pPr>
            <a:r>
              <a:rPr lang="en-US" sz="3600" i="1" dirty="0" smtClean="0"/>
              <a:t>   </a:t>
            </a:r>
            <a:endParaRPr lang="en-US" sz="3600" i="1" dirty="0"/>
          </a:p>
        </p:txBody>
      </p:sp>
      <p:pic>
        <p:nvPicPr>
          <p:cNvPr id="38914" name="Picture 2" descr="http://1.bp.blogspot.com/_TkKZZyzUvio/SUfufQ1yYdI/AAAAAAAACSU/-OLA-VkXQf0/s400/water+6.jpg"/>
          <p:cNvPicPr>
            <a:picLocks noChangeAspect="1" noChangeArrowheads="1"/>
          </p:cNvPicPr>
          <p:nvPr/>
        </p:nvPicPr>
        <p:blipFill>
          <a:blip r:embed="rId2" cstate="print"/>
          <a:srcRect r="-4358" b="18114"/>
          <a:stretch>
            <a:fillRect/>
          </a:stretch>
        </p:blipFill>
        <p:spPr bwMode="auto">
          <a:xfrm>
            <a:off x="228600" y="0"/>
            <a:ext cx="3276600" cy="3962400"/>
          </a:xfrm>
          <a:prstGeom prst="rect">
            <a:avLst/>
          </a:prstGeom>
          <a:noFill/>
        </p:spPr>
      </p:pic>
      <p:pic>
        <p:nvPicPr>
          <p:cNvPr id="38916" name="Picture 4" descr="http://metrobibleblog.files.wordpress.com/2010/10/holy-spirit-dove.jpg"/>
          <p:cNvPicPr>
            <a:picLocks noChangeAspect="1" noChangeArrowheads="1"/>
          </p:cNvPicPr>
          <p:nvPr/>
        </p:nvPicPr>
        <p:blipFill>
          <a:blip r:embed="rId3" cstate="print"/>
          <a:srcRect t="-1370" r="34520" b="27397"/>
          <a:stretch>
            <a:fillRect/>
          </a:stretch>
        </p:blipFill>
        <p:spPr bwMode="auto">
          <a:xfrm>
            <a:off x="1219200" y="990600"/>
            <a:ext cx="1298222" cy="1524000"/>
          </a:xfrm>
          <a:prstGeom prst="ellipse">
            <a:avLst/>
          </a:prstGeom>
          <a:ln>
            <a:noFill/>
          </a:ln>
          <a:effectLst>
            <a:softEdge rad="112500"/>
          </a:effectLst>
        </p:spPr>
      </p:pic>
      <p:pic>
        <p:nvPicPr>
          <p:cNvPr id="38928" name="Picture 16" descr="http://savoiaonline.files.wordpress.com/2012/08/dry-and-cracked-desert-walp-tw2011.png?w=640&amp;h=392&amp;crop=1"/>
          <p:cNvPicPr>
            <a:picLocks noChangeAspect="1" noChangeArrowheads="1"/>
          </p:cNvPicPr>
          <p:nvPr/>
        </p:nvPicPr>
        <p:blipFill>
          <a:blip r:embed="rId4" cstate="print"/>
          <a:srcRect l="23750" t="37755" r="25000" b="1021"/>
          <a:stretch>
            <a:fillRect/>
          </a:stretch>
        </p:blipFill>
        <p:spPr bwMode="auto">
          <a:xfrm>
            <a:off x="228600" y="3048000"/>
            <a:ext cx="3124200" cy="2286000"/>
          </a:xfrm>
          <a:prstGeom prst="rect">
            <a:avLst/>
          </a:prstGeom>
          <a:noFill/>
        </p:spPr>
      </p:pic>
      <p:pic>
        <p:nvPicPr>
          <p:cNvPr id="38922" name="Picture 10" descr="http://farm6.staticflickr.com/5093/5393393938_f42a48a53a_m.jpg"/>
          <p:cNvPicPr>
            <a:picLocks noChangeAspect="1" noChangeArrowheads="1"/>
          </p:cNvPicPr>
          <p:nvPr/>
        </p:nvPicPr>
        <p:blipFill>
          <a:blip r:embed="rId5" cstate="print"/>
          <a:srcRect l="13062" t="18823" r="13151" b="-8698"/>
          <a:stretch>
            <a:fillRect/>
          </a:stretch>
        </p:blipFill>
        <p:spPr bwMode="auto">
          <a:xfrm>
            <a:off x="228600" y="3048000"/>
            <a:ext cx="3124200" cy="2590800"/>
          </a:xfrm>
          <a:prstGeom prst="rect">
            <a:avLst/>
          </a:prstGeom>
          <a:noFill/>
        </p:spPr>
      </p:pic>
      <p:pic>
        <p:nvPicPr>
          <p:cNvPr id="38924" name="Picture 12" descr="http://images2.fanpop.com/image/photos/11100000/God-s-blessings-to-you-god-the-creator-11148608-389-389.jpg"/>
          <p:cNvPicPr>
            <a:picLocks noChangeAspect="1" noChangeArrowheads="1"/>
          </p:cNvPicPr>
          <p:nvPr/>
        </p:nvPicPr>
        <p:blipFill>
          <a:blip r:embed="rId6" cstate="print"/>
          <a:srcRect l="6170" t="6170" r="5399" b="1286"/>
          <a:stretch>
            <a:fillRect/>
          </a:stretch>
        </p:blipFill>
        <p:spPr bwMode="auto">
          <a:xfrm>
            <a:off x="228600" y="3048000"/>
            <a:ext cx="3130973" cy="3276600"/>
          </a:xfrm>
          <a:prstGeom prst="rect">
            <a:avLst/>
          </a:prstGeom>
          <a:noFill/>
        </p:spPr>
      </p:pic>
      <p:pic>
        <p:nvPicPr>
          <p:cNvPr id="38926" name="Picture 14" descr="http://www.mooseyscountrygarden.com/willow-tree-garden/tree-willow-water.jpg"/>
          <p:cNvPicPr>
            <a:picLocks noChangeAspect="1" noChangeArrowheads="1"/>
          </p:cNvPicPr>
          <p:nvPr/>
        </p:nvPicPr>
        <p:blipFill>
          <a:blip r:embed="rId7" cstate="print"/>
          <a:srcRect/>
          <a:stretch>
            <a:fillRect/>
          </a:stretch>
        </p:blipFill>
        <p:spPr bwMode="auto">
          <a:xfrm>
            <a:off x="228600" y="4571573"/>
            <a:ext cx="3124200" cy="22864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28"/>
                                        </p:tgtEl>
                                        <p:attrNameLst>
                                          <p:attrName>style.visibility</p:attrName>
                                        </p:attrNameLst>
                                      </p:cBhvr>
                                      <p:to>
                                        <p:strVal val="visible"/>
                                      </p:to>
                                    </p:set>
                                    <p:animEffect transition="in" filter="fade">
                                      <p:cBhvr>
                                        <p:cTn id="7" dur="2000"/>
                                        <p:tgtEl>
                                          <p:spTgt spid="389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fade">
                                      <p:cBhvr>
                                        <p:cTn id="12" dur="2000"/>
                                        <p:tgtEl>
                                          <p:spTgt spid="389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24"/>
                                        </p:tgtEl>
                                        <p:attrNameLst>
                                          <p:attrName>style.visibility</p:attrName>
                                        </p:attrNameLst>
                                      </p:cBhvr>
                                      <p:to>
                                        <p:strVal val="visible"/>
                                      </p:to>
                                    </p:set>
                                    <p:animEffect transition="in" filter="fade">
                                      <p:cBhvr>
                                        <p:cTn id="17" dur="2000"/>
                                        <p:tgtEl>
                                          <p:spTgt spid="389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26"/>
                                        </p:tgtEl>
                                        <p:attrNameLst>
                                          <p:attrName>style.visibility</p:attrName>
                                        </p:attrNameLst>
                                      </p:cBhvr>
                                      <p:to>
                                        <p:strVal val="visible"/>
                                      </p:to>
                                    </p:set>
                                    <p:animEffect transition="in" filter="fade">
                                      <p:cBhvr>
                                        <p:cTn id="22" dur="2000"/>
                                        <p:tgtEl>
                                          <p:spTgt spid="3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791200" cy="1143000"/>
          </a:xfrm>
        </p:spPr>
        <p:txBody>
          <a:bodyPr>
            <a:normAutofit fontScale="90000"/>
          </a:bodyPr>
          <a:lstStyle/>
          <a:p>
            <a:r>
              <a:rPr lang="en-US" i="1" dirty="0" smtClean="0"/>
              <a:t>(Jeremiah 2:13)</a:t>
            </a:r>
            <a:br>
              <a:rPr lang="en-US" i="1" dirty="0" smtClean="0"/>
            </a:br>
            <a:endParaRPr lang="en-US" i="1" dirty="0"/>
          </a:p>
        </p:txBody>
      </p:sp>
      <p:sp>
        <p:nvSpPr>
          <p:cNvPr id="3" name="Content Placeholder 2"/>
          <p:cNvSpPr>
            <a:spLocks noGrp="1"/>
          </p:cNvSpPr>
          <p:nvPr>
            <p:ph idx="1"/>
          </p:nvPr>
        </p:nvSpPr>
        <p:spPr>
          <a:xfrm>
            <a:off x="0" y="1524000"/>
            <a:ext cx="5715000" cy="4602163"/>
          </a:xfrm>
        </p:spPr>
        <p:txBody>
          <a:bodyPr>
            <a:normAutofit/>
          </a:bodyPr>
          <a:lstStyle/>
          <a:p>
            <a:pPr algn="ctr">
              <a:buNone/>
            </a:pPr>
            <a:r>
              <a:rPr lang="en-US" sz="3600" i="1" dirty="0" smtClean="0"/>
              <a:t>    “For my people have committed two evils; they have forsaken me the </a:t>
            </a:r>
            <a:r>
              <a:rPr lang="en-US" sz="3600" i="1" u="sng" dirty="0" smtClean="0"/>
              <a:t>fountain of living waters</a:t>
            </a:r>
            <a:r>
              <a:rPr lang="en-US" sz="3600" i="1" dirty="0" smtClean="0"/>
              <a:t>, and hewed them out cisterns, broken cisterns, that can hold no water.”</a:t>
            </a:r>
            <a:endParaRPr lang="en-US" sz="3600" i="1" dirty="0"/>
          </a:p>
        </p:txBody>
      </p:sp>
      <p:pic>
        <p:nvPicPr>
          <p:cNvPr id="36866" name="Picture 2" descr="http://www.artbible.info/images/jeremia_tissot_grt.jpg"/>
          <p:cNvPicPr>
            <a:picLocks noChangeAspect="1" noChangeArrowheads="1"/>
          </p:cNvPicPr>
          <p:nvPr/>
        </p:nvPicPr>
        <p:blipFill>
          <a:blip r:embed="rId2" cstate="print"/>
          <a:srcRect/>
          <a:stretch>
            <a:fillRect/>
          </a:stretch>
        </p:blipFill>
        <p:spPr bwMode="auto">
          <a:xfrm>
            <a:off x="5943600" y="304800"/>
            <a:ext cx="2791867" cy="586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dirty="0" smtClean="0">
                <a:solidFill>
                  <a:srgbClr val="FFFF00"/>
                </a:solidFill>
              </a:rPr>
              <a:t>Think about water and </a:t>
            </a:r>
            <a:br>
              <a:rPr lang="en-US" dirty="0" smtClean="0">
                <a:solidFill>
                  <a:srgbClr val="FFFF00"/>
                </a:solidFill>
              </a:rPr>
            </a:br>
            <a:r>
              <a:rPr lang="en-US" dirty="0" smtClean="0">
                <a:solidFill>
                  <a:srgbClr val="FFFF00"/>
                </a:solidFill>
              </a:rPr>
              <a:t>what it means to you.</a:t>
            </a:r>
            <a:endParaRPr lang="en-US" dirty="0">
              <a:solidFill>
                <a:srgbClr val="FFFF00"/>
              </a:solidFill>
            </a:endParaRPr>
          </a:p>
        </p:txBody>
      </p:sp>
      <p:pic>
        <p:nvPicPr>
          <p:cNvPr id="39938" name="Picture 2" descr="http://blogs.bgsu.edu/wellawareemployeewellness/files/2010/03/woman_drinking_water.jpg"/>
          <p:cNvPicPr>
            <a:picLocks noChangeAspect="1" noChangeArrowheads="1"/>
          </p:cNvPicPr>
          <p:nvPr/>
        </p:nvPicPr>
        <p:blipFill>
          <a:blip r:embed="rId2" cstate="print"/>
          <a:srcRect/>
          <a:stretch>
            <a:fillRect/>
          </a:stretch>
        </p:blipFill>
        <p:spPr bwMode="auto">
          <a:xfrm>
            <a:off x="762000" y="1828800"/>
            <a:ext cx="7438254" cy="459684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382000" cy="1143000"/>
          </a:xfrm>
        </p:spPr>
        <p:txBody>
          <a:bodyPr>
            <a:noAutofit/>
          </a:bodyPr>
          <a:lstStyle/>
          <a:p>
            <a:r>
              <a:rPr lang="en-US" b="1" dirty="0" smtClean="0">
                <a:solidFill>
                  <a:schemeClr val="bg2">
                    <a:lumMod val="40000"/>
                    <a:lumOff val="60000"/>
                  </a:schemeClr>
                </a:solidFill>
              </a:rPr>
              <a:t>Water is essential to life</a:t>
            </a:r>
            <a:br>
              <a:rPr lang="en-US" b="1" dirty="0" smtClean="0">
                <a:solidFill>
                  <a:schemeClr val="bg2">
                    <a:lumMod val="40000"/>
                    <a:lumOff val="60000"/>
                  </a:schemeClr>
                </a:solidFill>
              </a:rPr>
            </a:br>
            <a:r>
              <a:rPr lang="en-US" b="1" dirty="0" smtClean="0">
                <a:solidFill>
                  <a:schemeClr val="bg2">
                    <a:lumMod val="40000"/>
                    <a:lumOff val="60000"/>
                  </a:schemeClr>
                </a:solidFill>
              </a:rPr>
              <a:t>“we die without it”</a:t>
            </a:r>
            <a:endParaRPr lang="en-US" b="1" dirty="0">
              <a:solidFill>
                <a:schemeClr val="bg2">
                  <a:lumMod val="40000"/>
                  <a:lumOff val="60000"/>
                </a:schemeClr>
              </a:solidFill>
            </a:endParaRPr>
          </a:p>
        </p:txBody>
      </p:sp>
      <p:pic>
        <p:nvPicPr>
          <p:cNvPr id="40962" name="Picture 2" descr="http://www.co.washington.or.us/HHS/EnvironmentalHealth/images/Drinking-Water-Overview.JPG"/>
          <p:cNvPicPr>
            <a:picLocks noChangeAspect="1" noChangeArrowheads="1"/>
          </p:cNvPicPr>
          <p:nvPr/>
        </p:nvPicPr>
        <p:blipFill>
          <a:blip r:embed="rId2" cstate="print"/>
          <a:srcRect/>
          <a:stretch>
            <a:fillRect/>
          </a:stretch>
        </p:blipFill>
        <p:spPr bwMode="auto">
          <a:xfrm>
            <a:off x="1295400" y="1828800"/>
            <a:ext cx="6217571" cy="4800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a:bodyPr>
          <a:lstStyle/>
          <a:p>
            <a:r>
              <a:rPr lang="en-US" sz="4000" dirty="0" smtClean="0"/>
              <a:t>The average person can go about 60 days without food before he starves to death, but one can go only about three days without water, because it is so vital.</a:t>
            </a:r>
            <a:endParaRPr lang="en-US" sz="4000" dirty="0"/>
          </a:p>
        </p:txBody>
      </p:sp>
      <p:pic>
        <p:nvPicPr>
          <p:cNvPr id="41986" name="Picture 2" descr="http://images.nationalgeographic.com/wpf/media-live/photos/000/131/cache/drinking03-water-tap-ethiopia_13109_600x450.jpg"/>
          <p:cNvPicPr>
            <a:picLocks noChangeAspect="1" noChangeArrowheads="1"/>
          </p:cNvPicPr>
          <p:nvPr/>
        </p:nvPicPr>
        <p:blipFill>
          <a:blip r:embed="rId2" cstate="print"/>
          <a:srcRect/>
          <a:stretch>
            <a:fillRect/>
          </a:stretch>
        </p:blipFill>
        <p:spPr bwMode="auto">
          <a:xfrm>
            <a:off x="2057400" y="2895600"/>
            <a:ext cx="4991100" cy="37433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133600"/>
          </a:xfrm>
        </p:spPr>
        <p:txBody>
          <a:bodyPr>
            <a:normAutofit/>
          </a:bodyPr>
          <a:lstStyle/>
          <a:p>
            <a:r>
              <a:rPr lang="en-US" dirty="0" smtClean="0"/>
              <a:t>In fact, the human body </a:t>
            </a:r>
            <a:br>
              <a:rPr lang="en-US" dirty="0" smtClean="0"/>
            </a:br>
            <a:r>
              <a:rPr lang="en-US" dirty="0" smtClean="0"/>
              <a:t>is mostly water</a:t>
            </a:r>
            <a:endParaRPr lang="en-US" dirty="0"/>
          </a:p>
        </p:txBody>
      </p:sp>
      <p:pic>
        <p:nvPicPr>
          <p:cNvPr id="43012" name="Picture 4" descr="http://www.sritweets.com/wp-content/uploads/2012/01/Water-percent-in-human-body.jpg"/>
          <p:cNvPicPr>
            <a:picLocks noChangeAspect="1" noChangeArrowheads="1"/>
          </p:cNvPicPr>
          <p:nvPr/>
        </p:nvPicPr>
        <p:blipFill>
          <a:blip r:embed="rId2" cstate="print"/>
          <a:srcRect/>
          <a:stretch>
            <a:fillRect/>
          </a:stretch>
        </p:blipFill>
        <p:spPr bwMode="auto">
          <a:xfrm>
            <a:off x="3048000" y="2133600"/>
            <a:ext cx="2985821" cy="4724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US" dirty="0" smtClean="0"/>
              <a:t>    Whenever someone forsakes God, the spring of living water, he has </a:t>
            </a:r>
            <a:r>
              <a:rPr lang="en-US" dirty="0" smtClean="0"/>
              <a:t>done </a:t>
            </a:r>
            <a:r>
              <a:rPr lang="en-US" dirty="0" smtClean="0"/>
              <a:t>what </a:t>
            </a:r>
            <a:r>
              <a:rPr lang="en-US" i="1" dirty="0" smtClean="0"/>
              <a:t>Jeremiah 2:13 </a:t>
            </a:r>
            <a:r>
              <a:rPr lang="en-US" dirty="0" smtClean="0"/>
              <a:t>says, He hews out his own broken cistern, which simply “won’t hold water.” </a:t>
            </a:r>
          </a:p>
          <a:p>
            <a:pPr algn="ctr">
              <a:buNone/>
            </a:pPr>
            <a:endParaRPr lang="en-US" dirty="0" smtClean="0"/>
          </a:p>
          <a:p>
            <a:pPr algn="ctr">
              <a:buNone/>
            </a:pPr>
            <a:endParaRPr lang="en-US" dirty="0" smtClean="0"/>
          </a:p>
          <a:p>
            <a:pPr algn="ctr">
              <a:buNone/>
            </a:pPr>
            <a:r>
              <a:rPr lang="en-US" dirty="0" smtClean="0"/>
              <a:t>   Just as actual water sustains physically life, so spiritual water </a:t>
            </a:r>
            <a:r>
              <a:rPr lang="en-US" i="1" dirty="0" smtClean="0"/>
              <a:t>(</a:t>
            </a:r>
            <a:r>
              <a:rPr lang="en-US" b="1" i="1" dirty="0" smtClean="0"/>
              <a:t>The Holy Spirit)</a:t>
            </a:r>
            <a:r>
              <a:rPr lang="en-US" i="1" dirty="0" smtClean="0"/>
              <a:t> </a:t>
            </a:r>
            <a:r>
              <a:rPr lang="en-US" dirty="0" smtClean="0"/>
              <a:t>sustains our life spiritually. </a:t>
            </a:r>
          </a:p>
          <a:p>
            <a:pPr algn="ctr">
              <a:buNone/>
            </a:pPr>
            <a:endParaRPr lang="en-US" i="1" dirty="0" smtClean="0"/>
          </a:p>
          <a:p>
            <a:pPr algn="ctr">
              <a:buNone/>
            </a:pPr>
            <a:r>
              <a:rPr lang="en-US" i="1" dirty="0" smtClean="0">
                <a:solidFill>
                  <a:srgbClr val="FFFF00"/>
                </a:solidFill>
              </a:rPr>
              <a:t>    Eph. 5:26 “That he might sanctify and cleanse it with the washing of water by the word.”</a:t>
            </a:r>
          </a:p>
          <a:p>
            <a:pPr algn="ctr">
              <a:buNone/>
            </a:pPr>
            <a:endParaRPr lang="en-US" dirty="0" smtClean="0"/>
          </a:p>
          <a:p>
            <a:pPr algn="ct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to="" calcmode="lin" valueType="num">
                                      <p:cBhvr>
                                        <p:cTn id="7" dur="1" fill="hold"/>
                                        <p:tgtEl>
                                          <p:spTgt spid="3">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to="" calcmode="lin" valueType="num">
                                      <p:cBhvr>
                                        <p:cTn id="12" dur="1" fill="hold"/>
                                        <p:tgtEl>
                                          <p:spTgt spid="3">
                                            <p:txEl>
                                              <p:pRg st="5" end="5"/>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to="" calcmode="lin" valueType="num">
                                      <p:cBhvr>
                                        <p:cTn id="17"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rmAutofit/>
          </a:bodyPr>
          <a:lstStyle/>
          <a:p>
            <a:r>
              <a:rPr lang="en-US" i="1" dirty="0" smtClean="0"/>
              <a:t>“Turn you at my reproof: behold, </a:t>
            </a:r>
            <a:r>
              <a:rPr lang="en-US" i="1" u="sng" dirty="0" smtClean="0"/>
              <a:t>I will pour out my spirit unto you</a:t>
            </a:r>
            <a:r>
              <a:rPr lang="en-US" i="1" dirty="0" smtClean="0"/>
              <a:t>, I will make known my words unto you.”  </a:t>
            </a:r>
            <a:br>
              <a:rPr lang="en-US" i="1" dirty="0" smtClean="0"/>
            </a:br>
            <a:r>
              <a:rPr lang="en-US" i="1" dirty="0" smtClean="0"/>
              <a:t>(Prov. 1:23) </a:t>
            </a:r>
            <a:endParaRPr lang="en-US" i="1" dirty="0"/>
          </a:p>
        </p:txBody>
      </p:sp>
      <p:pic>
        <p:nvPicPr>
          <p:cNvPr id="56322" name="Picture 2" descr="http://www.joymag.co.za/upload/1240991527.jpg"/>
          <p:cNvPicPr>
            <a:picLocks noChangeAspect="1" noChangeArrowheads="1"/>
          </p:cNvPicPr>
          <p:nvPr/>
        </p:nvPicPr>
        <p:blipFill>
          <a:blip r:embed="rId2" cstate="print"/>
          <a:srcRect/>
          <a:stretch>
            <a:fillRect/>
          </a:stretch>
        </p:blipFill>
        <p:spPr bwMode="auto">
          <a:xfrm>
            <a:off x="2667000" y="3124200"/>
            <a:ext cx="3747039"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895600"/>
          </a:xfrm>
        </p:spPr>
        <p:txBody>
          <a:bodyPr>
            <a:normAutofit/>
          </a:bodyPr>
          <a:lstStyle/>
          <a:p>
            <a:r>
              <a:rPr lang="en-US" sz="3600" i="1" dirty="0" smtClean="0"/>
              <a:t>“Therefore being by the right hand of God exalted, and having received of the Father the promise of the Holy Ghost, he hath </a:t>
            </a:r>
            <a:r>
              <a:rPr lang="en-US" sz="3600" i="1" u="sng" dirty="0" smtClean="0"/>
              <a:t>shed forth </a:t>
            </a:r>
            <a:r>
              <a:rPr lang="en-US" sz="3600" i="1" dirty="0" smtClean="0">
                <a:solidFill>
                  <a:srgbClr val="FFFF00"/>
                </a:solidFill>
              </a:rPr>
              <a:t>[poured out like water] </a:t>
            </a:r>
            <a:r>
              <a:rPr lang="en-US" sz="3600" i="1" dirty="0" smtClean="0"/>
              <a:t>this, which ye now see and hear.” (Acts 2:33) </a:t>
            </a:r>
            <a:endParaRPr lang="en-US" sz="3600" i="1" dirty="0"/>
          </a:p>
        </p:txBody>
      </p:sp>
      <p:pic>
        <p:nvPicPr>
          <p:cNvPr id="54274" name="Picture 2" descr="http://i292.photobucket.com/albums/mm27/iam733_photos/PENTECOST-UPPER-ROOM-1.jpg"/>
          <p:cNvPicPr>
            <a:picLocks noChangeAspect="1" noChangeArrowheads="1"/>
          </p:cNvPicPr>
          <p:nvPr/>
        </p:nvPicPr>
        <p:blipFill>
          <a:blip r:embed="rId2" cstate="print"/>
          <a:srcRect/>
          <a:stretch>
            <a:fillRect/>
          </a:stretch>
        </p:blipFill>
        <p:spPr bwMode="auto">
          <a:xfrm>
            <a:off x="1905000" y="3114675"/>
            <a:ext cx="4991100" cy="37433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2239962"/>
          </a:xfrm>
        </p:spPr>
        <p:txBody>
          <a:bodyPr>
            <a:normAutofit fontScale="90000"/>
          </a:bodyPr>
          <a:lstStyle/>
          <a:p>
            <a:r>
              <a:rPr lang="en-US" i="1" dirty="0" smtClean="0"/>
              <a:t>“And hope </a:t>
            </a:r>
            <a:r>
              <a:rPr lang="en-US" i="1" dirty="0" err="1" smtClean="0"/>
              <a:t>maketh</a:t>
            </a:r>
            <a:r>
              <a:rPr lang="en-US" i="1" dirty="0" smtClean="0"/>
              <a:t> not ashamed; because the love of God is </a:t>
            </a:r>
            <a:r>
              <a:rPr lang="en-US" i="1" u="sng" dirty="0" smtClean="0"/>
              <a:t>shed abroad </a:t>
            </a:r>
            <a:r>
              <a:rPr lang="en-US" i="1" dirty="0" smtClean="0">
                <a:solidFill>
                  <a:srgbClr val="FFFF00"/>
                </a:solidFill>
              </a:rPr>
              <a:t>[poured out] </a:t>
            </a:r>
            <a:r>
              <a:rPr lang="en-US" i="1" dirty="0" smtClean="0"/>
              <a:t>in our hearts by the Holy Ghost which is given unto us.”  (Rom 5:5)</a:t>
            </a:r>
            <a:endParaRPr lang="en-US" i="1" dirty="0"/>
          </a:p>
        </p:txBody>
      </p:sp>
      <p:pic>
        <p:nvPicPr>
          <p:cNvPr id="55298" name="Picture 2" descr="http://www.titus2atthewell.com/wp-content/uploads/2012/02/The-love-of-God-heart-ribbon.jpg?9d7bd4"/>
          <p:cNvPicPr>
            <a:picLocks noChangeAspect="1" noChangeArrowheads="1"/>
          </p:cNvPicPr>
          <p:nvPr/>
        </p:nvPicPr>
        <p:blipFill>
          <a:blip r:embed="rId2" cstate="print"/>
          <a:srcRect/>
          <a:stretch>
            <a:fillRect/>
          </a:stretch>
        </p:blipFill>
        <p:spPr bwMode="auto">
          <a:xfrm>
            <a:off x="2133600" y="3114675"/>
            <a:ext cx="4953000" cy="37433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495800" cy="6858000"/>
          </a:xfrm>
        </p:spPr>
        <p:txBody>
          <a:bodyPr>
            <a:normAutofit lnSpcReduction="10000"/>
          </a:bodyPr>
          <a:lstStyle/>
          <a:p>
            <a:pPr algn="ctr">
              <a:buNone/>
            </a:pPr>
            <a:r>
              <a:rPr lang="en-US" i="1" dirty="0" smtClean="0"/>
              <a:t>    “And it shall come to pass afterward, that I will </a:t>
            </a:r>
            <a:r>
              <a:rPr lang="en-US" i="1" u="sng" dirty="0" smtClean="0"/>
              <a:t>pour out my spirit </a:t>
            </a:r>
            <a:r>
              <a:rPr lang="en-US" i="1" dirty="0" smtClean="0"/>
              <a:t>upon all flesh; and your sons and your daughters shall prophesy, your old men shall dream dreams, your young men shall see visions: And also upon the servants and upon the handmaids in those days will I pour out my spirit.” </a:t>
            </a:r>
          </a:p>
          <a:p>
            <a:pPr algn="ctr">
              <a:buNone/>
            </a:pPr>
            <a:r>
              <a:rPr lang="en-US" i="1" dirty="0" smtClean="0"/>
              <a:t>(Joel 2:28-29)</a:t>
            </a:r>
            <a:endParaRPr lang="en-US" i="1" dirty="0"/>
          </a:p>
        </p:txBody>
      </p:sp>
      <p:pic>
        <p:nvPicPr>
          <p:cNvPr id="37890" name="Picture 2" descr="http://www.lifeposters.org/wp-content/uploads/2012/04/christian-inspirational-religious-posters-spirit.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858000"/>
          </a:xfrm>
        </p:spPr>
        <p:txBody>
          <a:bodyPr>
            <a:normAutofit/>
          </a:bodyPr>
          <a:lstStyle/>
          <a:p>
            <a:r>
              <a:rPr lang="en-US" i="1" dirty="0" smtClean="0"/>
              <a:t> “Blessed are they which do hunger and thirst after righteousness: for they shall </a:t>
            </a:r>
            <a:br>
              <a:rPr lang="en-US" i="1" dirty="0" smtClean="0"/>
            </a:br>
            <a:r>
              <a:rPr lang="en-US" i="1" dirty="0" smtClean="0"/>
              <a:t>be filled.” </a:t>
            </a:r>
            <a:br>
              <a:rPr lang="en-US" i="1" dirty="0" smtClean="0"/>
            </a:br>
            <a:r>
              <a:rPr lang="en-US" i="1" dirty="0" smtClean="0"/>
              <a:t>(Matt. 5:6) </a:t>
            </a:r>
            <a:endParaRPr lang="en-US" i="1" dirty="0"/>
          </a:p>
        </p:txBody>
      </p:sp>
      <p:pic>
        <p:nvPicPr>
          <p:cNvPr id="45058" name="Picture 2" descr="http://hiddenlighthouse.files.wordpress.com/2010/03/jesus-christ-sermon-mount.jpg"/>
          <p:cNvPicPr>
            <a:picLocks noChangeAspect="1" noChangeArrowheads="1"/>
          </p:cNvPicPr>
          <p:nvPr/>
        </p:nvPicPr>
        <p:blipFill>
          <a:blip r:embed="rId2" cstate="print"/>
          <a:srcRect/>
          <a:stretch>
            <a:fillRect/>
          </a:stretch>
        </p:blipFill>
        <p:spPr bwMode="auto">
          <a:xfrm>
            <a:off x="304800" y="838200"/>
            <a:ext cx="4166376" cy="5181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2819400"/>
          </a:xfrm>
        </p:spPr>
        <p:txBody>
          <a:bodyPr>
            <a:normAutofit/>
          </a:bodyPr>
          <a:lstStyle/>
          <a:p>
            <a:r>
              <a:rPr lang="en-US" i="1" dirty="0" smtClean="0"/>
              <a:t>“I stretch forth my hands unto thee: my soul </a:t>
            </a:r>
            <a:r>
              <a:rPr lang="en-US" i="1" dirty="0" err="1" smtClean="0"/>
              <a:t>thirsteth</a:t>
            </a:r>
            <a:r>
              <a:rPr lang="en-US" i="1" dirty="0" smtClean="0"/>
              <a:t> after thee, as a thirsty land.” (Palm 143:6) </a:t>
            </a:r>
            <a:endParaRPr lang="en-US" i="1" dirty="0"/>
          </a:p>
        </p:txBody>
      </p:sp>
      <p:pic>
        <p:nvPicPr>
          <p:cNvPr id="44034" name="Picture 2" descr="http://1.bp.blogspot.com/-U-wBz0G2Qq8/ULIPM9jHJhI/AAAAAAAAAvY/vveQJHqLsNg/s1600/hands-reaching-for-a-higher-power.jpg"/>
          <p:cNvPicPr>
            <a:picLocks noChangeAspect="1" noChangeArrowheads="1"/>
          </p:cNvPicPr>
          <p:nvPr/>
        </p:nvPicPr>
        <p:blipFill>
          <a:blip r:embed="rId2" cstate="print"/>
          <a:srcRect/>
          <a:stretch>
            <a:fillRect/>
          </a:stretch>
        </p:blipFill>
        <p:spPr bwMode="auto">
          <a:xfrm>
            <a:off x="1828800" y="2914650"/>
            <a:ext cx="5257800" cy="39433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3429000"/>
            <a:ext cx="4495800" cy="3429000"/>
          </a:xfrm>
        </p:spPr>
        <p:txBody>
          <a:bodyPr>
            <a:normAutofit/>
          </a:bodyPr>
          <a:lstStyle/>
          <a:p>
            <a:r>
              <a:rPr lang="en-US" sz="3200" dirty="0" smtClean="0"/>
              <a:t>Read your Bible daily</a:t>
            </a:r>
          </a:p>
          <a:p>
            <a:r>
              <a:rPr lang="en-US" sz="3200" dirty="0" smtClean="0"/>
              <a:t>Study your Bible</a:t>
            </a:r>
          </a:p>
          <a:p>
            <a:r>
              <a:rPr lang="en-US" sz="3200" dirty="0" smtClean="0"/>
              <a:t>Attend every service of the Church</a:t>
            </a:r>
          </a:p>
          <a:p>
            <a:r>
              <a:rPr lang="en-US" sz="3200" dirty="0" smtClean="0"/>
              <a:t>Attend Bible Studies</a:t>
            </a:r>
          </a:p>
          <a:p>
            <a:r>
              <a:rPr lang="en-US" sz="3200" dirty="0" smtClean="0"/>
              <a:t>Read Christian books</a:t>
            </a:r>
          </a:p>
          <a:p>
            <a:endParaRPr lang="en-US" sz="3200" dirty="0"/>
          </a:p>
        </p:txBody>
      </p:sp>
      <p:sp>
        <p:nvSpPr>
          <p:cNvPr id="4" name="Content Placeholder 3"/>
          <p:cNvSpPr>
            <a:spLocks noGrp="1"/>
          </p:cNvSpPr>
          <p:nvPr>
            <p:ph sz="half" idx="2"/>
          </p:nvPr>
        </p:nvSpPr>
        <p:spPr>
          <a:xfrm>
            <a:off x="4419600" y="3352800"/>
            <a:ext cx="4724400" cy="3505200"/>
          </a:xfrm>
        </p:spPr>
        <p:txBody>
          <a:bodyPr>
            <a:normAutofit/>
          </a:bodyPr>
          <a:lstStyle/>
          <a:p>
            <a:r>
              <a:rPr lang="en-US" sz="3200" dirty="0" smtClean="0"/>
              <a:t>Memorize Scripture</a:t>
            </a:r>
          </a:p>
          <a:p>
            <a:r>
              <a:rPr lang="en-US" sz="3200" dirty="0" smtClean="0"/>
              <a:t>Meditate on Scripture</a:t>
            </a:r>
          </a:p>
          <a:p>
            <a:r>
              <a:rPr lang="en-US" sz="3200" dirty="0" smtClean="0"/>
              <a:t>Take Sermon notes</a:t>
            </a:r>
          </a:p>
          <a:p>
            <a:r>
              <a:rPr lang="en-US" sz="3200" dirty="0" smtClean="0"/>
              <a:t>Listen to Sermons on line</a:t>
            </a:r>
          </a:p>
          <a:p>
            <a:r>
              <a:rPr lang="en-US" sz="3200" dirty="0" smtClean="0"/>
              <a:t>Have a daily prayer time</a:t>
            </a:r>
          </a:p>
          <a:p>
            <a:endParaRPr lang="en-US" sz="3200" dirty="0"/>
          </a:p>
        </p:txBody>
      </p:sp>
      <p:pic>
        <p:nvPicPr>
          <p:cNvPr id="5" name="Picture 2" descr="http://www.youthmin.org/wp-content/uploads/2013/04/SPIRITUALLY-DRY.png"/>
          <p:cNvPicPr>
            <a:picLocks noChangeAspect="1" noChangeArrowheads="1"/>
          </p:cNvPicPr>
          <p:nvPr/>
        </p:nvPicPr>
        <p:blipFill>
          <a:blip r:embed="rId2" cstate="print"/>
          <a:srcRect/>
          <a:stretch>
            <a:fillRect/>
          </a:stretch>
        </p:blipFill>
        <p:spPr bwMode="auto">
          <a:xfrm>
            <a:off x="1066800" y="0"/>
            <a:ext cx="7162800" cy="31564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to="" calcmode="lin" valueType="num">
                                      <p:cBhvr>
                                        <p:cTn id="32" dur="1" fill="hold"/>
                                        <p:tgtEl>
                                          <p:spTgt spid="4">
                                            <p:txEl>
                                              <p:pRg st="0" end="0"/>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to="" calcmode="lin" valueType="num">
                                      <p:cBhvr>
                                        <p:cTn id="37" dur="1" fill="hold"/>
                                        <p:tgtEl>
                                          <p:spTgt spid="4">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to="" calcmode="lin" valueType="num">
                                      <p:cBhvr>
                                        <p:cTn id="42" dur="1" fill="hold"/>
                                        <p:tgtEl>
                                          <p:spTgt spid="4">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to="" calcmode="lin" valueType="num">
                                      <p:cBhvr>
                                        <p:cTn id="47" dur="1" fill="hold"/>
                                        <p:tgtEl>
                                          <p:spTgt spid="4">
                                            <p:txEl>
                                              <p:pRg st="3" end="3"/>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to="" calcmode="lin" valueType="num">
                                      <p:cBhvr>
                                        <p:cTn id="52" dur="1" fill="hold"/>
                                        <p:tgtEl>
                                          <p:spTgt spid="4">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2.bp.blogspot.com/_ZD9W6B0sPjU/TTygYFPqSSI/AAAAAAAAAM8/HiETmbu9dTc/s1600/At+the+well.jpg"/>
          <p:cNvPicPr>
            <a:picLocks noChangeAspect="1" noChangeArrowheads="1"/>
          </p:cNvPicPr>
          <p:nvPr/>
        </p:nvPicPr>
        <p:blipFill>
          <a:blip r:embed="rId2" cstate="print"/>
          <a:srcRect/>
          <a:stretch>
            <a:fillRect/>
          </a:stretch>
        </p:blipFill>
        <p:spPr bwMode="auto">
          <a:xfrm>
            <a:off x="0" y="0"/>
            <a:ext cx="10274665" cy="6858000"/>
          </a:xfrm>
          <a:prstGeom prst="rect">
            <a:avLst/>
          </a:prstGeom>
          <a:noFill/>
        </p:spPr>
      </p:pic>
      <p:sp>
        <p:nvSpPr>
          <p:cNvPr id="3" name="Rectangle 2"/>
          <p:cNvSpPr/>
          <p:nvPr/>
        </p:nvSpPr>
        <p:spPr>
          <a:xfrm>
            <a:off x="457200" y="990600"/>
            <a:ext cx="8077200" cy="5016758"/>
          </a:xfrm>
          <a:prstGeom prst="rect">
            <a:avLst/>
          </a:prstGeom>
        </p:spPr>
        <p:txBody>
          <a:bodyPr wrap="square">
            <a:spAutoFit/>
          </a:bodyPr>
          <a:lstStyle/>
          <a:p>
            <a:pPr algn="ctr"/>
            <a:r>
              <a:rPr lang="en-US" sz="4000" i="1" dirty="0" smtClean="0">
                <a:solidFill>
                  <a:schemeClr val="bg1"/>
                </a:solidFill>
                <a:effectLst>
                  <a:glow rad="101600">
                    <a:schemeClr val="tx1">
                      <a:alpha val="60000"/>
                    </a:schemeClr>
                  </a:glow>
                </a:effectLst>
              </a:rPr>
              <a:t>“Jesus answered and said unto her, Whosoever </a:t>
            </a:r>
            <a:r>
              <a:rPr lang="en-US" sz="4000" i="1" dirty="0" err="1" smtClean="0">
                <a:solidFill>
                  <a:schemeClr val="bg1"/>
                </a:solidFill>
                <a:effectLst>
                  <a:glow rad="101600">
                    <a:schemeClr val="tx1">
                      <a:alpha val="60000"/>
                    </a:schemeClr>
                  </a:glow>
                </a:effectLst>
              </a:rPr>
              <a:t>drinketh</a:t>
            </a:r>
            <a:r>
              <a:rPr lang="en-US" sz="4000" i="1" dirty="0" smtClean="0">
                <a:solidFill>
                  <a:schemeClr val="bg1"/>
                </a:solidFill>
                <a:effectLst>
                  <a:glow rad="101600">
                    <a:schemeClr val="tx1">
                      <a:alpha val="60000"/>
                    </a:schemeClr>
                  </a:glow>
                </a:effectLst>
              </a:rPr>
              <a:t> of this water shall thirst again: But whosoever </a:t>
            </a:r>
            <a:r>
              <a:rPr lang="en-US" sz="4000" i="1" dirty="0" err="1" smtClean="0">
                <a:solidFill>
                  <a:schemeClr val="bg1"/>
                </a:solidFill>
                <a:effectLst>
                  <a:glow rad="101600">
                    <a:schemeClr val="tx1">
                      <a:alpha val="60000"/>
                    </a:schemeClr>
                  </a:glow>
                </a:effectLst>
              </a:rPr>
              <a:t>drinketh</a:t>
            </a:r>
            <a:r>
              <a:rPr lang="en-US" sz="4000" i="1" dirty="0" smtClean="0">
                <a:solidFill>
                  <a:schemeClr val="bg1"/>
                </a:solidFill>
                <a:effectLst>
                  <a:glow rad="101600">
                    <a:schemeClr val="tx1">
                      <a:alpha val="60000"/>
                    </a:schemeClr>
                  </a:glow>
                </a:effectLst>
              </a:rPr>
              <a:t> of the water that I shall give him shall never thirst; but the water that I shall give him shall be in him a well of water springing up into everlasting life.”</a:t>
            </a:r>
            <a:endParaRPr lang="en-US" sz="4000"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coreyouthmin.files.wordpress.com/2012/03/samaritanwoman.jpg"/>
          <p:cNvPicPr>
            <a:picLocks noChangeAspect="1" noChangeArrowheads="1"/>
          </p:cNvPicPr>
          <p:nvPr/>
        </p:nvPicPr>
        <p:blipFill>
          <a:blip r:embed="rId2" cstate="print"/>
          <a:srcRect/>
          <a:stretch>
            <a:fillRect/>
          </a:stretch>
        </p:blipFill>
        <p:spPr bwMode="auto">
          <a:xfrm>
            <a:off x="4270747" y="0"/>
            <a:ext cx="4873254" cy="6858000"/>
          </a:xfrm>
          <a:prstGeom prst="rect">
            <a:avLst/>
          </a:prstGeom>
          <a:noFill/>
        </p:spPr>
      </p:pic>
      <p:sp>
        <p:nvSpPr>
          <p:cNvPr id="3" name="Rectangle 2"/>
          <p:cNvSpPr/>
          <p:nvPr/>
        </p:nvSpPr>
        <p:spPr>
          <a:xfrm>
            <a:off x="0" y="1905000"/>
            <a:ext cx="4191000" cy="2862322"/>
          </a:xfrm>
          <a:prstGeom prst="rect">
            <a:avLst/>
          </a:prstGeom>
        </p:spPr>
        <p:txBody>
          <a:bodyPr wrap="square">
            <a:spAutoFit/>
          </a:bodyPr>
          <a:lstStyle/>
          <a:p>
            <a:pPr algn="ctr"/>
            <a:r>
              <a:rPr lang="en-US" sz="3600" i="1" dirty="0" smtClean="0"/>
              <a:t>“The woman </a:t>
            </a:r>
            <a:r>
              <a:rPr lang="en-US" sz="3600" i="1" dirty="0" err="1" smtClean="0"/>
              <a:t>saith</a:t>
            </a:r>
            <a:r>
              <a:rPr lang="en-US" sz="3600" i="1" dirty="0" smtClean="0"/>
              <a:t> unto him, Sir, give me this water, that I thirst not, neither come hither to draw.”</a:t>
            </a:r>
            <a:endParaRPr lang="en-US" sz="3600"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08324"/>
          </a:xfrm>
          <a:prstGeom prst="rect">
            <a:avLst/>
          </a:prstGeom>
        </p:spPr>
        <p:txBody>
          <a:bodyPr wrap="square">
            <a:spAutoFit/>
          </a:bodyPr>
          <a:lstStyle/>
          <a:p>
            <a:pPr algn="ctr"/>
            <a:r>
              <a:rPr lang="en-US" sz="3600" i="1" dirty="0" smtClean="0"/>
              <a:t>“The woman </a:t>
            </a:r>
            <a:r>
              <a:rPr lang="en-US" sz="3600" i="1" dirty="0" err="1" smtClean="0"/>
              <a:t>saith</a:t>
            </a:r>
            <a:r>
              <a:rPr lang="en-US" sz="3600" i="1" dirty="0" smtClean="0"/>
              <a:t> unto him, I know that </a:t>
            </a:r>
            <a:r>
              <a:rPr lang="en-US" sz="3600" i="1" dirty="0" err="1" smtClean="0"/>
              <a:t>Messias</a:t>
            </a:r>
            <a:r>
              <a:rPr lang="en-US" sz="3600" i="1" dirty="0" smtClean="0"/>
              <a:t> cometh, which is called Christ: when he is come, he will tell us all things. Jesus </a:t>
            </a:r>
            <a:r>
              <a:rPr lang="en-US" sz="3600" i="1" dirty="0" err="1" smtClean="0"/>
              <a:t>saith</a:t>
            </a:r>
            <a:r>
              <a:rPr lang="en-US" sz="3600" i="1" dirty="0" smtClean="0"/>
              <a:t> unto her, I that speak unto thee am he.”</a:t>
            </a:r>
            <a:endParaRPr lang="en-US" sz="3600" i="1" dirty="0"/>
          </a:p>
        </p:txBody>
      </p:sp>
      <p:pic>
        <p:nvPicPr>
          <p:cNvPr id="51202" name="Picture 2" descr="http://sacredcirclealchemy.files.wordpress.com/2012/09/jesus-woman_at_the_well-15x12.jpg"/>
          <p:cNvPicPr>
            <a:picLocks noChangeAspect="1" noChangeArrowheads="1"/>
          </p:cNvPicPr>
          <p:nvPr/>
        </p:nvPicPr>
        <p:blipFill>
          <a:blip r:embed="rId2" cstate="print"/>
          <a:srcRect/>
          <a:stretch>
            <a:fillRect/>
          </a:stretch>
        </p:blipFill>
        <p:spPr bwMode="auto">
          <a:xfrm>
            <a:off x="1905000" y="2369085"/>
            <a:ext cx="5562600" cy="448891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186309"/>
          </a:xfrm>
          <a:prstGeom prst="rect">
            <a:avLst/>
          </a:prstGeom>
        </p:spPr>
        <p:txBody>
          <a:bodyPr wrap="square">
            <a:spAutoFit/>
          </a:bodyPr>
          <a:lstStyle/>
          <a:p>
            <a:pPr algn="ctr"/>
            <a:r>
              <a:rPr lang="en-US" sz="3600" i="1" dirty="0" smtClean="0"/>
              <a:t>(John 6:32-35) </a:t>
            </a:r>
          </a:p>
          <a:p>
            <a:pPr algn="ctr"/>
            <a:r>
              <a:rPr lang="en-US" sz="3600" i="1" dirty="0" smtClean="0"/>
              <a:t>“Then Jesus said unto them, Verily, verily, I say unto you, Moses gave you not that bread from heaven; but my Father </a:t>
            </a:r>
            <a:r>
              <a:rPr lang="en-US" sz="3600" i="1" dirty="0" err="1" smtClean="0"/>
              <a:t>giveth</a:t>
            </a:r>
            <a:r>
              <a:rPr lang="en-US" sz="3600" i="1" dirty="0" smtClean="0"/>
              <a:t> you the true bread from heaven. For the bread of God is he which cometh down from heaven, and </a:t>
            </a:r>
            <a:r>
              <a:rPr lang="en-US" sz="3600" i="1" dirty="0" err="1" smtClean="0"/>
              <a:t>giveth</a:t>
            </a:r>
            <a:r>
              <a:rPr lang="en-US" sz="3600" i="1" dirty="0" smtClean="0"/>
              <a:t> life unto the world. Then said they unto him, Lord, evermore give us this bread. And Jesus said unto them, I am the bread of life: he that cometh to me shall never hunger; and he that believeth on me </a:t>
            </a:r>
            <a:r>
              <a:rPr lang="en-US" sz="3600" i="1" u="sng" dirty="0" smtClean="0"/>
              <a:t>shall never thirst</a:t>
            </a:r>
            <a:r>
              <a:rPr lang="en-US" sz="3600" i="1" dirty="0" smtClean="0"/>
              <a:t>.”</a:t>
            </a:r>
            <a:endParaRPr lang="en-US" sz="36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599"/>
            <a:ext cx="9144000" cy="1752601"/>
          </a:xfrm>
        </p:spPr>
        <p:txBody>
          <a:bodyPr>
            <a:normAutofit/>
          </a:bodyPr>
          <a:lstStyle/>
          <a:p>
            <a:r>
              <a:rPr lang="en-US" sz="3600" dirty="0" smtClean="0"/>
              <a:t>Never thirst again = Salvation</a:t>
            </a:r>
          </a:p>
          <a:p>
            <a:r>
              <a:rPr lang="en-US" sz="3600" dirty="0" smtClean="0"/>
              <a:t>Blessed are those that thirst = Fellowship</a:t>
            </a:r>
          </a:p>
          <a:p>
            <a:endParaRPr lang="en-US" sz="3600" dirty="0"/>
          </a:p>
        </p:txBody>
      </p:sp>
      <p:pic>
        <p:nvPicPr>
          <p:cNvPr id="52226" name="Picture 2" descr="http://theosophical.files.wordpress.com/2012/07/eternal-security1.jpg"/>
          <p:cNvPicPr>
            <a:picLocks noChangeAspect="1" noChangeArrowheads="1"/>
          </p:cNvPicPr>
          <p:nvPr/>
        </p:nvPicPr>
        <p:blipFill>
          <a:blip r:embed="rId2" cstate="print"/>
          <a:srcRect/>
          <a:stretch>
            <a:fillRect/>
          </a:stretch>
        </p:blipFill>
        <p:spPr bwMode="auto">
          <a:xfrm rot="21376483">
            <a:off x="99787" y="2287339"/>
            <a:ext cx="4837416" cy="3228975"/>
          </a:xfrm>
          <a:prstGeom prst="rect">
            <a:avLst/>
          </a:prstGeom>
          <a:noFill/>
        </p:spPr>
      </p:pic>
      <p:pic>
        <p:nvPicPr>
          <p:cNvPr id="52228" name="Picture 4" descr="http://3.bp.blogspot.com/-Qq2gsf3B_gI/UTUAAsAbUPI/AAAAAAAAS_c/LPQr506TIVU/s1600/Fellowship+With+God.jpg"/>
          <p:cNvPicPr>
            <a:picLocks noChangeAspect="1" noChangeArrowheads="1"/>
          </p:cNvPicPr>
          <p:nvPr/>
        </p:nvPicPr>
        <p:blipFill>
          <a:blip r:embed="rId3" cstate="print"/>
          <a:srcRect/>
          <a:stretch>
            <a:fillRect/>
          </a:stretch>
        </p:blipFill>
        <p:spPr bwMode="auto">
          <a:xfrm rot="429463">
            <a:off x="3227798" y="3626840"/>
            <a:ext cx="5780569" cy="25386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to="" calcmode="lin" valueType="num">
                                      <p:cBhvr>
                                        <p:cTn id="7" dur="1" fill="hold"/>
                                        <p:tgtEl>
                                          <p:spTgt spid="522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2228"/>
                                        </p:tgtEl>
                                        <p:attrNameLst>
                                          <p:attrName>style.visibility</p:attrName>
                                        </p:attrNameLst>
                                      </p:cBhvr>
                                      <p:to>
                                        <p:strVal val="visible"/>
                                      </p:to>
                                    </p:set>
                                    <p:anim to="" calcmode="lin" valueType="num">
                                      <p:cBhvr>
                                        <p:cTn id="17" dur="1" fill="hold"/>
                                        <p:tgtEl>
                                          <p:spTgt spid="522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962400"/>
            <a:ext cx="8534400" cy="2862322"/>
          </a:xfrm>
          <a:prstGeom prst="rect">
            <a:avLst/>
          </a:prstGeom>
        </p:spPr>
        <p:txBody>
          <a:bodyPr wrap="square">
            <a:spAutoFit/>
          </a:bodyPr>
          <a:lstStyle/>
          <a:p>
            <a:pPr algn="ctr"/>
            <a:r>
              <a:rPr lang="en-US" sz="3600" i="1" dirty="0" smtClean="0"/>
              <a:t>“Jesus </a:t>
            </a:r>
            <a:r>
              <a:rPr lang="en-US" sz="3600" i="1" dirty="0" smtClean="0"/>
              <a:t>stood and cried, saying, If any man thirst, let him come unto me, and drink. He that believeth on me, as the scripture hath said, out of his belly shall flow rivers of living </a:t>
            </a:r>
            <a:r>
              <a:rPr lang="en-US" sz="3600" i="1" dirty="0" smtClean="0"/>
              <a:t>water.”</a:t>
            </a:r>
            <a:r>
              <a:rPr lang="en-US" sz="3600" i="1" dirty="0" smtClean="0"/>
              <a:t> (John 7:37-38) </a:t>
            </a:r>
            <a:endParaRPr lang="en-US" sz="3600" i="1" dirty="0"/>
          </a:p>
        </p:txBody>
      </p:sp>
      <p:pic>
        <p:nvPicPr>
          <p:cNvPr id="67586" name="Picture 2" descr="http://artmapburlington.com/content/wp-content/uploads/2010/08/Kathleen-McGuffin-Rivers-of-Living-Water-at-Arts-Alive.jpg"/>
          <p:cNvPicPr>
            <a:picLocks noChangeAspect="1" noChangeArrowheads="1"/>
          </p:cNvPicPr>
          <p:nvPr/>
        </p:nvPicPr>
        <p:blipFill>
          <a:blip r:embed="rId2" cstate="print"/>
          <a:srcRect/>
          <a:stretch>
            <a:fillRect/>
          </a:stretch>
        </p:blipFill>
        <p:spPr bwMode="auto">
          <a:xfrm>
            <a:off x="2743200" y="152400"/>
            <a:ext cx="3810000" cy="3832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19200"/>
          </a:xfrm>
        </p:spPr>
        <p:txBody>
          <a:bodyPr/>
          <a:lstStyle/>
          <a:p>
            <a:r>
              <a:rPr lang="en-US" dirty="0" smtClean="0">
                <a:solidFill>
                  <a:srgbClr val="FFFF00"/>
                </a:solidFill>
              </a:rPr>
              <a:t>The Water of the Spirit </a:t>
            </a:r>
            <a:r>
              <a:rPr lang="en-US" dirty="0" smtClean="0">
                <a:solidFill>
                  <a:srgbClr val="FFFF00"/>
                </a:solidFill>
              </a:rPr>
              <a:t>Indicates</a:t>
            </a:r>
            <a:endParaRPr lang="en-US" dirty="0">
              <a:solidFill>
                <a:srgbClr val="FFFF00"/>
              </a:solidFill>
            </a:endParaRPr>
          </a:p>
        </p:txBody>
      </p:sp>
      <p:sp>
        <p:nvSpPr>
          <p:cNvPr id="3" name="Content Placeholder 2"/>
          <p:cNvSpPr>
            <a:spLocks noGrp="1"/>
          </p:cNvSpPr>
          <p:nvPr>
            <p:ph idx="1"/>
          </p:nvPr>
        </p:nvSpPr>
        <p:spPr/>
        <p:txBody>
          <a:bodyPr>
            <a:normAutofit lnSpcReduction="10000"/>
          </a:bodyPr>
          <a:lstStyle/>
          <a:p>
            <a:r>
              <a:rPr lang="en-US" sz="3600" dirty="0" smtClean="0"/>
              <a:t>Life – </a:t>
            </a:r>
            <a:r>
              <a:rPr lang="en-US" sz="3600" i="1" dirty="0" smtClean="0"/>
              <a:t>“Living Water”</a:t>
            </a:r>
          </a:p>
          <a:p>
            <a:r>
              <a:rPr lang="en-US" sz="3600" dirty="0" smtClean="0"/>
              <a:t>Cleansing – </a:t>
            </a:r>
            <a:r>
              <a:rPr lang="en-US" sz="3600" i="1" dirty="0" smtClean="0"/>
              <a:t>“Now are ye clean” </a:t>
            </a:r>
          </a:p>
          <a:p>
            <a:r>
              <a:rPr lang="en-US" sz="3600" dirty="0" smtClean="0"/>
              <a:t>Refreshment – </a:t>
            </a:r>
            <a:r>
              <a:rPr lang="en-US" sz="3600" i="1" dirty="0" smtClean="0"/>
              <a:t>“When the times of refreshing shall come from the presence of the Lord.”</a:t>
            </a:r>
          </a:p>
          <a:p>
            <a:r>
              <a:rPr lang="en-US" sz="3600" dirty="0" smtClean="0"/>
              <a:t>Nourishment – </a:t>
            </a:r>
            <a:r>
              <a:rPr lang="en-US" sz="3600" i="1" dirty="0" smtClean="0"/>
              <a:t>“Blessed are they which do hunger and thirst after righteousness: for they shall be filled.”</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harmonyumc.files.wordpress.com/2013/01/holy-spirit-bgd.jpg"/>
          <p:cNvPicPr>
            <a:picLocks noChangeAspect="1" noChangeArrowheads="1"/>
          </p:cNvPicPr>
          <p:nvPr/>
        </p:nvPicPr>
        <p:blipFill>
          <a:blip r:embed="rId2" cstate="print"/>
          <a:srcRect/>
          <a:stretch>
            <a:fillRect/>
          </a:stretch>
        </p:blipFill>
        <p:spPr bwMode="auto">
          <a:xfrm>
            <a:off x="-228600" y="457200"/>
            <a:ext cx="9525000" cy="585809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181600" cy="6986528"/>
          </a:xfrm>
          <a:prstGeom prst="rect">
            <a:avLst/>
          </a:prstGeom>
        </p:spPr>
        <p:txBody>
          <a:bodyPr wrap="square">
            <a:spAutoFit/>
          </a:bodyPr>
          <a:lstStyle/>
          <a:p>
            <a:pPr algn="ctr"/>
            <a:r>
              <a:rPr lang="en-US" sz="3200" i="1" dirty="0" smtClean="0"/>
              <a:t>“And John was clothed with camel's hair, and with a girdle of a skin about his loins; and he did eat locusts and wild honey; And preached, saying, There cometh one mightier than I after me, the latchet of whose shoes I am not worthy to stoop down and unloose.</a:t>
            </a:r>
          </a:p>
          <a:p>
            <a:pPr algn="ctr"/>
            <a:r>
              <a:rPr lang="en-US" sz="3200" i="1" dirty="0" smtClean="0"/>
              <a:t> I indeed have baptized you with water: </a:t>
            </a:r>
            <a:r>
              <a:rPr lang="en-US" sz="3200" i="1" u="sng" dirty="0" smtClean="0"/>
              <a:t>but he </a:t>
            </a:r>
          </a:p>
          <a:p>
            <a:pPr algn="ctr"/>
            <a:r>
              <a:rPr lang="en-US" sz="3200" i="1" u="sng" dirty="0" smtClean="0"/>
              <a:t>shall baptize you with </a:t>
            </a:r>
          </a:p>
          <a:p>
            <a:pPr algn="ctr"/>
            <a:r>
              <a:rPr lang="en-US" sz="3200" i="1" u="sng" dirty="0" smtClean="0"/>
              <a:t>the Holy Ghost</a:t>
            </a:r>
            <a:r>
              <a:rPr lang="en-US" sz="3200" i="1" dirty="0" smtClean="0"/>
              <a:t>.”</a:t>
            </a:r>
          </a:p>
          <a:p>
            <a:pPr algn="ctr"/>
            <a:r>
              <a:rPr lang="en-US" sz="3200" i="1" dirty="0" smtClean="0"/>
              <a:t>(Mark 1:5-8)</a:t>
            </a:r>
            <a:endParaRPr lang="en-US" sz="3200" i="1" dirty="0"/>
          </a:p>
        </p:txBody>
      </p:sp>
      <p:pic>
        <p:nvPicPr>
          <p:cNvPr id="64514" name="Picture 2" descr="http://bibleencyclopedia.com/picturesjpeg/John_the_B_preaching_C-63.jpg"/>
          <p:cNvPicPr>
            <a:picLocks noChangeAspect="1" noChangeArrowheads="1"/>
          </p:cNvPicPr>
          <p:nvPr/>
        </p:nvPicPr>
        <p:blipFill>
          <a:blip r:embed="rId2" cstate="print">
            <a:lum bright="-10000"/>
          </a:blip>
          <a:srcRect/>
          <a:stretch>
            <a:fillRect/>
          </a:stretch>
        </p:blipFill>
        <p:spPr bwMode="auto">
          <a:xfrm flipH="1">
            <a:off x="5225144" y="685799"/>
            <a:ext cx="4376056" cy="51054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1752600"/>
          </a:xfrm>
          <a:solidFill>
            <a:srgbClr val="00B0F0"/>
          </a:solidFill>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buNone/>
            </a:pPr>
            <a:r>
              <a:rPr lang="en-US" sz="3600" b="1" dirty="0" smtClean="0"/>
              <a:t> The Baptism of the Holy Spirit is one of the most misunderstood ministries of the Holy Spirit.</a:t>
            </a:r>
            <a:endParaRPr lang="en-US" sz="3600" b="1" dirty="0"/>
          </a:p>
        </p:txBody>
      </p:sp>
      <p:sp>
        <p:nvSpPr>
          <p:cNvPr id="4" name="Rectangle 3"/>
          <p:cNvSpPr/>
          <p:nvPr/>
        </p:nvSpPr>
        <p:spPr>
          <a:xfrm>
            <a:off x="228600" y="2413338"/>
            <a:ext cx="8915400" cy="3970318"/>
          </a:xfrm>
          <a:prstGeom prst="rect">
            <a:avLst/>
          </a:prstGeom>
        </p:spPr>
        <p:txBody>
          <a:bodyPr wrap="square">
            <a:spAutoFit/>
          </a:bodyPr>
          <a:lstStyle/>
          <a:p>
            <a:pPr algn="ctr"/>
            <a:r>
              <a:rPr lang="en-US" sz="3600" i="1" dirty="0" smtClean="0"/>
              <a:t>I Cor. 12:13 “For by one Spirit are we all baptized into one body, whether we be Jews or Gentiles, whether we be bond or free; and have been all made to drink into one Spirit.”</a:t>
            </a:r>
          </a:p>
          <a:p>
            <a:pPr algn="ctr"/>
            <a:endParaRPr lang="en-US" sz="3600" i="1" dirty="0" smtClean="0"/>
          </a:p>
          <a:p>
            <a:pPr algn="ctr"/>
            <a:r>
              <a:rPr lang="en-US" sz="3600" i="1" dirty="0" smtClean="0"/>
              <a:t> Gal. 3:27 “For as many of you as have been baptized into Christ have put on Christ.”</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9144000" cy="6863417"/>
          </a:xfrm>
          <a:prstGeom prst="rect">
            <a:avLst/>
          </a:prstGeom>
        </p:spPr>
        <p:txBody>
          <a:bodyPr wrap="square">
            <a:spAutoFit/>
          </a:bodyPr>
          <a:lstStyle/>
          <a:p>
            <a:r>
              <a:rPr lang="en-US" sz="4000" b="1" dirty="0" smtClean="0"/>
              <a:t>Question: "What is the baptism of the Holy Spirit?"</a:t>
            </a:r>
            <a:br>
              <a:rPr lang="en-US" sz="4000" b="1" dirty="0" smtClean="0"/>
            </a:br>
            <a:r>
              <a:rPr lang="en-US" sz="4000" b="1" dirty="0" smtClean="0"/>
              <a:t/>
            </a:r>
            <a:br>
              <a:rPr lang="en-US" sz="4000" b="1" dirty="0" smtClean="0"/>
            </a:br>
            <a:r>
              <a:rPr lang="en-US" sz="4000" b="1" dirty="0" smtClean="0"/>
              <a:t>Answer: </a:t>
            </a:r>
            <a:r>
              <a:rPr lang="en-US" sz="4000" dirty="0" smtClean="0"/>
              <a:t>The baptism of the Holy Spirit may be defined as that work whereby the Spirit of God places the believer into union with Christ and into union with other believers in the body of Christ at the moment of salvation.</a:t>
            </a:r>
            <a:br>
              <a:rPr lang="en-US" sz="4000" dirty="0" smtClean="0"/>
            </a:br>
            <a:r>
              <a:rPr lang="en-US" sz="4000" dirty="0" smtClean="0"/>
              <a:t/>
            </a:r>
            <a:br>
              <a:rPr lang="en-US" sz="4000" dirty="0" smtClean="0"/>
            </a:br>
            <a:endParaRPr lang="en-US" sz="4000" dirty="0"/>
          </a:p>
        </p:txBody>
      </p:sp>
      <p:sp>
        <p:nvSpPr>
          <p:cNvPr id="3" name="Rectangle 2"/>
          <p:cNvSpPr/>
          <p:nvPr/>
        </p:nvSpPr>
        <p:spPr>
          <a:xfrm flipH="1">
            <a:off x="-1" y="2362200"/>
            <a:ext cx="9143999"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Autofit/>
          </a:bodyPr>
          <a:lstStyle/>
          <a:p>
            <a:r>
              <a:rPr lang="en-US" sz="3600" dirty="0" smtClean="0">
                <a:solidFill>
                  <a:srgbClr val="FFFF00"/>
                </a:solidFill>
              </a:rPr>
              <a:t>Why </a:t>
            </a:r>
            <a:r>
              <a:rPr lang="en-US" sz="3600" dirty="0" smtClean="0">
                <a:solidFill>
                  <a:srgbClr val="FFFF00"/>
                </a:solidFill>
              </a:rPr>
              <a:t>are</a:t>
            </a:r>
            <a:r>
              <a:rPr lang="en-US" sz="3600" dirty="0" smtClean="0">
                <a:solidFill>
                  <a:srgbClr val="FFFF00"/>
                </a:solidFill>
              </a:rPr>
              <a:t> </a:t>
            </a:r>
            <a:r>
              <a:rPr lang="en-US" sz="3600" dirty="0" smtClean="0">
                <a:solidFill>
                  <a:srgbClr val="FFFF00"/>
                </a:solidFill>
              </a:rPr>
              <a:t>the Assemblies of God so committed to the doctrine of the baptism in the Holy Spirit </a:t>
            </a:r>
            <a:r>
              <a:rPr lang="en-US" sz="3600" dirty="0" smtClean="0">
                <a:solidFill>
                  <a:srgbClr val="FFFF00"/>
                </a:solidFill>
              </a:rPr>
              <a:t>along with the </a:t>
            </a:r>
            <a:r>
              <a:rPr lang="en-US" sz="3600" dirty="0" smtClean="0">
                <a:solidFill>
                  <a:srgbClr val="FFFF00"/>
                </a:solidFill>
              </a:rPr>
              <a:t>speaking in tongues</a:t>
            </a:r>
            <a:r>
              <a:rPr lang="en-US" sz="3600" dirty="0" smtClean="0">
                <a:solidFill>
                  <a:srgbClr val="FFFF00"/>
                </a:solidFill>
              </a:rPr>
              <a:t>?</a:t>
            </a:r>
            <a:br>
              <a:rPr lang="en-US" sz="3600" dirty="0" smtClean="0">
                <a:solidFill>
                  <a:srgbClr val="FFFF00"/>
                </a:solidFill>
              </a:rPr>
            </a:br>
            <a:r>
              <a:rPr lang="en-US" sz="3600" b="1" dirty="0" smtClean="0"/>
              <a:t/>
            </a:r>
            <a:br>
              <a:rPr lang="en-US" sz="3600" b="1" dirty="0" smtClean="0"/>
            </a:br>
            <a:r>
              <a:rPr lang="en-US" sz="3600" b="1" dirty="0" smtClean="0"/>
              <a:t>Quote: </a:t>
            </a:r>
            <a:r>
              <a:rPr lang="en-US" sz="3600" dirty="0" smtClean="0"/>
              <a:t>The </a:t>
            </a:r>
            <a:r>
              <a:rPr lang="en-US" sz="3600" dirty="0" smtClean="0"/>
              <a:t>Baptism in the Holy Spirit is a vital experience of the Christian life. It is a special work of the Spirit beyond salvation. On the Day of Pentecost, disciples who had already made a decision to follow </a:t>
            </a:r>
            <a:r>
              <a:rPr lang="en-US" sz="3600" i="1" dirty="0" smtClean="0"/>
              <a:t>Jesus "were filled with the Holy Spirit and began to speak in other tongues" (Acts 2:4).</a:t>
            </a:r>
            <a:br>
              <a:rPr lang="en-US" sz="3600" i="1" dirty="0" smtClean="0"/>
            </a:br>
            <a:endParaRPr lang="en-US" sz="3600" i="1" dirty="0"/>
          </a:p>
        </p:txBody>
      </p:sp>
      <p:sp>
        <p:nvSpPr>
          <p:cNvPr id="3" name="Rectangle 2"/>
          <p:cNvSpPr/>
          <p:nvPr/>
        </p:nvSpPr>
        <p:spPr>
          <a:xfrm>
            <a:off x="-152400" y="2286000"/>
            <a:ext cx="9296400" cy="480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Filling of the Holy Spirit and Baptism of the Holy Spirit are two different ministries of the Holy Spirit</a:t>
            </a:r>
            <a:endParaRPr lang="en-US" dirty="0">
              <a:solidFill>
                <a:srgbClr val="FFFF00"/>
              </a:solidFill>
            </a:endParaRPr>
          </a:p>
        </p:txBody>
      </p:sp>
      <p:sp>
        <p:nvSpPr>
          <p:cNvPr id="3" name="Content Placeholder 2"/>
          <p:cNvSpPr>
            <a:spLocks noGrp="1"/>
          </p:cNvSpPr>
          <p:nvPr>
            <p:ph idx="1"/>
          </p:nvPr>
        </p:nvSpPr>
        <p:spPr>
          <a:xfrm>
            <a:off x="0" y="2057400"/>
            <a:ext cx="9144000" cy="4800600"/>
          </a:xfrm>
        </p:spPr>
        <p:txBody>
          <a:bodyPr>
            <a:normAutofit/>
          </a:bodyPr>
          <a:lstStyle/>
          <a:p>
            <a:r>
              <a:rPr lang="en-US" sz="3600" dirty="0" smtClean="0"/>
              <a:t>We are never commanded to be Baptized by the Holy Spirit, but we are commanded to be filled with the Holy Spirit – </a:t>
            </a:r>
            <a:r>
              <a:rPr lang="en-US" sz="3600" i="1" dirty="0" smtClean="0"/>
              <a:t>Eph. 5:18</a:t>
            </a:r>
          </a:p>
          <a:p>
            <a:r>
              <a:rPr lang="en-US" sz="3600" dirty="0" smtClean="0"/>
              <a:t>Every believer is Baptized into the body of Christ by the Holy Spirit at the time of Salvation – </a:t>
            </a:r>
            <a:r>
              <a:rPr lang="en-US" sz="3600" i="1" dirty="0" smtClean="0"/>
              <a:t>I Cor. 12:13</a:t>
            </a:r>
          </a:p>
          <a:p>
            <a:r>
              <a:rPr lang="en-US" sz="3600" dirty="0" smtClean="0"/>
              <a:t>Not all believers are filled with the Holy Spirit after salvation – </a:t>
            </a:r>
            <a:r>
              <a:rPr lang="en-US" sz="3600" i="1" dirty="0" smtClean="0"/>
              <a:t>Eph. 5:18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276600"/>
          </a:xfrm>
        </p:spPr>
        <p:txBody>
          <a:bodyPr>
            <a:normAutofit/>
          </a:bodyPr>
          <a:lstStyle/>
          <a:p>
            <a:r>
              <a:rPr lang="en-US" i="1" dirty="0" smtClean="0">
                <a:solidFill>
                  <a:srgbClr val="FFFF00"/>
                </a:solidFill>
              </a:rPr>
              <a:t>“One Lord, one faith, </a:t>
            </a:r>
            <a:r>
              <a:rPr lang="en-US" i="1" u="sng" dirty="0" smtClean="0">
                <a:solidFill>
                  <a:srgbClr val="FFFF00"/>
                </a:solidFill>
              </a:rPr>
              <a:t>one baptism</a:t>
            </a:r>
            <a:r>
              <a:rPr lang="en-US" i="1" dirty="0" smtClean="0">
                <a:solidFill>
                  <a:srgbClr val="FFFF00"/>
                </a:solidFill>
              </a:rPr>
              <a:t>, One God and Father of all, who is above all, and through all, and in you all.” (Ephesians 4:5-6) </a:t>
            </a:r>
            <a:endParaRPr lang="en-US" i="1" dirty="0">
              <a:solidFill>
                <a:srgbClr val="FFFF00"/>
              </a:solidFill>
            </a:endParaRPr>
          </a:p>
        </p:txBody>
      </p:sp>
      <p:sp>
        <p:nvSpPr>
          <p:cNvPr id="3" name="Content Placeholder 2"/>
          <p:cNvSpPr>
            <a:spLocks noGrp="1"/>
          </p:cNvSpPr>
          <p:nvPr>
            <p:ph idx="1"/>
          </p:nvPr>
        </p:nvSpPr>
        <p:spPr>
          <a:xfrm>
            <a:off x="0" y="3124200"/>
            <a:ext cx="9144000" cy="3001963"/>
          </a:xfrm>
        </p:spPr>
        <p:txBody>
          <a:bodyPr>
            <a:normAutofit lnSpcReduction="10000"/>
          </a:bodyPr>
          <a:lstStyle/>
          <a:p>
            <a:endParaRPr lang="en-US" sz="3600" dirty="0" smtClean="0"/>
          </a:p>
          <a:p>
            <a:r>
              <a:rPr lang="en-US" sz="3600" dirty="0" smtClean="0"/>
              <a:t>The Baptism of the Holy Spirit is a </a:t>
            </a:r>
            <a:r>
              <a:rPr lang="en-US" sz="3600" dirty="0" smtClean="0"/>
              <a:t>once </a:t>
            </a:r>
            <a:r>
              <a:rPr lang="en-US" sz="3600" dirty="0" smtClean="0"/>
              <a:t>and for all event in the Believers life.</a:t>
            </a:r>
          </a:p>
          <a:p>
            <a:r>
              <a:rPr lang="en-US" sz="3600" dirty="0" smtClean="0"/>
              <a:t>The Filling of the Holy Spirit is a repeated experience through out the Believers life.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133600"/>
          </a:xfrm>
        </p:spPr>
        <p:txBody>
          <a:bodyPr>
            <a:normAutofit fontScale="90000"/>
          </a:bodyPr>
          <a:lstStyle/>
          <a:p>
            <a:r>
              <a:rPr lang="en-US" i="1" dirty="0" smtClean="0"/>
              <a:t>(Romans 6:1-4)</a:t>
            </a:r>
            <a:r>
              <a:rPr lang="en-US" dirty="0" smtClean="0"/>
              <a:t/>
            </a:r>
            <a:br>
              <a:rPr lang="en-US" dirty="0" smtClean="0"/>
            </a:br>
            <a:r>
              <a:rPr lang="en-US" dirty="0" smtClean="0"/>
              <a:t>Water </a:t>
            </a:r>
            <a:r>
              <a:rPr lang="en-US" dirty="0" smtClean="0"/>
              <a:t>Baptism </a:t>
            </a:r>
            <a:r>
              <a:rPr lang="en-US" dirty="0" smtClean="0"/>
              <a:t>pictures not only the death, burial and resurrection of Christ. It also pictures the </a:t>
            </a:r>
            <a:r>
              <a:rPr lang="en-US" i="1" dirty="0" smtClean="0"/>
              <a:t>“Baptism of the Holy Spirit.”</a:t>
            </a:r>
            <a:endParaRPr lang="en-US" i="1" dirty="0"/>
          </a:p>
        </p:txBody>
      </p:sp>
      <p:pic>
        <p:nvPicPr>
          <p:cNvPr id="60418" name="Picture 2" descr="http://2.bp.blogspot.com/-FwkN-CnbuWo/UHPhDiC32kI/AAAAAAAAGww/VfpbAL4CV6Q/s1600/Baptism.jpg"/>
          <p:cNvPicPr>
            <a:picLocks noChangeAspect="1" noChangeArrowheads="1"/>
          </p:cNvPicPr>
          <p:nvPr/>
        </p:nvPicPr>
        <p:blipFill>
          <a:blip r:embed="rId2" cstate="print"/>
          <a:srcRect/>
          <a:stretch>
            <a:fillRect/>
          </a:stretch>
        </p:blipFill>
        <p:spPr bwMode="auto">
          <a:xfrm>
            <a:off x="2286000" y="3314700"/>
            <a:ext cx="4724400" cy="35433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p.lanexdev.com/user_images/image/rr/2012/Christian%20Death,%20Burial%20and%20Resurrection2.jpg"/>
          <p:cNvPicPr>
            <a:picLocks noChangeAspect="1" noChangeArrowheads="1"/>
          </p:cNvPicPr>
          <p:nvPr/>
        </p:nvPicPr>
        <p:blipFill>
          <a:blip r:embed="rId2" cstate="print"/>
          <a:srcRect/>
          <a:stretch>
            <a:fillRect/>
          </a:stretch>
        </p:blipFill>
        <p:spPr bwMode="auto">
          <a:xfrm>
            <a:off x="1828800" y="-129525"/>
            <a:ext cx="5753100" cy="69875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6" descr="http://ubdavid.org/advanced/all-about-me/graphics/16_one-body-seven-bonds.jpg"/>
          <p:cNvPicPr>
            <a:picLocks noChangeAspect="1" noChangeArrowheads="1"/>
          </p:cNvPicPr>
          <p:nvPr/>
        </p:nvPicPr>
        <p:blipFill>
          <a:blip r:embed="rId2" cstate="print"/>
          <a:srcRect/>
          <a:stretch>
            <a:fillRect/>
          </a:stretch>
        </p:blipFill>
        <p:spPr bwMode="auto">
          <a:xfrm>
            <a:off x="990600" y="228600"/>
            <a:ext cx="6858000" cy="3429000"/>
          </a:xfrm>
          <a:prstGeom prst="rect">
            <a:avLst/>
          </a:prstGeom>
          <a:noFill/>
        </p:spPr>
      </p:pic>
      <p:pic>
        <p:nvPicPr>
          <p:cNvPr id="66564" name="Picture 4" descr="http://ubdavid.org/advanced/new-life3/graphics/17_believers-body-of-christ.jpg"/>
          <p:cNvPicPr>
            <a:picLocks noChangeAspect="1" noChangeArrowheads="1"/>
          </p:cNvPicPr>
          <p:nvPr/>
        </p:nvPicPr>
        <p:blipFill>
          <a:blip r:embed="rId3" cstate="print"/>
          <a:srcRect/>
          <a:stretch>
            <a:fillRect/>
          </a:stretch>
        </p:blipFill>
        <p:spPr bwMode="auto">
          <a:xfrm>
            <a:off x="3276600" y="0"/>
            <a:ext cx="2286000" cy="3048001"/>
          </a:xfrm>
          <a:prstGeom prst="rect">
            <a:avLst/>
          </a:prstGeom>
          <a:ln>
            <a:noFill/>
          </a:ln>
          <a:effectLst>
            <a:softEdge rad="112500"/>
          </a:effectLst>
        </p:spPr>
      </p:pic>
      <p:sp>
        <p:nvSpPr>
          <p:cNvPr id="5" name="Rectangle 4"/>
          <p:cNvSpPr/>
          <p:nvPr/>
        </p:nvSpPr>
        <p:spPr>
          <a:xfrm>
            <a:off x="152400" y="4191000"/>
            <a:ext cx="8991600" cy="2062103"/>
          </a:xfrm>
          <a:prstGeom prst="rect">
            <a:avLst/>
          </a:prstGeom>
        </p:spPr>
        <p:txBody>
          <a:bodyPr wrap="square">
            <a:spAutoFit/>
          </a:bodyPr>
          <a:lstStyle/>
          <a:p>
            <a:r>
              <a:rPr lang="en-US" sz="3200" i="1" dirty="0" smtClean="0"/>
              <a:t>(Ephesians 4:4-6) </a:t>
            </a:r>
            <a:r>
              <a:rPr lang="en-US" sz="3200" i="1" dirty="0" smtClean="0"/>
              <a:t>“There </a:t>
            </a:r>
            <a:r>
              <a:rPr lang="en-US" sz="3200" i="1" dirty="0" smtClean="0"/>
              <a:t>is one body, and one Spirit, even as ye are called in one hope of your calling; One Lord, one faith, one baptism, One God and Father of all, who is above all, and through all, and in you all</a:t>
            </a:r>
            <a:r>
              <a:rPr lang="en-US" sz="3200" i="1" dirty="0" smtClean="0"/>
              <a:t>.”</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2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 to="" calcmode="lin" valueType="num">
                                      <p:cBhvr>
                                        <p:cTn id="17" dur="1" fill="hold"/>
                                        <p:tgtEl>
                                          <p:spTgt spid="205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 to="" calcmode="lin" valueType="num">
                                      <p:cBhvr>
                                        <p:cTn id="22" dur="1" fill="hold"/>
                                        <p:tgtEl>
                                          <p:spTgt spid="206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 to="" calcmode="lin" valueType="num">
                                      <p:cBhvr>
                                        <p:cTn id="27" dur="1" fill="hold"/>
                                        <p:tgtEl>
                                          <p:spTgt spid="205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062"/>
                                        </p:tgtEl>
                                        <p:attrNameLst>
                                          <p:attrName>style.visibility</p:attrName>
                                        </p:attrNameLst>
                                      </p:cBhvr>
                                      <p:to>
                                        <p:strVal val="visible"/>
                                      </p:to>
                                    </p:set>
                                    <p:anim to="" calcmode="lin" valueType="num">
                                      <p:cBhvr>
                                        <p:cTn id="32" dur="1" fill="hold"/>
                                        <p:tgtEl>
                                          <p:spTgt spid="20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bmz6k5r32451.cloudfront.net/wp-content/uploads/Trinity1.png"/>
          <p:cNvPicPr>
            <a:picLocks noChangeAspect="1" noChangeArrowheads="1"/>
          </p:cNvPicPr>
          <p:nvPr/>
        </p:nvPicPr>
        <p:blipFill>
          <a:blip r:embed="rId2" cstate="print">
            <a:lum bright="-10000"/>
          </a:blip>
          <a:srcRect/>
          <a:stretch>
            <a:fillRect/>
          </a:stretch>
        </p:blipFill>
        <p:spPr bwMode="auto">
          <a:xfrm>
            <a:off x="1295400" y="-9525"/>
            <a:ext cx="6867525" cy="68675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1713</Words>
  <Application>Microsoft Office PowerPoint</Application>
  <PresentationFormat>On-screen Show (4:3)</PresentationFormat>
  <Paragraphs>105</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The Doctrine of the Holy Spirit (Part 5)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Because the Holy Spirit is Person you can have a personal relationship with him</vt:lpstr>
      <vt:lpstr>Slide 7</vt:lpstr>
      <vt:lpstr>Slide 8</vt:lpstr>
      <vt:lpstr>Slide 9</vt:lpstr>
      <vt:lpstr>Slide 10</vt:lpstr>
      <vt:lpstr>Slide 11</vt:lpstr>
      <vt:lpstr>Slide 12</vt:lpstr>
      <vt:lpstr>The seven designated symbols of the Holy Spirit, like the fourteen names and titles, throw light upon both his nature and mission.</vt:lpstr>
      <vt:lpstr>Slide 14</vt:lpstr>
      <vt:lpstr>The Holy Spirit as a Dove</vt:lpstr>
      <vt:lpstr>“And the Holy Ghost descended in a bodily shape like a dove upon him, and a voice came from heaven, which said, Thou art my beloved Son; in thee I am well pleased.” (Luke 3:22) </vt:lpstr>
      <vt:lpstr>The Holy Spirit as Oil</vt:lpstr>
      <vt:lpstr>Slide 18</vt:lpstr>
      <vt:lpstr>Tonight’s Message</vt:lpstr>
      <vt:lpstr>Slide 20</vt:lpstr>
      <vt:lpstr>Throughout the Word of God, water  is a symbol, a “type,” of the  Spirit of God</vt:lpstr>
      <vt:lpstr>(Isaiah 44:3-4) </vt:lpstr>
      <vt:lpstr>(Jeremiah 2:13) </vt:lpstr>
      <vt:lpstr>Think about water and  what it means to you.</vt:lpstr>
      <vt:lpstr>Water is essential to life “we die without it”</vt:lpstr>
      <vt:lpstr>The average person can go about 60 days without food before he starves to death, but one can go only about three days without water, because it is so vital.</vt:lpstr>
      <vt:lpstr>In fact, the human body  is mostly water</vt:lpstr>
      <vt:lpstr>Slide 28</vt:lpstr>
      <vt:lpstr>“Turn you at my reproof: behold, I will pour out my spirit unto you, I will make known my words unto you.”   (Prov. 1:23) </vt:lpstr>
      <vt:lpstr>“Therefore being by the right hand of God exalted, and having received of the Father the promise of the Holy Ghost, he hath shed forth [poured out like water] this, which ye now see and hear.” (Acts 2:33) </vt:lpstr>
      <vt:lpstr>“And hope maketh not ashamed; because the love of God is shed abroad [poured out] in our hearts by the Holy Ghost which is given unto us.”  (Rom 5:5)</vt:lpstr>
      <vt:lpstr>Slide 32</vt:lpstr>
      <vt:lpstr> “Blessed are they which do hunger and thirst after righteousness: for they shall  be filled.”  (Matt. 5:6) </vt:lpstr>
      <vt:lpstr>“I stretch forth my hands unto thee: my soul thirsteth after thee, as a thirsty land.” (Palm 143:6) </vt:lpstr>
      <vt:lpstr>Slide 35</vt:lpstr>
      <vt:lpstr>Slide 36</vt:lpstr>
      <vt:lpstr>Slide 37</vt:lpstr>
      <vt:lpstr>Slide 38</vt:lpstr>
      <vt:lpstr>Slide 39</vt:lpstr>
      <vt:lpstr>Slide 40</vt:lpstr>
      <vt:lpstr>Slide 41</vt:lpstr>
      <vt:lpstr>The Water of the Spirit Indicates</vt:lpstr>
      <vt:lpstr>Slide 43</vt:lpstr>
      <vt:lpstr>Slide 44</vt:lpstr>
      <vt:lpstr>Slide 45</vt:lpstr>
      <vt:lpstr>Slide 46</vt:lpstr>
      <vt:lpstr>Why are the Assemblies of God so committed to the doctrine of the baptism in the Holy Spirit along with the speaking in tongues?  Quote: The Baptism in the Holy Spirit is a vital experience of the Christian life. It is a special work of the Spirit beyond salvation. On the Day of Pentecost, disciples who had already made a decision to follow Jesus "were filled with the Holy Spirit and began to speak in other tongues" (Acts 2:4). </vt:lpstr>
      <vt:lpstr>The Filling of the Holy Spirit and Baptism of the Holy Spirit are two different ministries of the Holy Spirit</vt:lpstr>
      <vt:lpstr>“One Lord, one faith, one baptism, One God and Father of all, who is above all, and through all, and in you all.” (Ephesians 4:5-6) </vt:lpstr>
      <vt:lpstr>(Romans 6:1-4) Water Baptism pictures not only the death, burial and resurrection of Christ. It also pictures the “Baptism of the Holy Spirit.”</vt:lpstr>
      <vt:lpstr>Slide 51</vt:lpstr>
      <vt:lpstr>Slide 52</vt:lpstr>
      <vt:lpstr>Slide 53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(Part 5) </dc:title>
  <dc:creator>Pastor Daniel White</dc:creator>
  <cp:lastModifiedBy>Pastor Daniel White</cp:lastModifiedBy>
  <cp:revision>51</cp:revision>
  <dcterms:created xsi:type="dcterms:W3CDTF">2013-05-03T21:34:43Z</dcterms:created>
  <dcterms:modified xsi:type="dcterms:W3CDTF">2013-06-12T20:43:36Z</dcterms:modified>
</cp:coreProperties>
</file>