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9" r:id="rId23"/>
    <p:sldId id="278" r:id="rId24"/>
    <p:sldId id="280" r:id="rId25"/>
    <p:sldId id="281" r:id="rId26"/>
    <p:sldId id="282" r:id="rId27"/>
    <p:sldId id="284" r:id="rId28"/>
    <p:sldId id="285" r:id="rId29"/>
    <p:sldId id="330" r:id="rId30"/>
    <p:sldId id="331" r:id="rId31"/>
    <p:sldId id="332" r:id="rId32"/>
    <p:sldId id="334" r:id="rId33"/>
    <p:sldId id="335" r:id="rId34"/>
    <p:sldId id="336" r:id="rId35"/>
    <p:sldId id="333" r:id="rId36"/>
    <p:sldId id="339" r:id="rId37"/>
    <p:sldId id="343" r:id="rId38"/>
    <p:sldId id="345" r:id="rId39"/>
    <p:sldId id="338" r:id="rId40"/>
    <p:sldId id="337" r:id="rId41"/>
    <p:sldId id="342" r:id="rId42"/>
    <p:sldId id="341" r:id="rId43"/>
    <p:sldId id="340" r:id="rId44"/>
    <p:sldId id="344" r:id="rId45"/>
    <p:sldId id="347" r:id="rId46"/>
    <p:sldId id="348" r:id="rId47"/>
    <p:sldId id="366" r:id="rId48"/>
    <p:sldId id="362" r:id="rId49"/>
    <p:sldId id="356" r:id="rId50"/>
    <p:sldId id="357" r:id="rId51"/>
    <p:sldId id="358" r:id="rId52"/>
    <p:sldId id="359" r:id="rId53"/>
    <p:sldId id="360" r:id="rId54"/>
    <p:sldId id="365" r:id="rId55"/>
    <p:sldId id="349" r:id="rId56"/>
    <p:sldId id="361" r:id="rId57"/>
    <p:sldId id="367" r:id="rId58"/>
    <p:sldId id="368" r:id="rId59"/>
    <p:sldId id="363" r:id="rId60"/>
    <p:sldId id="346" r:id="rId61"/>
    <p:sldId id="364" r:id="rId62"/>
    <p:sldId id="354" r:id="rId63"/>
    <p:sldId id="380" r:id="rId64"/>
    <p:sldId id="379" r:id="rId65"/>
    <p:sldId id="378" r:id="rId66"/>
    <p:sldId id="353" r:id="rId67"/>
    <p:sldId id="355" r:id="rId68"/>
    <p:sldId id="370" r:id="rId69"/>
    <p:sldId id="373" r:id="rId70"/>
    <p:sldId id="374" r:id="rId71"/>
    <p:sldId id="372" r:id="rId72"/>
    <p:sldId id="377" r:id="rId73"/>
    <p:sldId id="375" r:id="rId74"/>
    <p:sldId id="376"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33" autoAdjust="0"/>
    <p:restoredTop sz="94660"/>
  </p:normalViewPr>
  <p:slideViewPr>
    <p:cSldViewPr>
      <p:cViewPr varScale="1">
        <p:scale>
          <a:sx n="68" d="100"/>
          <a:sy n="68" d="100"/>
        </p:scale>
        <p:origin x="-62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527C34-3E43-4855-953D-6F57573431DB}" type="datetimeFigureOut">
              <a:rPr lang="en-US" smtClean="0"/>
              <a:t>11/30/2012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4AB688-BE31-467B-800A-0C36941468C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60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7AE546-4484-4C51-A4EC-D8C4A4B1059A}" type="slidenum">
              <a:rPr lang="en-US" smtClean="0"/>
              <a:pPr/>
              <a:t>68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BE92B1-4690-4656-BEBA-DAE37EF9A450}"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BE92B1-4690-4656-BEBA-DAE37EF9A450}" type="slidenum">
              <a:rPr lang="en-US" smtClean="0"/>
              <a:pPr/>
              <a:t>70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7AE546-4484-4C51-A4EC-D8C4A4B1059A}" type="slidenum">
              <a:rPr lang="en-US" smtClean="0"/>
              <a:pPr/>
              <a:t>71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566B88-A5C8-47F9-93E3-408238DCF4F4}" type="datetimeFigureOut">
              <a:rPr lang="en-US" smtClean="0"/>
              <a:t>11/30/2012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CCEF4-35D9-4F71-A799-28316E0F043D}"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566B88-A5C8-47F9-93E3-408238DCF4F4}" type="datetimeFigureOut">
              <a:rPr lang="en-US" smtClean="0"/>
              <a:t>11/30/2012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CCEF4-35D9-4F71-A799-28316E0F043D}"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566B88-A5C8-47F9-93E3-408238DCF4F4}" type="datetimeFigureOut">
              <a:rPr lang="en-US" smtClean="0"/>
              <a:t>11/30/2012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CCEF4-35D9-4F71-A799-28316E0F043D}"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566B88-A5C8-47F9-93E3-408238DCF4F4}" type="datetimeFigureOut">
              <a:rPr lang="en-US" smtClean="0"/>
              <a:t>11/30/2012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CCEF4-35D9-4F71-A799-28316E0F043D}"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566B88-A5C8-47F9-93E3-408238DCF4F4}" type="datetimeFigureOut">
              <a:rPr lang="en-US" smtClean="0"/>
              <a:t>11/30/2012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4CCEF4-35D9-4F71-A799-28316E0F043D}"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566B88-A5C8-47F9-93E3-408238DCF4F4}" type="datetimeFigureOut">
              <a:rPr lang="en-US" smtClean="0"/>
              <a:t>11/30/2012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4CCEF4-35D9-4F71-A799-28316E0F043D}"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566B88-A5C8-47F9-93E3-408238DCF4F4}" type="datetimeFigureOut">
              <a:rPr lang="en-US" smtClean="0"/>
              <a:t>11/30/2012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4CCEF4-35D9-4F71-A799-28316E0F043D}"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566B88-A5C8-47F9-93E3-408238DCF4F4}" type="datetimeFigureOut">
              <a:rPr lang="en-US" smtClean="0"/>
              <a:t>11/30/2012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4CCEF4-35D9-4F71-A799-28316E0F043D}"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566B88-A5C8-47F9-93E3-408238DCF4F4}" type="datetimeFigureOut">
              <a:rPr lang="en-US" smtClean="0"/>
              <a:t>11/30/2012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4CCEF4-35D9-4F71-A799-28316E0F043D}"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566B88-A5C8-47F9-93E3-408238DCF4F4}" type="datetimeFigureOut">
              <a:rPr lang="en-US" smtClean="0"/>
              <a:t>11/30/2012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4CCEF4-35D9-4F71-A799-28316E0F043D}"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566B88-A5C8-47F9-93E3-408238DCF4F4}" type="datetimeFigureOut">
              <a:rPr lang="en-US" smtClean="0"/>
              <a:t>11/30/2012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4CCEF4-35D9-4F71-A799-28316E0F043D}"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566B88-A5C8-47F9-93E3-408238DCF4F4}" type="datetimeFigureOut">
              <a:rPr lang="en-US" smtClean="0"/>
              <a:t>11/30/2012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CCEF4-35D9-4F71-A799-28316E0F043D}"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a:t>
            </a:r>
            <a:r>
              <a:rPr lang="en-US" sz="4800" i="1" dirty="0" smtClean="0"/>
              <a:t>18)</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4876800"/>
            <a:ext cx="9144000" cy="1981200"/>
          </a:xfrm>
        </p:spPr>
        <p:txBody>
          <a:bodyPr>
            <a:normAutofit/>
          </a:bodyPr>
          <a:lstStyle/>
          <a:p>
            <a:pPr algn="ctr">
              <a:buNone/>
            </a:pPr>
            <a:r>
              <a:rPr lang="en-US" sz="4800" i="1" dirty="0" smtClean="0">
                <a:solidFill>
                  <a:srgbClr val="FFFF00"/>
                </a:solidFill>
                <a:effectLst>
                  <a:glow rad="101600">
                    <a:schemeClr val="bg1">
                      <a:alpha val="60000"/>
                    </a:schemeClr>
                  </a:glow>
                </a:effectLst>
              </a:rPr>
              <a:t>The Death of Jesus Christ</a:t>
            </a:r>
          </a:p>
          <a:p>
            <a:pPr algn="ctr">
              <a:buNone/>
            </a:pPr>
            <a:r>
              <a:rPr lang="en-US" sz="4000" i="1" dirty="0" smtClean="0">
                <a:solidFill>
                  <a:srgbClr val="FFFF00"/>
                </a:solidFill>
                <a:effectLst>
                  <a:glow rad="101600">
                    <a:schemeClr val="bg1">
                      <a:alpha val="60000"/>
                    </a:schemeClr>
                  </a:glow>
                </a:effectLst>
              </a:rPr>
              <a:t>“</a:t>
            </a:r>
            <a:r>
              <a:rPr lang="en-US" sz="4000" i="1" dirty="0" smtClean="0">
                <a:solidFill>
                  <a:srgbClr val="FFFF00"/>
                </a:solidFill>
                <a:effectLst>
                  <a:glow rad="101600">
                    <a:schemeClr val="bg1">
                      <a:alpha val="60000"/>
                    </a:schemeClr>
                  </a:glow>
                </a:effectLst>
              </a:rPr>
              <a:t>Christ decent into the heart of the earth</a:t>
            </a:r>
            <a:r>
              <a:rPr lang="en-US" sz="4000" i="1" dirty="0" smtClean="0">
                <a:solidFill>
                  <a:srgbClr val="FFFF00"/>
                </a:solidFill>
                <a:effectLst>
                  <a:glow rad="101600">
                    <a:schemeClr val="bg1">
                      <a:alpha val="60000"/>
                    </a:schemeClr>
                  </a:glow>
                </a:effectLst>
              </a:rPr>
              <a:t>”</a:t>
            </a:r>
            <a:endParaRPr lang="en-US" sz="4000" i="1" dirty="0" smtClean="0">
              <a:solidFill>
                <a:srgbClr val="FFFF00"/>
              </a:solidFill>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686800" cy="1752600"/>
          </a:xfrm>
        </p:spPr>
        <p:txBody>
          <a:bodyPr>
            <a:normAutofit/>
          </a:bodyPr>
          <a:lstStyle/>
          <a:p>
            <a:r>
              <a:rPr lang="en-US" sz="3600" i="1" dirty="0" smtClean="0"/>
              <a:t>“For even the Son of man came not to be ministered unto, but to minister, and to give his life a ransom for many.” Mark 10:45 </a:t>
            </a:r>
            <a:endParaRPr lang="en-US" sz="3600" i="1" dirty="0"/>
          </a:p>
        </p:txBody>
      </p:sp>
      <p:pic>
        <p:nvPicPr>
          <p:cNvPr id="39938" name="Picture 2" descr="http://4.bp.blogspot.com/-N_C9qqDGyE4/T4RwSh0vO6I/AAAAAAAAA1c/GD4y4I9ToRk/s1600/Jesus%2BHealing-01.jpg"/>
          <p:cNvPicPr>
            <a:picLocks noChangeAspect="1" noChangeArrowheads="1"/>
          </p:cNvPicPr>
          <p:nvPr/>
        </p:nvPicPr>
        <p:blipFill>
          <a:blip r:embed="rId2" cstate="print"/>
          <a:srcRect/>
          <a:stretch>
            <a:fillRect/>
          </a:stretch>
        </p:blipFill>
        <p:spPr bwMode="auto">
          <a:xfrm>
            <a:off x="2057400" y="1219200"/>
            <a:ext cx="5181600" cy="3886200"/>
          </a:xfrm>
          <a:prstGeom prst="rect">
            <a:avLst/>
          </a:prstGeom>
          <a:ln>
            <a:noFill/>
          </a:ln>
          <a:effectLst>
            <a:softEdge rad="112500"/>
          </a:effectLst>
        </p:spPr>
      </p:pic>
      <p:pic>
        <p:nvPicPr>
          <p:cNvPr id="39940" name="Picture 4" descr="http://3.bp.blogspot.com/-z3Q2ASkJNUo/TbG2rgsu3zI/AAAAAAAAAAo/IVRfpepQgfM/s1600/jesus_on_cross_2oo4.jpg"/>
          <p:cNvPicPr>
            <a:picLocks noChangeAspect="1" noChangeArrowheads="1"/>
          </p:cNvPicPr>
          <p:nvPr/>
        </p:nvPicPr>
        <p:blipFill>
          <a:blip r:embed="rId3" cstate="print"/>
          <a:srcRect/>
          <a:stretch>
            <a:fillRect/>
          </a:stretch>
        </p:blipFill>
        <p:spPr bwMode="auto">
          <a:xfrm>
            <a:off x="2057400" y="1219200"/>
            <a:ext cx="5181600" cy="3962400"/>
          </a:xfrm>
          <a:prstGeom prst="rect">
            <a:avLst/>
          </a:prstGeom>
          <a:ln>
            <a:noFill/>
          </a:ln>
          <a:effectLst>
            <a:softEdge rad="112500"/>
          </a:effectLst>
        </p:spPr>
      </p:pic>
      <p:sp>
        <p:nvSpPr>
          <p:cNvPr id="5" name="Rectangle 4"/>
          <p:cNvSpPr/>
          <p:nvPr/>
        </p:nvSpPr>
        <p:spPr>
          <a:xfrm>
            <a:off x="0" y="228600"/>
            <a:ext cx="9144000" cy="707886"/>
          </a:xfrm>
          <a:prstGeom prst="rect">
            <a:avLst/>
          </a:prstGeom>
        </p:spPr>
        <p:txBody>
          <a:bodyPr wrap="square">
            <a:spAutoFit/>
          </a:bodyPr>
          <a:lstStyle/>
          <a:p>
            <a:pPr algn="ctr"/>
            <a:r>
              <a:rPr lang="en-US" sz="4000" dirty="0" smtClean="0">
                <a:effectLst>
                  <a:glow rad="139700">
                    <a:schemeClr val="accent2">
                      <a:satMod val="175000"/>
                      <a:alpha val="40000"/>
                    </a:schemeClr>
                  </a:glow>
                </a:effectLst>
              </a:rPr>
              <a:t>The Earthly Ministry of Jesus Christ</a:t>
            </a:r>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fade">
                                      <p:cBhvr>
                                        <p:cTn id="7"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Character of Jesus Christ</a:t>
            </a:r>
            <a:endParaRPr lang="en-US" dirty="0">
              <a:solidFill>
                <a:srgbClr val="FFFF00"/>
              </a:solidFill>
            </a:endParaRPr>
          </a:p>
        </p:txBody>
      </p:sp>
      <p:sp>
        <p:nvSpPr>
          <p:cNvPr id="3" name="Content Placeholder 2"/>
          <p:cNvSpPr>
            <a:spLocks noGrp="1"/>
          </p:cNvSpPr>
          <p:nvPr>
            <p:ph idx="1"/>
          </p:nvPr>
        </p:nvSpPr>
        <p:spPr>
          <a:xfrm>
            <a:off x="4038600" y="2209800"/>
            <a:ext cx="4648200" cy="3916363"/>
          </a:xfrm>
        </p:spPr>
        <p:txBody>
          <a:bodyPr>
            <a:normAutofit/>
          </a:bodyPr>
          <a:lstStyle/>
          <a:p>
            <a:pPr>
              <a:buFont typeface="Arial" charset="0"/>
              <a:buChar char="•"/>
            </a:pPr>
            <a:r>
              <a:rPr lang="en-US" sz="3600" dirty="0" smtClean="0"/>
              <a:t>What </a:t>
            </a:r>
            <a:r>
              <a:rPr lang="en-US" sz="3600" dirty="0"/>
              <a:t>kind of man was our Lord</a:t>
            </a:r>
            <a:r>
              <a:rPr lang="en-US" sz="3600" dirty="0" smtClean="0"/>
              <a:t>?</a:t>
            </a:r>
          </a:p>
          <a:p>
            <a:pPr>
              <a:buNone/>
            </a:pPr>
            <a:endParaRPr lang="en-US" sz="3600" dirty="0" smtClean="0"/>
          </a:p>
          <a:p>
            <a:r>
              <a:rPr lang="en-US" sz="3600" dirty="0" smtClean="0"/>
              <a:t>What </a:t>
            </a:r>
            <a:r>
              <a:rPr lang="en-US" sz="3600" dirty="0"/>
              <a:t>were some of his characteristics</a:t>
            </a:r>
            <a:r>
              <a:rPr lang="en-US" sz="3600" dirty="0" smtClean="0"/>
              <a:t>?</a:t>
            </a:r>
          </a:p>
          <a:p>
            <a:pPr>
              <a:buNone/>
            </a:pPr>
            <a:endParaRPr lang="en-US" sz="3600" dirty="0"/>
          </a:p>
        </p:txBody>
      </p:sp>
      <p:pic>
        <p:nvPicPr>
          <p:cNvPr id="2050" name="Picture 2" descr="http://spiritlessons.com/Documents/Jesus_Pictures/Jesus_007.jpg"/>
          <p:cNvPicPr>
            <a:picLocks noChangeAspect="1" noChangeArrowheads="1"/>
          </p:cNvPicPr>
          <p:nvPr/>
        </p:nvPicPr>
        <p:blipFill>
          <a:blip r:embed="rId2" cstate="print"/>
          <a:srcRect/>
          <a:stretch>
            <a:fillRect/>
          </a:stretch>
        </p:blipFill>
        <p:spPr bwMode="auto">
          <a:xfrm>
            <a:off x="609600" y="2057400"/>
            <a:ext cx="2527473" cy="3248025"/>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character of Christ</a:t>
            </a:r>
            <a:endParaRPr lang="en-US" dirty="0"/>
          </a:p>
        </p:txBody>
      </p:sp>
      <p:sp>
        <p:nvSpPr>
          <p:cNvPr id="3" name="Content Placeholder 2"/>
          <p:cNvSpPr>
            <a:spLocks noGrp="1"/>
          </p:cNvSpPr>
          <p:nvPr>
            <p:ph idx="1"/>
          </p:nvPr>
        </p:nvSpPr>
        <p:spPr/>
        <p:txBody>
          <a:bodyPr>
            <a:normAutofit/>
          </a:bodyPr>
          <a:lstStyle/>
          <a:p>
            <a:r>
              <a:rPr lang="en-US" sz="3600" dirty="0" smtClean="0"/>
              <a:t>His zeal</a:t>
            </a:r>
          </a:p>
          <a:p>
            <a:r>
              <a:rPr lang="en-US" sz="3600" dirty="0" smtClean="0"/>
              <a:t>His compassion</a:t>
            </a:r>
          </a:p>
          <a:p>
            <a:r>
              <a:rPr lang="en-US" sz="3600" dirty="0" smtClean="0"/>
              <a:t>His meekness and gentleness</a:t>
            </a:r>
          </a:p>
          <a:p>
            <a:r>
              <a:rPr lang="en-US" sz="3600" dirty="0" smtClean="0"/>
              <a:t>His boldness and courage</a:t>
            </a:r>
          </a:p>
          <a:p>
            <a:r>
              <a:rPr lang="en-US" sz="3600" dirty="0" smtClean="0"/>
              <a:t>His love</a:t>
            </a:r>
            <a:endParaRPr lang="en-US" sz="3600" dirty="0"/>
          </a:p>
        </p:txBody>
      </p:sp>
      <p:pic>
        <p:nvPicPr>
          <p:cNvPr id="77826" name="Picture 2" descr="http://newlifetriangle.org/nlt/wp-content/uploads/2012/05/DiscipleshipTitle.jpg"/>
          <p:cNvPicPr>
            <a:picLocks noChangeAspect="1" noChangeArrowheads="1"/>
          </p:cNvPicPr>
          <p:nvPr/>
        </p:nvPicPr>
        <p:blipFill>
          <a:blip r:embed="rId2" cstate="print"/>
          <a:srcRect/>
          <a:stretch>
            <a:fillRect/>
          </a:stretch>
        </p:blipFill>
        <p:spPr bwMode="auto">
          <a:xfrm>
            <a:off x="4724400" y="4331074"/>
            <a:ext cx="3810000" cy="2526926"/>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rmAutofit/>
          </a:bodyPr>
          <a:lstStyle/>
          <a:p>
            <a:r>
              <a:rPr lang="en-US" dirty="0"/>
              <a:t>In the Old Testament three great offices were created by God to meet the spiritual and material needs of his chosen </a:t>
            </a:r>
            <a:r>
              <a:rPr lang="en-US" dirty="0" smtClean="0"/>
              <a:t>people.</a:t>
            </a:r>
            <a:endParaRPr lang="en-US" dirty="0"/>
          </a:p>
        </p:txBody>
      </p:sp>
      <p:pic>
        <p:nvPicPr>
          <p:cNvPr id="1026" name="Picture 2" descr="http://classicalchristianity.com/wp-content/uploads/2010/12/Old-Testament.jpg"/>
          <p:cNvPicPr>
            <a:picLocks noChangeAspect="1" noChangeArrowheads="1"/>
          </p:cNvPicPr>
          <p:nvPr/>
        </p:nvPicPr>
        <p:blipFill>
          <a:blip r:embed="rId2" cstate="print"/>
          <a:srcRect/>
          <a:stretch>
            <a:fillRect/>
          </a:stretch>
        </p:blipFill>
        <p:spPr bwMode="auto">
          <a:xfrm>
            <a:off x="1981200" y="3429000"/>
            <a:ext cx="5404402" cy="3429000"/>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Jesus holds all three offices</a:t>
            </a:r>
            <a:endParaRPr lang="en-US" dirty="0"/>
          </a:p>
        </p:txBody>
      </p:sp>
      <p:pic>
        <p:nvPicPr>
          <p:cNvPr id="50178" name="Picture 2" descr="http://effectualgrace.com/wp-content/uploads/2011/10/Prophet-Priest-King.jpg"/>
          <p:cNvPicPr>
            <a:picLocks noChangeAspect="1" noChangeArrowheads="1"/>
          </p:cNvPicPr>
          <p:nvPr/>
        </p:nvPicPr>
        <p:blipFill>
          <a:blip r:embed="rId2" cstate="print"/>
          <a:srcRect/>
          <a:stretch>
            <a:fillRect/>
          </a:stretch>
        </p:blipFill>
        <p:spPr bwMode="auto">
          <a:xfrm>
            <a:off x="1219200" y="1752600"/>
            <a:ext cx="7006279" cy="4800600"/>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oneyearbibleimages.com/jesus_scroll.jpg"/>
          <p:cNvPicPr>
            <a:picLocks noChangeAspect="1" noChangeArrowheads="1"/>
          </p:cNvPicPr>
          <p:nvPr/>
        </p:nvPicPr>
        <p:blipFill>
          <a:blip r:embed="rId2" cstate="print"/>
          <a:srcRect/>
          <a:stretch>
            <a:fillRect/>
          </a:stretch>
        </p:blipFill>
        <p:spPr bwMode="auto">
          <a:xfrm>
            <a:off x="1600200" y="0"/>
            <a:ext cx="6096000" cy="6907778"/>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hrist Our Great High Priest www.eborg3.com"/>
          <p:cNvPicPr>
            <a:picLocks noChangeAspect="1" noChangeArrowheads="1"/>
          </p:cNvPicPr>
          <p:nvPr/>
        </p:nvPicPr>
        <p:blipFill>
          <a:blip r:embed="rId2" cstate="print"/>
          <a:srcRect/>
          <a:stretch>
            <a:fillRect/>
          </a:stretch>
        </p:blipFill>
        <p:spPr bwMode="auto">
          <a:xfrm>
            <a:off x="-302514" y="-138964"/>
            <a:ext cx="9561830" cy="7225564"/>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Dan White\Pictures\Bible pictures\Prophecy pictures\prophecy pictures\rapture and second coming\Christ the Conquer (2).jpg"/>
          <p:cNvPicPr>
            <a:picLocks noChangeAspect="1" noChangeArrowheads="1"/>
          </p:cNvPicPr>
          <p:nvPr/>
        </p:nvPicPr>
        <p:blipFill>
          <a:blip r:embed="rId2" cstate="print"/>
          <a:srcRect/>
          <a:stretch>
            <a:fillRect/>
          </a:stretch>
        </p:blipFill>
        <p:spPr bwMode="auto">
          <a:xfrm>
            <a:off x="2057400" y="52002"/>
            <a:ext cx="5030788" cy="6805998"/>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The Death of Jesus Christ</a:t>
            </a:r>
            <a:endParaRPr lang="en-US" dirty="0"/>
          </a:p>
        </p:txBody>
      </p:sp>
      <p:pic>
        <p:nvPicPr>
          <p:cNvPr id="58370" name="Picture 2" descr="http://1.bp.blogspot.com/-S51f2kxHK7M/T4H65hzLHpI/AAAAAAAAAPc/u6igr5uGlIw/s1600/jesus-on-cross.jpg"/>
          <p:cNvPicPr>
            <a:picLocks noChangeAspect="1" noChangeArrowheads="1"/>
          </p:cNvPicPr>
          <p:nvPr/>
        </p:nvPicPr>
        <p:blipFill>
          <a:blip r:embed="rId2" cstate="print"/>
          <a:srcRect/>
          <a:stretch>
            <a:fillRect/>
          </a:stretch>
        </p:blipFill>
        <p:spPr bwMode="auto">
          <a:xfrm>
            <a:off x="1524000" y="1676400"/>
            <a:ext cx="5934075" cy="4446911"/>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true love"/>
          <p:cNvPicPr>
            <a:picLocks noChangeAspect="1" noChangeArrowheads="1"/>
          </p:cNvPicPr>
          <p:nvPr/>
        </p:nvPicPr>
        <p:blipFill>
          <a:blip r:embed="rId2" cstate="print"/>
          <a:srcRect/>
          <a:stretch>
            <a:fillRect/>
          </a:stretch>
        </p:blipFill>
        <p:spPr bwMode="auto">
          <a:xfrm>
            <a:off x="533400" y="304800"/>
            <a:ext cx="8383917" cy="5562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Autofit/>
          </a:bodyPr>
          <a:lstStyle/>
          <a:p>
            <a:r>
              <a:rPr lang="en-US" sz="3600" dirty="0" smtClean="0"/>
              <a:t/>
            </a:r>
            <a:br>
              <a:rPr lang="en-US" sz="3600" dirty="0" smtClean="0"/>
            </a:br>
            <a:r>
              <a:rPr lang="en-US" sz="3600" i="1" dirty="0" smtClean="0">
                <a:solidFill>
                  <a:srgbClr val="FFFF00"/>
                </a:solidFill>
              </a:rPr>
              <a:t>“Exposing the false Doctrine of Calvinism”</a:t>
            </a:r>
            <a:endParaRPr lang="en-US" sz="3600" i="1" dirty="0">
              <a:solidFill>
                <a:srgbClr val="FFFF00"/>
              </a:solidFill>
            </a:endParaRPr>
          </a:p>
        </p:txBody>
      </p:sp>
      <p:sp>
        <p:nvSpPr>
          <p:cNvPr id="3" name="Content Placeholder 2"/>
          <p:cNvSpPr>
            <a:spLocks noGrp="1"/>
          </p:cNvSpPr>
          <p:nvPr>
            <p:ph idx="1"/>
          </p:nvPr>
        </p:nvSpPr>
        <p:spPr>
          <a:xfrm>
            <a:off x="0" y="838200"/>
            <a:ext cx="6553200" cy="6019800"/>
          </a:xfrm>
        </p:spPr>
        <p:txBody>
          <a:bodyPr>
            <a:noAutofit/>
          </a:bodyPr>
          <a:lstStyle/>
          <a:p>
            <a:pPr algn="ctr">
              <a:buNone/>
            </a:pPr>
            <a:endParaRPr lang="en-US" dirty="0" smtClean="0"/>
          </a:p>
          <a:p>
            <a:pPr algn="ctr">
              <a:buNone/>
            </a:pPr>
            <a:r>
              <a:rPr lang="en-US" i="1" dirty="0" smtClean="0"/>
              <a:t>“I marvel that ye are so soon removed from him that called you into the grace of Christ unto another gospel …but there be some that trouble you, and would </a:t>
            </a:r>
            <a:r>
              <a:rPr lang="en-US" i="1" u="sng" dirty="0" smtClean="0"/>
              <a:t>pervert the gospel of Christ</a:t>
            </a:r>
            <a:r>
              <a:rPr lang="en-US" i="1" dirty="0" smtClean="0"/>
              <a:t>. But though we, or an angel from heaven, preach any other gospel unto you than that which we have preached unto you, let him be accursed.” (Gal. 1:6-8) </a:t>
            </a:r>
          </a:p>
        </p:txBody>
      </p:sp>
      <p:pic>
        <p:nvPicPr>
          <p:cNvPr id="3074" name="Picture 2" descr="John Calvin Best View"/>
          <p:cNvPicPr>
            <a:picLocks noChangeAspect="1" noChangeArrowheads="1"/>
          </p:cNvPicPr>
          <p:nvPr/>
        </p:nvPicPr>
        <p:blipFill>
          <a:blip r:embed="rId2" cstate="print"/>
          <a:srcRect/>
          <a:stretch>
            <a:fillRect/>
          </a:stretch>
        </p:blipFill>
        <p:spPr bwMode="auto">
          <a:xfrm>
            <a:off x="6758788" y="1600200"/>
            <a:ext cx="2385212" cy="35814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274638"/>
            <a:ext cx="5029200" cy="6430962"/>
          </a:xfrm>
        </p:spPr>
        <p:txBody>
          <a:bodyPr>
            <a:normAutofit/>
          </a:bodyPr>
          <a:lstStyle/>
          <a:p>
            <a:r>
              <a:rPr lang="en-US" sz="3600" i="1" dirty="0" smtClean="0"/>
              <a:t>"We call </a:t>
            </a:r>
            <a:r>
              <a:rPr lang="en-US" sz="3600" i="1" u="sng" dirty="0" smtClean="0"/>
              <a:t>predestination</a:t>
            </a:r>
            <a:r>
              <a:rPr lang="en-US" sz="3600" i="1" dirty="0" smtClean="0"/>
              <a:t> God’s eternal decree, by which He determined what He willed to become of each man. For all are not created in equal condition; rather, eternal life is ordained for some, eternal damnation for others." </a:t>
            </a:r>
            <a:endParaRPr lang="en-US" sz="3600" i="1" dirty="0"/>
          </a:p>
        </p:txBody>
      </p:sp>
      <p:pic>
        <p:nvPicPr>
          <p:cNvPr id="76802" name="Picture 2" descr="http://jamestabor.com/wp-content/uploads/2009/08/servetus.gif"/>
          <p:cNvPicPr>
            <a:picLocks noChangeAspect="1" noChangeArrowheads="1"/>
          </p:cNvPicPr>
          <p:nvPr/>
        </p:nvPicPr>
        <p:blipFill>
          <a:blip r:embed="rId2" cstate="print"/>
          <a:srcRect/>
          <a:stretch>
            <a:fillRect/>
          </a:stretch>
        </p:blipFill>
        <p:spPr bwMode="auto">
          <a:xfrm>
            <a:off x="152400" y="838200"/>
            <a:ext cx="3552825" cy="4772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610600" cy="2819400"/>
          </a:xfrm>
        </p:spPr>
        <p:txBody>
          <a:bodyPr>
            <a:noAutofit/>
          </a:bodyPr>
          <a:lstStyle/>
          <a:p>
            <a:r>
              <a:rPr lang="en-US" dirty="0" smtClean="0"/>
              <a:t>Calvinism teaches that some men are predestinated to Heaven and others are predestinated to Hell. It is strictly God’s choice and man can not change it. </a:t>
            </a:r>
            <a:br>
              <a:rPr lang="en-US" dirty="0" smtClean="0"/>
            </a:br>
            <a:endParaRPr lang="en-US" dirty="0"/>
          </a:p>
        </p:txBody>
      </p:sp>
      <p:pic>
        <p:nvPicPr>
          <p:cNvPr id="7170" name="Picture 2" descr="http://www.lol842bristol.com/web_images/john-calvin.jpg"/>
          <p:cNvPicPr>
            <a:picLocks noChangeAspect="1" noChangeArrowheads="1"/>
          </p:cNvPicPr>
          <p:nvPr/>
        </p:nvPicPr>
        <p:blipFill>
          <a:blip r:embed="rId2" cstate="print"/>
          <a:srcRect/>
          <a:stretch>
            <a:fillRect/>
          </a:stretch>
        </p:blipFill>
        <p:spPr bwMode="auto">
          <a:xfrm>
            <a:off x="5867400" y="3581400"/>
            <a:ext cx="2914650" cy="3108960"/>
          </a:xfrm>
          <a:prstGeom prst="rect">
            <a:avLst/>
          </a:prstGeom>
          <a:ln>
            <a:noFill/>
          </a:ln>
          <a:effectLst>
            <a:softEdge rad="112500"/>
          </a:effectLst>
        </p:spPr>
      </p:pic>
      <p:pic>
        <p:nvPicPr>
          <p:cNvPr id="7172" name="Picture 4" descr="http://www.christiangifts-jewelry.com/images/categories/holy-spirit-0107.jpg"/>
          <p:cNvPicPr>
            <a:picLocks noChangeAspect="1" noChangeArrowheads="1"/>
          </p:cNvPicPr>
          <p:nvPr/>
        </p:nvPicPr>
        <p:blipFill>
          <a:blip r:embed="rId3" cstate="print"/>
          <a:srcRect/>
          <a:stretch>
            <a:fillRect/>
          </a:stretch>
        </p:blipFill>
        <p:spPr bwMode="auto">
          <a:xfrm>
            <a:off x="533400" y="3652058"/>
            <a:ext cx="2895600" cy="310619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84" name="Picture 12" descr="http://gaslamppost.files.wordpress.com/2012/02/hand-of-god.jpg"/>
          <p:cNvPicPr>
            <a:picLocks noChangeAspect="1" noChangeArrowheads="1"/>
          </p:cNvPicPr>
          <p:nvPr/>
        </p:nvPicPr>
        <p:blipFill>
          <a:blip r:embed="rId2" cstate="print"/>
          <a:srcRect l="12129" t="17295" r="3093" b="3093"/>
          <a:stretch>
            <a:fillRect/>
          </a:stretch>
        </p:blipFill>
        <p:spPr bwMode="auto">
          <a:xfrm flipH="1">
            <a:off x="0" y="-1"/>
            <a:ext cx="4495800" cy="3333093"/>
          </a:xfrm>
          <a:prstGeom prst="rect">
            <a:avLst/>
          </a:prstGeom>
          <a:ln>
            <a:noFill/>
          </a:ln>
          <a:effectLst>
            <a:softEdge rad="112500"/>
          </a:effectLst>
        </p:spPr>
      </p:pic>
      <p:pic>
        <p:nvPicPr>
          <p:cNvPr id="105474" name="Picture 2" descr="http://divinerevelations.info/Documents/7_Jovenes/new_jerusalem.jpg"/>
          <p:cNvPicPr>
            <a:picLocks noChangeAspect="1" noChangeArrowheads="1"/>
          </p:cNvPicPr>
          <p:nvPr/>
        </p:nvPicPr>
        <p:blipFill>
          <a:blip r:embed="rId3" cstate="print"/>
          <a:srcRect r="4688"/>
          <a:stretch>
            <a:fillRect/>
          </a:stretch>
        </p:blipFill>
        <p:spPr bwMode="auto">
          <a:xfrm>
            <a:off x="0" y="3352800"/>
            <a:ext cx="4506684" cy="3505200"/>
          </a:xfrm>
          <a:prstGeom prst="rect">
            <a:avLst/>
          </a:prstGeom>
          <a:ln>
            <a:noFill/>
          </a:ln>
          <a:effectLst>
            <a:softEdge rad="112500"/>
          </a:effectLst>
        </p:spPr>
      </p:pic>
      <p:pic>
        <p:nvPicPr>
          <p:cNvPr id="105476" name="Picture 4" descr="http://mikeduran.com/wp-content/uploads/2012/04/hell-1.jpg"/>
          <p:cNvPicPr>
            <a:picLocks noChangeAspect="1" noChangeArrowheads="1"/>
          </p:cNvPicPr>
          <p:nvPr/>
        </p:nvPicPr>
        <p:blipFill>
          <a:blip r:embed="rId4" cstate="print"/>
          <a:srcRect l="7812" t="518" r="9093"/>
          <a:stretch>
            <a:fillRect/>
          </a:stretch>
        </p:blipFill>
        <p:spPr bwMode="auto">
          <a:xfrm>
            <a:off x="4648200" y="3332157"/>
            <a:ext cx="4495800" cy="3525843"/>
          </a:xfrm>
          <a:prstGeom prst="rect">
            <a:avLst/>
          </a:prstGeom>
          <a:ln>
            <a:noFill/>
          </a:ln>
          <a:effectLst>
            <a:softEdge rad="112500"/>
          </a:effectLst>
        </p:spPr>
      </p:pic>
      <p:pic>
        <p:nvPicPr>
          <p:cNvPr id="105482" name="Picture 10" descr="https://encrypted-tbn0.gstatic.com/images?q=tbn:ANd9GcQ2-3buPBdIviRtt1T3YTKAHpIASQBGddDBtiuPuboU1SbtKxnP"/>
          <p:cNvPicPr>
            <a:picLocks noChangeAspect="1" noChangeArrowheads="1"/>
          </p:cNvPicPr>
          <p:nvPr/>
        </p:nvPicPr>
        <p:blipFill>
          <a:blip r:embed="rId5" cstate="print"/>
          <a:srcRect l="14226" t="6227" r="415" b="10511"/>
          <a:stretch>
            <a:fillRect/>
          </a:stretch>
        </p:blipFill>
        <p:spPr bwMode="auto">
          <a:xfrm>
            <a:off x="4648200" y="0"/>
            <a:ext cx="4340794" cy="3276600"/>
          </a:xfrm>
          <a:prstGeom prst="rect">
            <a:avLst/>
          </a:prstGeom>
          <a:ln>
            <a:noFill/>
          </a:ln>
          <a:effectLst>
            <a:softEdge rad="112500"/>
          </a:effectLst>
        </p:spPr>
      </p:pic>
      <p:pic>
        <p:nvPicPr>
          <p:cNvPr id="105486" name="Picture 14" descr="http://adam1cor.files.wordpress.com/2010/11/question-mark-face.jpg"/>
          <p:cNvPicPr>
            <a:picLocks noChangeAspect="1" noChangeArrowheads="1"/>
          </p:cNvPicPr>
          <p:nvPr/>
        </p:nvPicPr>
        <p:blipFill>
          <a:blip r:embed="rId6" cstate="print"/>
          <a:srcRect/>
          <a:stretch>
            <a:fillRect/>
          </a:stretch>
        </p:blipFill>
        <p:spPr bwMode="auto">
          <a:xfrm>
            <a:off x="2514600" y="1905000"/>
            <a:ext cx="4069773" cy="3581400"/>
          </a:xfrm>
          <a:prstGeom prst="rect">
            <a:avLst/>
          </a:prstGeom>
          <a:ln>
            <a:noFill/>
          </a:ln>
          <a:effectLst>
            <a:softEdge rad="112500"/>
          </a:effectLst>
        </p:spPr>
      </p:pic>
      <p:sp>
        <p:nvSpPr>
          <p:cNvPr id="9" name="Rectangle 8"/>
          <p:cNvSpPr/>
          <p:nvPr/>
        </p:nvSpPr>
        <p:spPr>
          <a:xfrm>
            <a:off x="3962400" y="2743200"/>
            <a:ext cx="1066800" cy="220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1" cy="1015663"/>
          </a:xfrm>
          <a:prstGeom prst="rect">
            <a:avLst/>
          </a:prstGeom>
        </p:spPr>
        <p:txBody>
          <a:bodyPr wrap="square">
            <a:spAutoFit/>
          </a:bodyPr>
          <a:lstStyle/>
          <a:p>
            <a:pPr algn="ctr"/>
            <a:r>
              <a:rPr lang="en-US" sz="6000" i="1" dirty="0" smtClean="0">
                <a:solidFill>
                  <a:srgbClr val="FFFF00"/>
                </a:solidFill>
                <a:effectLst>
                  <a:glow rad="101600">
                    <a:schemeClr val="bg1">
                      <a:alpha val="60000"/>
                    </a:schemeClr>
                  </a:glow>
                </a:effectLst>
              </a:rPr>
              <a:t>The Vicarious Atonement</a:t>
            </a:r>
            <a:endParaRPr lang="en-US" sz="6000" dirty="0"/>
          </a:p>
        </p:txBody>
      </p:sp>
      <p:pic>
        <p:nvPicPr>
          <p:cNvPr id="1026" name="Picture 2" descr="http://www.crosswindministry.org/wp-content/uploads/2009/01/_cross.jpg"/>
          <p:cNvPicPr>
            <a:picLocks noChangeAspect="1" noChangeArrowheads="1"/>
          </p:cNvPicPr>
          <p:nvPr/>
        </p:nvPicPr>
        <p:blipFill>
          <a:blip r:embed="rId2" cstate="print"/>
          <a:srcRect/>
          <a:stretch>
            <a:fillRect/>
          </a:stretch>
        </p:blipFill>
        <p:spPr bwMode="auto">
          <a:xfrm>
            <a:off x="4191000" y="1524000"/>
            <a:ext cx="4618182" cy="3048000"/>
          </a:xfrm>
          <a:prstGeom prst="rect">
            <a:avLst/>
          </a:prstGeom>
          <a:noFill/>
        </p:spPr>
      </p:pic>
      <p:pic>
        <p:nvPicPr>
          <p:cNvPr id="1028" name="Picture 4" descr="http://realchristianity.files.wordpress.com/2011/10/2223868_f520.jpg?w=614"/>
          <p:cNvPicPr>
            <a:picLocks noChangeAspect="1" noChangeArrowheads="1"/>
          </p:cNvPicPr>
          <p:nvPr/>
        </p:nvPicPr>
        <p:blipFill>
          <a:blip r:embed="rId3" cstate="print"/>
          <a:srcRect/>
          <a:stretch>
            <a:fillRect/>
          </a:stretch>
        </p:blipFill>
        <p:spPr bwMode="auto">
          <a:xfrm>
            <a:off x="0" y="3295650"/>
            <a:ext cx="4419600" cy="3314701"/>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ordincarnate.files.wordpress.com/2011/05/hell.jpg"/>
          <p:cNvPicPr>
            <a:picLocks noChangeAspect="1" noChangeArrowheads="1"/>
          </p:cNvPicPr>
          <p:nvPr/>
        </p:nvPicPr>
        <p:blipFill>
          <a:blip r:embed="rId2" cstate="print"/>
          <a:srcRect/>
          <a:stretch>
            <a:fillRect/>
          </a:stretch>
        </p:blipFill>
        <p:spPr bwMode="auto">
          <a:xfrm>
            <a:off x="5029200" y="2147454"/>
            <a:ext cx="3048000" cy="4710546"/>
          </a:xfrm>
          <a:prstGeom prst="rect">
            <a:avLst/>
          </a:prstGeom>
          <a:noFill/>
        </p:spPr>
      </p:pic>
      <p:sp>
        <p:nvSpPr>
          <p:cNvPr id="3" name="Title 2"/>
          <p:cNvSpPr>
            <a:spLocks noGrp="1"/>
          </p:cNvSpPr>
          <p:nvPr>
            <p:ph type="title"/>
          </p:nvPr>
        </p:nvSpPr>
        <p:spPr>
          <a:xfrm>
            <a:off x="0" y="152400"/>
            <a:ext cx="9144000" cy="2743200"/>
          </a:xfrm>
        </p:spPr>
        <p:txBody>
          <a:bodyPr>
            <a:normAutofit/>
          </a:bodyPr>
          <a:lstStyle/>
          <a:p>
            <a:r>
              <a:rPr lang="en-US" sz="3600" dirty="0" smtClean="0"/>
              <a:t>The word </a:t>
            </a:r>
            <a:r>
              <a:rPr lang="en-US" sz="3600" i="1" dirty="0" smtClean="0">
                <a:solidFill>
                  <a:srgbClr val="FFFF00"/>
                </a:solidFill>
              </a:rPr>
              <a:t>"vicarious" </a:t>
            </a:r>
            <a:r>
              <a:rPr lang="en-US" sz="3600" dirty="0" smtClean="0"/>
              <a:t>means substitute.  </a:t>
            </a:r>
            <a:br>
              <a:rPr lang="en-US" sz="3600" dirty="0" smtClean="0"/>
            </a:br>
            <a:r>
              <a:rPr lang="en-US" sz="3600" dirty="0" smtClean="0"/>
              <a:t>Christ was a substitute for others in that He took their place and suffered their punishment. </a:t>
            </a:r>
            <a:br>
              <a:rPr lang="en-US" sz="3600" dirty="0" smtClean="0"/>
            </a:br>
            <a:endParaRPr lang="en-US" sz="3600" dirty="0"/>
          </a:p>
        </p:txBody>
      </p:sp>
      <p:sp>
        <p:nvSpPr>
          <p:cNvPr id="4" name="Content Placeholder 3"/>
          <p:cNvSpPr>
            <a:spLocks noGrp="1"/>
          </p:cNvSpPr>
          <p:nvPr>
            <p:ph idx="1"/>
          </p:nvPr>
        </p:nvSpPr>
        <p:spPr>
          <a:xfrm>
            <a:off x="152400" y="3048000"/>
            <a:ext cx="4191000" cy="3810000"/>
          </a:xfrm>
        </p:spPr>
        <p:txBody>
          <a:bodyPr/>
          <a:lstStyle/>
          <a:p>
            <a:pPr algn="ctr">
              <a:buNone/>
            </a:pPr>
            <a:r>
              <a:rPr lang="en-US" dirty="0" smtClean="0">
                <a:solidFill>
                  <a:srgbClr val="FFFF00"/>
                </a:solidFill>
              </a:rPr>
              <a:t>     </a:t>
            </a:r>
            <a:r>
              <a:rPr lang="en-US" dirty="0" smtClean="0">
                <a:solidFill>
                  <a:srgbClr val="FF0000"/>
                </a:solidFill>
                <a:effectLst>
                  <a:glow rad="63500">
                    <a:schemeClr val="accent2">
                      <a:satMod val="175000"/>
                      <a:alpha val="40000"/>
                    </a:schemeClr>
                  </a:glow>
                </a:effectLst>
              </a:rPr>
              <a:t>Without Christ </a:t>
            </a:r>
            <a:r>
              <a:rPr lang="en-US" i="1" dirty="0" smtClean="0">
                <a:solidFill>
                  <a:srgbClr val="FF0000"/>
                </a:solidFill>
                <a:effectLst>
                  <a:glow rad="63500">
                    <a:schemeClr val="accent2">
                      <a:satMod val="175000"/>
                      <a:alpha val="40000"/>
                    </a:schemeClr>
                  </a:glow>
                </a:effectLst>
              </a:rPr>
              <a:t>“vicarious death”, </a:t>
            </a:r>
            <a:r>
              <a:rPr lang="en-US" dirty="0" smtClean="0">
                <a:solidFill>
                  <a:srgbClr val="FF0000"/>
                </a:solidFill>
                <a:effectLst>
                  <a:glow rad="63500">
                    <a:schemeClr val="accent2">
                      <a:satMod val="175000"/>
                      <a:alpha val="40000"/>
                    </a:schemeClr>
                  </a:glow>
                </a:effectLst>
              </a:rPr>
              <a:t>we are all going to die and spend an eternity in hell as payment for our sins </a:t>
            </a:r>
            <a:r>
              <a:rPr lang="en-US" i="1" dirty="0" smtClean="0">
                <a:solidFill>
                  <a:srgbClr val="FF0000"/>
                </a:solidFill>
                <a:effectLst>
                  <a:glow rad="63500">
                    <a:schemeClr val="accent2">
                      <a:satMod val="175000"/>
                      <a:alpha val="40000"/>
                    </a:schemeClr>
                  </a:glow>
                </a:effectLst>
              </a:rPr>
              <a:t>(Rev. 20:14).</a:t>
            </a:r>
            <a:endParaRPr lang="en-US" i="1" dirty="0">
              <a:solidFill>
                <a:srgbClr val="FF0000"/>
              </a:solidFill>
              <a:effectLst>
                <a:glow rad="63500">
                  <a:schemeClr val="accent2">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http://oneyearbibleimages.com/cross_follow.jpg"/>
          <p:cNvPicPr>
            <a:picLocks noChangeAspect="1" noChangeArrowheads="1"/>
          </p:cNvPicPr>
          <p:nvPr/>
        </p:nvPicPr>
        <p:blipFill>
          <a:blip r:embed="rId2" cstate="print"/>
          <a:srcRect/>
          <a:stretch>
            <a:fillRect/>
          </a:stretch>
        </p:blipFill>
        <p:spPr bwMode="auto">
          <a:xfrm>
            <a:off x="0" y="18434"/>
            <a:ext cx="9144000" cy="6839566"/>
          </a:xfrm>
          <a:prstGeom prst="rect">
            <a:avLst/>
          </a:prstGeom>
          <a:noFill/>
        </p:spPr>
      </p:pic>
      <p:sp>
        <p:nvSpPr>
          <p:cNvPr id="3" name="Rectangle 2"/>
          <p:cNvSpPr/>
          <p:nvPr/>
        </p:nvSpPr>
        <p:spPr>
          <a:xfrm>
            <a:off x="0" y="990601"/>
            <a:ext cx="5029200" cy="1938992"/>
          </a:xfrm>
          <a:prstGeom prst="rect">
            <a:avLst/>
          </a:prstGeom>
        </p:spPr>
        <p:txBody>
          <a:bodyPr wrap="square">
            <a:spAutoFit/>
          </a:bodyPr>
          <a:lstStyle/>
          <a:p>
            <a:pPr algn="ctr"/>
            <a:r>
              <a:rPr lang="en-US" sz="4000" i="1" dirty="0" smtClean="0">
                <a:solidFill>
                  <a:schemeClr val="bg1"/>
                </a:solidFill>
                <a:effectLst>
                  <a:glow rad="101600">
                    <a:schemeClr val="tx1">
                      <a:alpha val="60000"/>
                    </a:schemeClr>
                  </a:glow>
                </a:effectLst>
                <a:latin typeface="Adobe Arabic" pitchFamily="18" charset="-78"/>
                <a:cs typeface="Adobe Arabic" pitchFamily="18" charset="-78"/>
              </a:rPr>
              <a:t>“Who his own self bare our sins in his own body on the tree.”</a:t>
            </a:r>
          </a:p>
          <a:p>
            <a:pPr algn="ctr"/>
            <a:r>
              <a:rPr lang="en-US" sz="4000" i="1" dirty="0" smtClean="0">
                <a:solidFill>
                  <a:schemeClr val="bg1"/>
                </a:solidFill>
                <a:effectLst>
                  <a:glow rad="101600">
                    <a:schemeClr val="tx1">
                      <a:alpha val="60000"/>
                    </a:schemeClr>
                  </a:glow>
                </a:effectLst>
                <a:latin typeface="Adobe Arabic" pitchFamily="18" charset="-78"/>
                <a:cs typeface="Adobe Arabic" pitchFamily="18" charset="-78"/>
              </a:rPr>
              <a:t> I Peter 2:24 </a:t>
            </a:r>
            <a:endParaRPr lang="en-US" sz="4000" i="1" dirty="0">
              <a:solidFill>
                <a:schemeClr val="bg1"/>
              </a:solidFill>
              <a:effectLst>
                <a:glow rad="101600">
                  <a:schemeClr val="tx1">
                    <a:alpha val="60000"/>
                  </a:schemeClr>
                </a:glow>
              </a:effectLst>
              <a:latin typeface="Adobe Arabic" pitchFamily="18" charset="-78"/>
              <a:cs typeface="Adobe Arabic" pitchFamily="18" charset="-78"/>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2.bp.blogspot.com/-UfF16jcv9Uw/UBnqdqaWUII/AAAAAAAAADY/F07Gm2gwXJQ/s1600/cros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i="1" dirty="0" smtClean="0">
                <a:solidFill>
                  <a:srgbClr val="FFFF00"/>
                </a:solidFill>
                <a:effectLst>
                  <a:glow rad="101600">
                    <a:schemeClr val="bg1">
                      <a:alpha val="60000"/>
                    </a:schemeClr>
                  </a:glow>
                </a:effectLst>
              </a:rPr>
              <a:t>The results of the vicarious atonement</a:t>
            </a:r>
            <a:br>
              <a:rPr lang="en-US" i="1" dirty="0" smtClean="0">
                <a:solidFill>
                  <a:srgbClr val="FFFF00"/>
                </a:solidFill>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sz="half" idx="1"/>
          </p:nvPr>
        </p:nvSpPr>
        <p:spPr/>
        <p:txBody>
          <a:bodyPr>
            <a:normAutofit lnSpcReduction="10000"/>
          </a:bodyPr>
          <a:lstStyle/>
          <a:p>
            <a:r>
              <a:rPr lang="en-US" sz="3600" dirty="0" smtClean="0">
                <a:effectLst>
                  <a:glow rad="101600">
                    <a:schemeClr val="bg1">
                      <a:alpha val="60000"/>
                    </a:schemeClr>
                  </a:glow>
                </a:effectLst>
              </a:rPr>
              <a:t>Redemption</a:t>
            </a:r>
          </a:p>
          <a:p>
            <a:r>
              <a:rPr lang="en-US" sz="3600" dirty="0" smtClean="0">
                <a:effectLst>
                  <a:glow rad="101600">
                    <a:schemeClr val="bg1">
                      <a:alpha val="60000"/>
                    </a:schemeClr>
                  </a:glow>
                </a:effectLst>
              </a:rPr>
              <a:t>Reconciliation</a:t>
            </a:r>
          </a:p>
          <a:p>
            <a:r>
              <a:rPr lang="en-US" sz="3600" dirty="0" smtClean="0">
                <a:effectLst>
                  <a:glow rad="101600">
                    <a:schemeClr val="bg1">
                      <a:alpha val="60000"/>
                    </a:schemeClr>
                  </a:glow>
                </a:effectLst>
              </a:rPr>
              <a:t>Justification</a:t>
            </a:r>
          </a:p>
          <a:p>
            <a:r>
              <a:rPr lang="en-US" sz="3600" dirty="0" smtClean="0">
                <a:effectLst>
                  <a:glow rad="101600">
                    <a:schemeClr val="bg1">
                      <a:alpha val="60000"/>
                    </a:schemeClr>
                  </a:glow>
                </a:effectLst>
              </a:rPr>
              <a:t>Sanctification</a:t>
            </a:r>
          </a:p>
          <a:p>
            <a:r>
              <a:rPr lang="en-US" sz="3600" dirty="0" smtClean="0">
                <a:effectLst>
                  <a:glow rad="101600">
                    <a:schemeClr val="bg1">
                      <a:alpha val="60000"/>
                    </a:schemeClr>
                  </a:glow>
                </a:effectLst>
              </a:rPr>
              <a:t>Glorification</a:t>
            </a:r>
          </a:p>
          <a:p>
            <a:r>
              <a:rPr lang="en-US" sz="3600" dirty="0" smtClean="0">
                <a:effectLst>
                  <a:glow rad="101600">
                    <a:schemeClr val="bg1">
                      <a:alpha val="60000"/>
                    </a:schemeClr>
                  </a:glow>
                </a:effectLst>
              </a:rPr>
              <a:t>Regeneration</a:t>
            </a:r>
          </a:p>
          <a:p>
            <a:r>
              <a:rPr lang="en-US" sz="3600" dirty="0" smtClean="0">
                <a:effectLst>
                  <a:glow rad="101600">
                    <a:schemeClr val="bg1">
                      <a:alpha val="60000"/>
                    </a:schemeClr>
                  </a:glow>
                </a:effectLst>
              </a:rPr>
              <a:t>Remission</a:t>
            </a:r>
          </a:p>
          <a:p>
            <a:endParaRPr lang="en-US" sz="3600" dirty="0">
              <a:effectLst>
                <a:glow rad="101600">
                  <a:schemeClr val="bg1">
                    <a:alpha val="60000"/>
                  </a:schemeClr>
                </a:glow>
              </a:effectLst>
            </a:endParaRPr>
          </a:p>
        </p:txBody>
      </p:sp>
      <p:sp>
        <p:nvSpPr>
          <p:cNvPr id="4" name="Content Placeholder 3"/>
          <p:cNvSpPr>
            <a:spLocks noGrp="1"/>
          </p:cNvSpPr>
          <p:nvPr>
            <p:ph sz="half" idx="2"/>
          </p:nvPr>
        </p:nvSpPr>
        <p:spPr>
          <a:xfrm>
            <a:off x="5105400" y="1600200"/>
            <a:ext cx="4038600" cy="4525963"/>
          </a:xfrm>
        </p:spPr>
        <p:txBody>
          <a:bodyPr>
            <a:normAutofit lnSpcReduction="10000"/>
          </a:bodyPr>
          <a:lstStyle/>
          <a:p>
            <a:r>
              <a:rPr lang="en-US" sz="3600" dirty="0" smtClean="0">
                <a:effectLst>
                  <a:glow rad="101600">
                    <a:schemeClr val="bg1">
                      <a:alpha val="60000"/>
                    </a:schemeClr>
                  </a:glow>
                </a:effectLst>
              </a:rPr>
              <a:t>Imputation</a:t>
            </a:r>
          </a:p>
          <a:p>
            <a:r>
              <a:rPr lang="en-US" sz="3600" dirty="0" smtClean="0">
                <a:effectLst>
                  <a:glow rad="101600">
                    <a:schemeClr val="bg1">
                      <a:alpha val="60000"/>
                    </a:schemeClr>
                  </a:glow>
                </a:effectLst>
              </a:rPr>
              <a:t>Propitiation</a:t>
            </a:r>
          </a:p>
          <a:p>
            <a:r>
              <a:rPr lang="en-US" sz="3600" dirty="0" smtClean="0">
                <a:effectLst>
                  <a:glow rad="101600">
                    <a:schemeClr val="bg1">
                      <a:alpha val="60000"/>
                    </a:schemeClr>
                  </a:glow>
                </a:effectLst>
              </a:rPr>
              <a:t>Forgiveness</a:t>
            </a:r>
          </a:p>
          <a:p>
            <a:r>
              <a:rPr lang="en-US" sz="3600" dirty="0" smtClean="0">
                <a:effectLst>
                  <a:glow rad="101600">
                    <a:schemeClr val="bg1">
                      <a:alpha val="60000"/>
                    </a:schemeClr>
                  </a:glow>
                </a:effectLst>
              </a:rPr>
              <a:t>Adoption</a:t>
            </a:r>
          </a:p>
          <a:p>
            <a:r>
              <a:rPr lang="en-US" sz="3600" dirty="0" smtClean="0">
                <a:effectLst>
                  <a:glow rad="101600">
                    <a:schemeClr val="bg1">
                      <a:alpha val="60000"/>
                    </a:schemeClr>
                  </a:glow>
                </a:effectLst>
              </a:rPr>
              <a:t>Ransom</a:t>
            </a:r>
          </a:p>
          <a:p>
            <a:r>
              <a:rPr lang="en-US" sz="3600" dirty="0" smtClean="0">
                <a:effectLst>
                  <a:glow rad="101600">
                    <a:schemeClr val="bg1">
                      <a:alpha val="60000"/>
                    </a:schemeClr>
                  </a:glow>
                </a:effectLst>
              </a:rPr>
              <a:t>Pardon</a:t>
            </a:r>
          </a:p>
          <a:p>
            <a:r>
              <a:rPr lang="en-US" sz="3600" dirty="0" smtClean="0">
                <a:effectLst>
                  <a:glow rad="101600">
                    <a:schemeClr val="bg1">
                      <a:alpha val="60000"/>
                    </a:schemeClr>
                  </a:glow>
                </a:effectLst>
              </a:rPr>
              <a:t>Eternal Salvation</a:t>
            </a:r>
          </a:p>
          <a:p>
            <a:endParaRPr lang="en-US" sz="3600"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686800" cy="1981200"/>
          </a:xfrm>
        </p:spPr>
        <p:txBody>
          <a:bodyPr>
            <a:prstTxWarp prst="textArchUp">
              <a:avLst>
                <a:gd name="adj" fmla="val 10729697"/>
              </a:avLst>
            </a:prstTxWarp>
            <a:normAutofit/>
            <a:scene3d>
              <a:camera prst="orthographicFront"/>
              <a:lightRig rig="threePt" dir="t"/>
            </a:scene3d>
            <a:sp3d extrusionH="57150">
              <a:bevelT w="38100" h="38100" prst="relaxedInset"/>
            </a:sp3d>
          </a:bodyPr>
          <a:lstStyle/>
          <a:p>
            <a:r>
              <a:rPr lang="en-US" sz="4800" dirty="0" smtClean="0">
                <a:effectLst>
                  <a:glow rad="101600">
                    <a:schemeClr val="accent2">
                      <a:satMod val="175000"/>
                      <a:alpha val="40000"/>
                    </a:schemeClr>
                  </a:glow>
                  <a:innerShdw blurRad="63500" dist="50800" dir="13500000">
                    <a:prstClr val="black">
                      <a:alpha val="50000"/>
                    </a:prstClr>
                  </a:innerShdw>
                </a:effectLst>
              </a:rPr>
              <a:t>The seven last statements of Christ</a:t>
            </a:r>
            <a:endParaRPr lang="en-US" sz="4800" dirty="0">
              <a:effectLst>
                <a:glow rad="101600">
                  <a:schemeClr val="accent2">
                    <a:satMod val="175000"/>
                    <a:alpha val="40000"/>
                  </a:schemeClr>
                </a:glow>
                <a:innerShdw blurRad="63500" dist="50800" dir="13500000">
                  <a:prstClr val="black">
                    <a:alpha val="50000"/>
                  </a:prstClr>
                </a:innerShdw>
              </a:effectLst>
            </a:endParaRPr>
          </a:p>
        </p:txBody>
      </p:sp>
      <p:pic>
        <p:nvPicPr>
          <p:cNvPr id="2050" name="Picture 2" descr="http://www.houstonriverbc.org/hp_wordpress/wp-content/uploads/2012/01/Jesus-on-the-Cross-at-Sunset_600x400crop.jpg"/>
          <p:cNvPicPr>
            <a:picLocks noChangeAspect="1" noChangeArrowheads="1"/>
          </p:cNvPicPr>
          <p:nvPr/>
        </p:nvPicPr>
        <p:blipFill>
          <a:blip r:embed="rId2" cstate="print"/>
          <a:srcRect/>
          <a:stretch>
            <a:fillRect/>
          </a:stretch>
        </p:blipFill>
        <p:spPr bwMode="auto">
          <a:xfrm>
            <a:off x="1371600" y="1549300"/>
            <a:ext cx="6553200" cy="49277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bonsecoursvocations.org/wp-content/uploads/2010/09/2010.09.28-Crosses-600x384.jpg"/>
          <p:cNvPicPr>
            <a:picLocks noChangeAspect="1" noChangeArrowheads="1"/>
          </p:cNvPicPr>
          <p:nvPr/>
        </p:nvPicPr>
        <p:blipFill>
          <a:blip r:embed="rId2" cstate="print"/>
          <a:srcRect/>
          <a:stretch>
            <a:fillRect/>
          </a:stretch>
        </p:blipFill>
        <p:spPr bwMode="auto">
          <a:xfrm>
            <a:off x="-1066800" y="0"/>
            <a:ext cx="11163300" cy="7144512"/>
          </a:xfrm>
          <a:prstGeom prst="rect">
            <a:avLst/>
          </a:prstGeom>
          <a:noFill/>
        </p:spPr>
      </p:pic>
      <p:sp>
        <p:nvSpPr>
          <p:cNvPr id="4" name="Content Placeholder 3"/>
          <p:cNvSpPr>
            <a:spLocks noGrp="1"/>
          </p:cNvSpPr>
          <p:nvPr>
            <p:ph idx="1"/>
          </p:nvPr>
        </p:nvSpPr>
        <p:spPr>
          <a:xfrm>
            <a:off x="228600" y="228600"/>
            <a:ext cx="8915400" cy="6629400"/>
          </a:xfrm>
        </p:spPr>
        <p:txBody>
          <a:bodyPr>
            <a:noAutofit/>
          </a:bodyPr>
          <a:lstStyle/>
          <a:p>
            <a:r>
              <a:rPr lang="en-US" sz="3600" i="1" dirty="0" smtClean="0">
                <a:effectLst>
                  <a:glow rad="101600">
                    <a:schemeClr val="bg1">
                      <a:alpha val="60000"/>
                    </a:schemeClr>
                  </a:glow>
                </a:effectLst>
              </a:rPr>
              <a:t>“Father, forgive them; for they know not what they do.”</a:t>
            </a:r>
          </a:p>
          <a:p>
            <a:r>
              <a:rPr lang="en-US" sz="3600" i="1" dirty="0" smtClean="0">
                <a:effectLst>
                  <a:glow rad="101600">
                    <a:schemeClr val="bg1">
                      <a:alpha val="60000"/>
                    </a:schemeClr>
                  </a:glow>
                </a:effectLst>
              </a:rPr>
              <a:t>“Today </a:t>
            </a:r>
            <a:r>
              <a:rPr lang="en-US" sz="3600" i="1" dirty="0" err="1" smtClean="0">
                <a:effectLst>
                  <a:glow rad="101600">
                    <a:schemeClr val="bg1">
                      <a:alpha val="60000"/>
                    </a:schemeClr>
                  </a:glow>
                </a:effectLst>
              </a:rPr>
              <a:t>shalt</a:t>
            </a:r>
            <a:r>
              <a:rPr lang="en-US" sz="3600" i="1" dirty="0" smtClean="0">
                <a:effectLst>
                  <a:glow rad="101600">
                    <a:schemeClr val="bg1">
                      <a:alpha val="60000"/>
                    </a:schemeClr>
                  </a:glow>
                </a:effectLst>
              </a:rPr>
              <a:t> thou be with me in paradise.”</a:t>
            </a:r>
          </a:p>
          <a:p>
            <a:r>
              <a:rPr lang="en-US" sz="3600" i="1" dirty="0" smtClean="0">
                <a:effectLst>
                  <a:glow rad="101600">
                    <a:schemeClr val="bg1">
                      <a:alpha val="60000"/>
                    </a:schemeClr>
                  </a:glow>
                </a:effectLst>
              </a:rPr>
              <a:t>“Woman, behold thy son! Then </a:t>
            </a:r>
            <a:r>
              <a:rPr lang="en-US" sz="3600" i="1" dirty="0" err="1" smtClean="0">
                <a:effectLst>
                  <a:glow rad="101600">
                    <a:schemeClr val="bg1">
                      <a:alpha val="60000"/>
                    </a:schemeClr>
                  </a:glow>
                </a:effectLst>
              </a:rPr>
              <a:t>saith</a:t>
            </a:r>
            <a:r>
              <a:rPr lang="en-US" sz="3600" i="1" dirty="0" smtClean="0">
                <a:effectLst>
                  <a:glow rad="101600">
                    <a:schemeClr val="bg1">
                      <a:alpha val="60000"/>
                    </a:schemeClr>
                  </a:glow>
                </a:effectLst>
              </a:rPr>
              <a:t> he to the disciple, Behold thy mother!”</a:t>
            </a:r>
          </a:p>
          <a:p>
            <a:r>
              <a:rPr lang="en-US" sz="3600" i="1" dirty="0" smtClean="0">
                <a:effectLst>
                  <a:glow rad="101600">
                    <a:schemeClr val="bg1">
                      <a:alpha val="60000"/>
                    </a:schemeClr>
                  </a:glow>
                </a:effectLst>
              </a:rPr>
              <a:t>“My God, my God, why hast thou forsaken me?”</a:t>
            </a:r>
          </a:p>
          <a:p>
            <a:r>
              <a:rPr lang="en-US" sz="3600" i="1" dirty="0" smtClean="0">
                <a:effectLst>
                  <a:glow rad="101600">
                    <a:schemeClr val="bg1">
                      <a:alpha val="60000"/>
                    </a:schemeClr>
                  </a:glow>
                </a:effectLst>
              </a:rPr>
              <a:t>“I thirst.”</a:t>
            </a:r>
          </a:p>
          <a:p>
            <a:r>
              <a:rPr lang="en-US" sz="3600" i="1" dirty="0" smtClean="0">
                <a:effectLst>
                  <a:glow rad="101600">
                    <a:schemeClr val="bg1">
                      <a:alpha val="60000"/>
                    </a:schemeClr>
                  </a:glow>
                </a:effectLst>
              </a:rPr>
              <a:t>“It is finished.”</a:t>
            </a:r>
          </a:p>
          <a:p>
            <a:r>
              <a:rPr lang="en-US" sz="3600" i="1" dirty="0" smtClean="0">
                <a:effectLst>
                  <a:glow rad="101600">
                    <a:schemeClr val="bg1">
                      <a:alpha val="60000"/>
                    </a:schemeClr>
                  </a:glow>
                </a:effectLst>
              </a:rPr>
              <a:t>“Father, into thy hands I commend my spirit.”</a:t>
            </a: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066800"/>
          </a:xfrm>
        </p:spPr>
        <p:txBody>
          <a:bodyPr>
            <a:noAutofit/>
          </a:bodyPr>
          <a:lstStyle/>
          <a:p>
            <a:r>
              <a:rPr lang="en-US" dirty="0" smtClean="0">
                <a:solidFill>
                  <a:srgbClr val="FFFF00"/>
                </a:solidFill>
              </a:rPr>
              <a:t>Christ decent into the </a:t>
            </a:r>
            <a:br>
              <a:rPr lang="en-US" dirty="0" smtClean="0">
                <a:solidFill>
                  <a:srgbClr val="FFFF00"/>
                </a:solidFill>
              </a:rPr>
            </a:br>
            <a:r>
              <a:rPr lang="en-US" dirty="0" smtClean="0">
                <a:solidFill>
                  <a:srgbClr val="FFFF00"/>
                </a:solidFill>
              </a:rPr>
              <a:t>heart of the earth</a:t>
            </a:r>
            <a:endParaRPr lang="en-US" dirty="0">
              <a:solidFill>
                <a:srgbClr val="FFFF00"/>
              </a:solidFill>
            </a:endParaRPr>
          </a:p>
        </p:txBody>
      </p:sp>
      <p:sp>
        <p:nvSpPr>
          <p:cNvPr id="3" name="Content Placeholder 2"/>
          <p:cNvSpPr>
            <a:spLocks noGrp="1"/>
          </p:cNvSpPr>
          <p:nvPr>
            <p:ph idx="1"/>
          </p:nvPr>
        </p:nvSpPr>
        <p:spPr>
          <a:xfrm>
            <a:off x="152400" y="2057399"/>
            <a:ext cx="8991600" cy="1676401"/>
          </a:xfrm>
        </p:spPr>
        <p:txBody>
          <a:bodyPr>
            <a:noAutofit/>
          </a:bodyPr>
          <a:lstStyle/>
          <a:p>
            <a:pPr algn="ctr">
              <a:buNone/>
            </a:pPr>
            <a:r>
              <a:rPr lang="en-US" sz="4000" i="1" dirty="0" smtClean="0"/>
              <a:t>   "</a:t>
            </a:r>
            <a:r>
              <a:rPr lang="en-US" sz="4000" i="1" dirty="0"/>
              <a:t>For as Jonas was three days and three nights in the whale’s belly; so shall the Son of man be three days and three nights in the heart of the earth" </a:t>
            </a:r>
            <a:endParaRPr lang="en-US" sz="4000" i="1" dirty="0" smtClean="0"/>
          </a:p>
          <a:p>
            <a:pPr algn="ctr">
              <a:buNone/>
            </a:pPr>
            <a:r>
              <a:rPr lang="en-US" sz="4000" i="1" dirty="0" smtClean="0"/>
              <a:t>(Matt</a:t>
            </a:r>
            <a:r>
              <a:rPr lang="en-US" sz="4000" i="1" dirty="0"/>
              <a:t>. 12:40</a:t>
            </a:r>
            <a:r>
              <a:rPr lang="en-US" sz="4000" i="1" dirty="0" smtClean="0"/>
              <a:t>)</a:t>
            </a:r>
            <a:endParaRPr lang="en-US" sz="4000" i="1" dirty="0"/>
          </a:p>
          <a:p>
            <a:endParaRPr lang="en-US" sz="4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faithwalkalone.com/uploads/6/5/4/4/6544271/6692787.jpg?1299504129"/>
          <p:cNvPicPr>
            <a:picLocks noChangeAspect="1" noChangeArrowheads="1"/>
          </p:cNvPicPr>
          <p:nvPr/>
        </p:nvPicPr>
        <p:blipFill>
          <a:blip r:embed="rId2" cstate="print"/>
          <a:srcRect/>
          <a:stretch>
            <a:fillRect/>
          </a:stretch>
        </p:blipFill>
        <p:spPr bwMode="auto">
          <a:xfrm>
            <a:off x="0" y="-47038"/>
            <a:ext cx="9144000" cy="7228412"/>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8" name="Picture 10" descr="http://memberfiles.freewebs.com/13/69/56436913/photos/Jesus-Christ/PassionOfChristBeating.jpg"/>
          <p:cNvPicPr>
            <a:picLocks noChangeAspect="1" noChangeArrowheads="1"/>
          </p:cNvPicPr>
          <p:nvPr/>
        </p:nvPicPr>
        <p:blipFill>
          <a:blip r:embed="rId2" cstate="print"/>
          <a:srcRect l="2540" t="3285" r="2222" b="9651"/>
          <a:stretch>
            <a:fillRect/>
          </a:stretch>
        </p:blipFill>
        <p:spPr bwMode="auto">
          <a:xfrm>
            <a:off x="-244415" y="0"/>
            <a:ext cx="9704717" cy="6858000"/>
          </a:xfrm>
          <a:prstGeom prst="rect">
            <a:avLst/>
          </a:prstGeom>
          <a:ln>
            <a:noFill/>
          </a:ln>
          <a:effectLst>
            <a:softEdge rad="112500"/>
          </a:effectLst>
        </p:spPr>
      </p:pic>
      <p:pic>
        <p:nvPicPr>
          <p:cNvPr id="53254" name="Picture 6" descr="http://www.artbible.net/1T/-Jon-01,01_Events_Portraits_Evenements/1_Refusal_Refus/19%20COLRD%20B%20JONAH%20IS%20THROWN%20OVERBOARD.jpg"/>
          <p:cNvPicPr>
            <a:picLocks noChangeAspect="1" noChangeArrowheads="1"/>
          </p:cNvPicPr>
          <p:nvPr/>
        </p:nvPicPr>
        <p:blipFill>
          <a:blip r:embed="rId3" cstate="print"/>
          <a:srcRect b="9153"/>
          <a:stretch>
            <a:fillRect/>
          </a:stretch>
        </p:blipFill>
        <p:spPr bwMode="auto">
          <a:xfrm>
            <a:off x="2286000" y="914400"/>
            <a:ext cx="4419600" cy="47760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8"/>
                                        </p:tgtEl>
                                        <p:attrNameLst>
                                          <p:attrName>style.visibility</p:attrName>
                                        </p:attrNameLst>
                                      </p:cBhvr>
                                      <p:to>
                                        <p:strVal val="visible"/>
                                      </p:to>
                                    </p:set>
                                    <p:animEffect transition="in" filter="fade">
                                      <p:cBhvr>
                                        <p:cTn id="7" dur="2000"/>
                                        <p:tgtEl>
                                          <p:spTgt spid="53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cdn2-b.examiner.com/sites/default/files/styles/image_content_width/hash/14/1a/141ab68fef136a867a07681e77db40b7.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pic>
        <p:nvPicPr>
          <p:cNvPr id="54276" name="Picture 4" descr="http://www.freewebs.com/seanlaca/burial_of_christ.jpg"/>
          <p:cNvPicPr>
            <a:picLocks noChangeAspect="1" noChangeArrowheads="1"/>
          </p:cNvPicPr>
          <p:nvPr/>
        </p:nvPicPr>
        <p:blipFill>
          <a:blip r:embed="rId3" cstate="print"/>
          <a:srcRect/>
          <a:stretch>
            <a:fillRect/>
          </a:stretch>
        </p:blipFill>
        <p:spPr bwMode="auto">
          <a:xfrm>
            <a:off x="2057400" y="152400"/>
            <a:ext cx="5107200" cy="64861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p:cTn id="7" dur="1000" fill="hold"/>
                                        <p:tgtEl>
                                          <p:spTgt spid="54276"/>
                                        </p:tgtEl>
                                        <p:attrNameLst>
                                          <p:attrName>ppt_w</p:attrName>
                                        </p:attrNameLst>
                                      </p:cBhvr>
                                      <p:tavLst>
                                        <p:tav tm="0">
                                          <p:val>
                                            <p:fltVal val="0"/>
                                          </p:val>
                                        </p:tav>
                                        <p:tav tm="100000">
                                          <p:val>
                                            <p:strVal val="#ppt_w"/>
                                          </p:val>
                                        </p:tav>
                                      </p:tavLst>
                                    </p:anim>
                                    <p:anim calcmode="lin" valueType="num">
                                      <p:cBhvr>
                                        <p:cTn id="8" dur="1000" fill="hold"/>
                                        <p:tgtEl>
                                          <p:spTgt spid="54276"/>
                                        </p:tgtEl>
                                        <p:attrNameLst>
                                          <p:attrName>ppt_h</p:attrName>
                                        </p:attrNameLst>
                                      </p:cBhvr>
                                      <p:tavLst>
                                        <p:tav tm="0">
                                          <p:val>
                                            <p:fltVal val="0"/>
                                          </p:val>
                                        </p:tav>
                                        <p:tav tm="100000">
                                          <p:val>
                                            <p:strVal val="#ppt_h"/>
                                          </p:val>
                                        </p:tav>
                                      </p:tavLst>
                                    </p:anim>
                                    <p:animEffect transition="in" filter="fade">
                                      <p:cBhvr>
                                        <p:cTn id="9" dur="10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http://fc03.deviantart.net/fs71/i/2011/048/a/3/the_belly_of_the_whale_by_raezing16-d39sniv.jpg"/>
          <p:cNvPicPr>
            <a:picLocks noChangeAspect="1" noChangeArrowheads="1"/>
          </p:cNvPicPr>
          <p:nvPr/>
        </p:nvPicPr>
        <p:blipFill>
          <a:blip r:embed="rId2" cstate="print"/>
          <a:srcRect/>
          <a:stretch>
            <a:fillRect/>
          </a:stretch>
        </p:blipFill>
        <p:spPr bwMode="auto">
          <a:xfrm>
            <a:off x="0" y="-155068"/>
            <a:ext cx="9144000" cy="7013068"/>
          </a:xfrm>
          <a:prstGeom prst="rect">
            <a:avLst/>
          </a:prstGeom>
          <a:noFill/>
        </p:spPr>
      </p:pic>
      <p:pic>
        <p:nvPicPr>
          <p:cNvPr id="55298" name="Picture 2" descr="http://farm4.static.flickr.com/3277/2986289825_5f93621b45.jpg"/>
          <p:cNvPicPr>
            <a:picLocks noChangeAspect="1" noChangeArrowheads="1"/>
          </p:cNvPicPr>
          <p:nvPr/>
        </p:nvPicPr>
        <p:blipFill>
          <a:blip r:embed="rId3" cstate="print">
            <a:grayscl/>
            <a:lum contrast="-20000"/>
          </a:blip>
          <a:srcRect l="12800"/>
          <a:stretch>
            <a:fillRect/>
          </a:stretch>
        </p:blipFill>
        <p:spPr bwMode="auto">
          <a:xfrm>
            <a:off x="4991100" y="2971800"/>
            <a:ext cx="4152900" cy="3171826"/>
          </a:xfrm>
          <a:prstGeom prst="ellipse">
            <a:avLst/>
          </a:prstGeom>
          <a:ln>
            <a:noFill/>
          </a:ln>
          <a:effectLst>
            <a:softEdge rad="112500"/>
          </a:effectLst>
        </p:spPr>
      </p:pic>
      <p:pic>
        <p:nvPicPr>
          <p:cNvPr id="55302" name="Picture 6" descr="http://1.bp.blogspot.com/-Ni0HbDzGGhU/UAC4MfowrfI/AAAAAAAAKEY/0-fb3copcgQ/s1600/jesus+9.JPG"/>
          <p:cNvPicPr>
            <a:picLocks noChangeAspect="1" noChangeArrowheads="1"/>
          </p:cNvPicPr>
          <p:nvPr/>
        </p:nvPicPr>
        <p:blipFill>
          <a:blip r:embed="rId4" cstate="print"/>
          <a:srcRect b="5000"/>
          <a:stretch>
            <a:fillRect/>
          </a:stretch>
        </p:blipFill>
        <p:spPr bwMode="auto">
          <a:xfrm>
            <a:off x="533400" y="381000"/>
            <a:ext cx="8127999" cy="5791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5302"/>
                                        </p:tgtEl>
                                        <p:attrNameLst>
                                          <p:attrName>style.visibility</p:attrName>
                                        </p:attrNameLst>
                                      </p:cBhvr>
                                      <p:to>
                                        <p:strVal val="visible"/>
                                      </p:to>
                                    </p:set>
                                    <p:anim calcmode="lin" valueType="num">
                                      <p:cBhvr>
                                        <p:cTn id="7" dur="1000" fill="hold"/>
                                        <p:tgtEl>
                                          <p:spTgt spid="55302"/>
                                        </p:tgtEl>
                                        <p:attrNameLst>
                                          <p:attrName>ppt_w</p:attrName>
                                        </p:attrNameLst>
                                      </p:cBhvr>
                                      <p:tavLst>
                                        <p:tav tm="0">
                                          <p:val>
                                            <p:fltVal val="0"/>
                                          </p:val>
                                        </p:tav>
                                        <p:tav tm="100000">
                                          <p:val>
                                            <p:strVal val="#ppt_w"/>
                                          </p:val>
                                        </p:tav>
                                      </p:tavLst>
                                    </p:anim>
                                    <p:anim calcmode="lin" valueType="num">
                                      <p:cBhvr>
                                        <p:cTn id="8" dur="1000" fill="hold"/>
                                        <p:tgtEl>
                                          <p:spTgt spid="55302"/>
                                        </p:tgtEl>
                                        <p:attrNameLst>
                                          <p:attrName>ppt_h</p:attrName>
                                        </p:attrNameLst>
                                      </p:cBhvr>
                                      <p:tavLst>
                                        <p:tav tm="0">
                                          <p:val>
                                            <p:fltVal val="0"/>
                                          </p:val>
                                        </p:tav>
                                        <p:tav tm="100000">
                                          <p:val>
                                            <p:strVal val="#ppt_h"/>
                                          </p:val>
                                        </p:tav>
                                      </p:tavLst>
                                    </p:anim>
                                    <p:animEffect transition="in" filter="fade">
                                      <p:cBhvr>
                                        <p:cTn id="9" dur="1000"/>
                                        <p:tgtEl>
                                          <p:spTgt spid="5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4.bp.blogspot.com/-0w4KrT4pft8/TiTDebp0gdI/AAAAAAAACDM/DjXI6_Infqs/s1600/work.5675315.3.flat%252C550x550%252C075%252Cf.jonah-and-the-great-fish.jpg"/>
          <p:cNvPicPr>
            <a:picLocks noChangeAspect="1" noChangeArrowheads="1"/>
          </p:cNvPicPr>
          <p:nvPr/>
        </p:nvPicPr>
        <p:blipFill>
          <a:blip r:embed="rId2" cstate="print"/>
          <a:srcRect/>
          <a:stretch>
            <a:fillRect/>
          </a:stretch>
        </p:blipFill>
        <p:spPr bwMode="auto">
          <a:xfrm>
            <a:off x="-229187" y="0"/>
            <a:ext cx="9373187" cy="6858000"/>
          </a:xfrm>
          <a:prstGeom prst="rect">
            <a:avLst/>
          </a:prstGeom>
          <a:noFill/>
        </p:spPr>
      </p:pic>
      <p:pic>
        <p:nvPicPr>
          <p:cNvPr id="52228" name="Picture 4" descr="http://2.bp.blogspot.com/-EOP9MTxpcKc/T4EGE-_L4mI/AAAAAAAAAyQ/8hm_eUx6E6w/s1600/jesusresurrection-777.jpg"/>
          <p:cNvPicPr>
            <a:picLocks noChangeAspect="1" noChangeArrowheads="1"/>
          </p:cNvPicPr>
          <p:nvPr/>
        </p:nvPicPr>
        <p:blipFill>
          <a:blip r:embed="rId3" cstate="print">
            <a:lum contrast="20000"/>
          </a:blip>
          <a:srcRect/>
          <a:stretch>
            <a:fillRect/>
          </a:stretch>
        </p:blipFill>
        <p:spPr bwMode="auto">
          <a:xfrm>
            <a:off x="2362200" y="762000"/>
            <a:ext cx="3808844" cy="54673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p:cTn id="7" dur="1000" fill="hold"/>
                                        <p:tgtEl>
                                          <p:spTgt spid="52228"/>
                                        </p:tgtEl>
                                        <p:attrNameLst>
                                          <p:attrName>ppt_w</p:attrName>
                                        </p:attrNameLst>
                                      </p:cBhvr>
                                      <p:tavLst>
                                        <p:tav tm="0">
                                          <p:val>
                                            <p:fltVal val="0"/>
                                          </p:val>
                                        </p:tav>
                                        <p:tav tm="100000">
                                          <p:val>
                                            <p:strVal val="#ppt_w"/>
                                          </p:val>
                                        </p:tav>
                                      </p:tavLst>
                                    </p:anim>
                                    <p:anim calcmode="lin" valueType="num">
                                      <p:cBhvr>
                                        <p:cTn id="8" dur="1000" fill="hold"/>
                                        <p:tgtEl>
                                          <p:spTgt spid="52228"/>
                                        </p:tgtEl>
                                        <p:attrNameLst>
                                          <p:attrName>ppt_h</p:attrName>
                                        </p:attrNameLst>
                                      </p:cBhvr>
                                      <p:tavLst>
                                        <p:tav tm="0">
                                          <p:val>
                                            <p:fltVal val="0"/>
                                          </p:val>
                                        </p:tav>
                                        <p:tav tm="100000">
                                          <p:val>
                                            <p:strVal val="#ppt_h"/>
                                          </p:val>
                                        </p:tav>
                                      </p:tavLst>
                                    </p:anim>
                                    <p:animEffect transition="in" filter="fade">
                                      <p:cBhvr>
                                        <p:cTn id="9" dur="10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davebunnell.files.wordpress.com/2011/04/cross_over_the_earth.jpg"/>
          <p:cNvPicPr>
            <a:picLocks noChangeAspect="1" noChangeArrowheads="1"/>
          </p:cNvPicPr>
          <p:nvPr/>
        </p:nvPicPr>
        <p:blipFill>
          <a:blip r:embed="rId2" cstate="print"/>
          <a:srcRect/>
          <a:stretch>
            <a:fillRect/>
          </a:stretch>
        </p:blipFill>
        <p:spPr bwMode="auto">
          <a:xfrm>
            <a:off x="-685800" y="0"/>
            <a:ext cx="10286997" cy="6858000"/>
          </a:xfrm>
          <a:prstGeom prst="rect">
            <a:avLst/>
          </a:prstGeom>
          <a:noFill/>
        </p:spPr>
      </p:pic>
      <p:pic>
        <p:nvPicPr>
          <p:cNvPr id="58372" name="Picture 4" descr="http://files.myopera.com/AshraFekry/albums/1466471/Jesus%20Christ%2023%20a%20051.jpg"/>
          <p:cNvPicPr>
            <a:picLocks noChangeAspect="1" noChangeArrowheads="1"/>
          </p:cNvPicPr>
          <p:nvPr/>
        </p:nvPicPr>
        <p:blipFill>
          <a:blip r:embed="rId3" cstate="print"/>
          <a:srcRect l="18209" r="15023" b="8817"/>
          <a:stretch>
            <a:fillRect/>
          </a:stretch>
        </p:blipFill>
        <p:spPr bwMode="auto">
          <a:xfrm>
            <a:off x="2971800" y="0"/>
            <a:ext cx="2362200" cy="2276302"/>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2000"/>
                                        <p:tgtEl>
                                          <p:spTgt spid="5837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 0  L 0 0.33302  E" pathEditMode="relative" ptsTypes="">
                                      <p:cBhvr>
                                        <p:cTn id="11" dur="2000" fill="hold"/>
                                        <p:tgtEl>
                                          <p:spTgt spid="583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6" descr="http://cdn1.screenrant.com/wp-content/uploads/paradise-lost-artwork.jpg"/>
          <p:cNvPicPr>
            <a:picLocks noChangeAspect="1" noChangeArrowheads="1"/>
          </p:cNvPicPr>
          <p:nvPr/>
        </p:nvPicPr>
        <p:blipFill>
          <a:blip r:embed="rId2" cstate="print"/>
          <a:srcRect l="6842" t="-1515" r="1930"/>
          <a:stretch>
            <a:fillRect/>
          </a:stretch>
        </p:blipFill>
        <p:spPr bwMode="auto">
          <a:xfrm>
            <a:off x="0" y="1752600"/>
            <a:ext cx="9144000" cy="5105400"/>
          </a:xfrm>
          <a:prstGeom prst="rect">
            <a:avLst/>
          </a:prstGeom>
          <a:ln>
            <a:noFill/>
          </a:ln>
          <a:effectLst>
            <a:softEdge rad="112500"/>
          </a:effectLst>
        </p:spPr>
      </p:pic>
      <p:pic>
        <p:nvPicPr>
          <p:cNvPr id="65540" name="Picture 4" descr="http://4.bp.blogspot.com/_drsACX1RqfU/TTefOWlDWZI/AAAAAAAAFf4/VmcgIryJ_-c/s1600/Hell.jpg"/>
          <p:cNvPicPr>
            <a:picLocks noChangeAspect="1" noChangeArrowheads="1"/>
          </p:cNvPicPr>
          <p:nvPr/>
        </p:nvPicPr>
        <p:blipFill>
          <a:blip r:embed="rId3" cstate="print"/>
          <a:srcRect/>
          <a:stretch>
            <a:fillRect/>
          </a:stretch>
        </p:blipFill>
        <p:spPr bwMode="auto">
          <a:xfrm>
            <a:off x="0" y="2590800"/>
            <a:ext cx="3429000" cy="2286001"/>
          </a:xfrm>
          <a:prstGeom prst="ellipse">
            <a:avLst/>
          </a:prstGeom>
          <a:ln>
            <a:noFill/>
          </a:ln>
          <a:effectLst>
            <a:softEdge rad="112500"/>
          </a:effectLst>
        </p:spPr>
      </p:pic>
      <p:pic>
        <p:nvPicPr>
          <p:cNvPr id="65546" name="Picture 10" descr="http://1.bp.blogspot.com/_jAr-z0nLqt8/SCmz6U_UznI/AAAAAAAAA2E/si1NgZmBHy8/s400/paradise.jpg"/>
          <p:cNvPicPr>
            <a:picLocks noChangeAspect="1" noChangeArrowheads="1"/>
          </p:cNvPicPr>
          <p:nvPr/>
        </p:nvPicPr>
        <p:blipFill>
          <a:blip r:embed="rId4" cstate="print"/>
          <a:srcRect/>
          <a:stretch>
            <a:fillRect/>
          </a:stretch>
        </p:blipFill>
        <p:spPr bwMode="auto">
          <a:xfrm>
            <a:off x="5334000" y="2819400"/>
            <a:ext cx="3810000" cy="2295526"/>
          </a:xfrm>
          <a:prstGeom prst="ellipse">
            <a:avLst/>
          </a:prstGeom>
          <a:ln>
            <a:noFill/>
          </a:ln>
          <a:effectLst>
            <a:softEdge rad="112500"/>
          </a:effectLst>
        </p:spPr>
      </p:pic>
      <p:sp>
        <p:nvSpPr>
          <p:cNvPr id="7" name="Rectangle 6"/>
          <p:cNvSpPr/>
          <p:nvPr/>
        </p:nvSpPr>
        <p:spPr>
          <a:xfrm>
            <a:off x="0" y="0"/>
            <a:ext cx="9144000" cy="1200329"/>
          </a:xfrm>
          <a:prstGeom prst="rect">
            <a:avLst/>
          </a:prstGeom>
        </p:spPr>
        <p:txBody>
          <a:bodyPr wrap="square">
            <a:spAutoFit/>
          </a:bodyPr>
          <a:lstStyle/>
          <a:p>
            <a:pPr algn="ctr"/>
            <a:r>
              <a:rPr lang="en-US" sz="3600" dirty="0" smtClean="0"/>
              <a:t>Hebrew word </a:t>
            </a:r>
            <a:r>
              <a:rPr lang="en-US" sz="3600" i="1" dirty="0" err="1" smtClean="0"/>
              <a:t>Sheol</a:t>
            </a:r>
            <a:r>
              <a:rPr lang="en-US" sz="3600" dirty="0" smtClean="0"/>
              <a:t> and the Greek word </a:t>
            </a:r>
            <a:r>
              <a:rPr lang="en-US" sz="3600" i="1" dirty="0" smtClean="0"/>
              <a:t>Hades</a:t>
            </a:r>
          </a:p>
          <a:p>
            <a:pPr algn="ctr"/>
            <a:r>
              <a:rPr lang="en-US" sz="3600" i="1" dirty="0" smtClean="0"/>
              <a:t>“Place of the departed dead”</a:t>
            </a:r>
            <a:endParaRPr lang="en-US" sz="3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a:solidFill>
                  <a:srgbClr val="FFFF00"/>
                </a:solidFill>
              </a:rPr>
              <a:t>Before Christ's death and resurrection those who died went to </a:t>
            </a:r>
            <a:r>
              <a:rPr lang="en-US" sz="3600" dirty="0" err="1">
                <a:solidFill>
                  <a:srgbClr val="FFFF00"/>
                </a:solidFill>
              </a:rPr>
              <a:t>Sheol</a:t>
            </a:r>
            <a:r>
              <a:rPr lang="en-US" sz="3600" dirty="0">
                <a:solidFill>
                  <a:srgbClr val="FFFF00"/>
                </a:solidFill>
              </a:rPr>
              <a:t> = </a:t>
            </a:r>
            <a:r>
              <a:rPr lang="en-US" sz="3600" i="1" dirty="0">
                <a:solidFill>
                  <a:srgbClr val="FFFF00"/>
                </a:solidFill>
              </a:rPr>
              <a:t>"abode of the dead"  "the world of the dead"</a:t>
            </a:r>
            <a:r>
              <a:rPr lang="en-US" sz="3600" dirty="0">
                <a:solidFill>
                  <a:srgbClr val="FFFF00"/>
                </a:solidFill>
              </a:rPr>
              <a:t>  - both the righteous and the unrighteous went to this place called </a:t>
            </a:r>
            <a:r>
              <a:rPr lang="en-US" sz="3600" dirty="0" err="1">
                <a:solidFill>
                  <a:srgbClr val="FFFF00"/>
                </a:solidFill>
              </a:rPr>
              <a:t>Sheol</a:t>
            </a:r>
            <a:r>
              <a:rPr lang="en-US" sz="3600" dirty="0">
                <a:solidFill>
                  <a:srgbClr val="FFFF00"/>
                </a:solidFill>
              </a:rPr>
              <a:t> </a:t>
            </a:r>
            <a:r>
              <a:rPr lang="en-US" sz="3600" dirty="0" smtClean="0">
                <a:solidFill>
                  <a:srgbClr val="FFFF00"/>
                </a:solidFill>
              </a:rPr>
              <a:t>– </a:t>
            </a:r>
          </a:p>
          <a:p>
            <a:r>
              <a:rPr lang="en-US" sz="3600" dirty="0" smtClean="0"/>
              <a:t> </a:t>
            </a:r>
            <a:r>
              <a:rPr lang="en-US" sz="3600" dirty="0" err="1"/>
              <a:t>Sheol</a:t>
            </a:r>
            <a:r>
              <a:rPr lang="en-US" sz="3600" dirty="0"/>
              <a:t> had two compartments </a:t>
            </a:r>
            <a:r>
              <a:rPr lang="en-US" sz="3600" dirty="0" smtClean="0"/>
              <a:t>–</a:t>
            </a:r>
          </a:p>
          <a:p>
            <a:r>
              <a:rPr lang="en-US" sz="3600" dirty="0" smtClean="0"/>
              <a:t> </a:t>
            </a:r>
            <a:r>
              <a:rPr lang="en-US" sz="3600" dirty="0"/>
              <a:t>Paradise (Abraham's bosom) </a:t>
            </a:r>
          </a:p>
          <a:p>
            <a:r>
              <a:rPr lang="en-US" sz="3600" dirty="0" smtClean="0"/>
              <a:t> </a:t>
            </a:r>
            <a:r>
              <a:rPr lang="en-US" sz="3600" dirty="0"/>
              <a:t>Torments (hell) </a:t>
            </a:r>
            <a:endParaRPr lang="en-US" sz="3600" dirty="0" smtClean="0"/>
          </a:p>
          <a:p>
            <a:r>
              <a:rPr lang="en-US" sz="3600" i="1" dirty="0" smtClean="0"/>
              <a:t>Luke 23:39-43 - The malefactor on the cross </a:t>
            </a:r>
            <a:endParaRPr lang="en-US" sz="3600" dirty="0" smtClean="0"/>
          </a:p>
          <a:p>
            <a:r>
              <a:rPr lang="en-US" sz="3600" i="1" dirty="0" smtClean="0"/>
              <a:t>Luke </a:t>
            </a:r>
            <a:r>
              <a:rPr lang="en-US" sz="3600" i="1" dirty="0"/>
              <a:t>16:23-26 </a:t>
            </a:r>
            <a:r>
              <a:rPr lang="en-US" sz="3600" i="1" dirty="0" smtClean="0"/>
              <a:t> - Rich man and Lazarus</a:t>
            </a:r>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http://endtimesrevelations.files.wordpress.com/2012/07/good-thief2.jpg"/>
          <p:cNvPicPr>
            <a:picLocks noChangeAspect="1" noChangeArrowheads="1"/>
          </p:cNvPicPr>
          <p:nvPr/>
        </p:nvPicPr>
        <p:blipFill>
          <a:blip r:embed="rId2" cstate="print"/>
          <a:srcRect/>
          <a:stretch>
            <a:fillRect/>
          </a:stretch>
        </p:blipFill>
        <p:spPr bwMode="auto">
          <a:xfrm>
            <a:off x="1219200" y="-680"/>
            <a:ext cx="6858000" cy="6878412"/>
          </a:xfrm>
          <a:prstGeom prst="rect">
            <a:avLst/>
          </a:prstGeom>
          <a:noFill/>
        </p:spPr>
      </p:pic>
      <p:sp>
        <p:nvSpPr>
          <p:cNvPr id="4" name="Rectangle 3"/>
          <p:cNvSpPr/>
          <p:nvPr/>
        </p:nvSpPr>
        <p:spPr>
          <a:xfrm>
            <a:off x="1219200" y="0"/>
            <a:ext cx="3505200" cy="3046988"/>
          </a:xfrm>
          <a:prstGeom prst="rect">
            <a:avLst/>
          </a:prstGeom>
        </p:spPr>
        <p:txBody>
          <a:bodyPr wrap="square">
            <a:spAutoFit/>
          </a:bodyPr>
          <a:lstStyle/>
          <a:p>
            <a:pPr algn="ctr"/>
            <a:r>
              <a:rPr lang="en-US" sz="3200" b="1" i="1" dirty="0" smtClean="0">
                <a:solidFill>
                  <a:schemeClr val="bg1"/>
                </a:solidFill>
              </a:rPr>
              <a:t>“And Jesus said unto him, Verily I say unto thee, To day </a:t>
            </a:r>
            <a:r>
              <a:rPr lang="en-US" sz="3200" b="1" i="1" dirty="0" err="1" smtClean="0">
                <a:solidFill>
                  <a:schemeClr val="bg1"/>
                </a:solidFill>
              </a:rPr>
              <a:t>shalt</a:t>
            </a:r>
            <a:r>
              <a:rPr lang="en-US" sz="3200" b="1" i="1" dirty="0" smtClean="0">
                <a:solidFill>
                  <a:schemeClr val="bg1"/>
                </a:solidFill>
              </a:rPr>
              <a:t> thou be with me in paradise.”</a:t>
            </a:r>
            <a:endParaRPr lang="en-US" sz="3200" b="1" i="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www.biblicalartist.net/mywebsite/richlaz.jpg"/>
          <p:cNvPicPr>
            <a:picLocks noChangeAspect="1" noChangeArrowheads="1"/>
          </p:cNvPicPr>
          <p:nvPr/>
        </p:nvPicPr>
        <p:blipFill>
          <a:blip r:embed="rId2" cstate="print"/>
          <a:srcRect/>
          <a:stretch>
            <a:fillRect/>
          </a:stretch>
        </p:blipFill>
        <p:spPr bwMode="auto">
          <a:xfrm>
            <a:off x="0" y="-5080"/>
            <a:ext cx="9144000" cy="6888481"/>
          </a:xfrm>
          <a:prstGeom prst="rect">
            <a:avLst/>
          </a:prstGeom>
          <a:noFill/>
        </p:spPr>
      </p:pic>
      <p:sp>
        <p:nvSpPr>
          <p:cNvPr id="3" name="Rectangle 2"/>
          <p:cNvSpPr/>
          <p:nvPr/>
        </p:nvSpPr>
        <p:spPr>
          <a:xfrm>
            <a:off x="228600" y="152400"/>
            <a:ext cx="8915400" cy="1754326"/>
          </a:xfrm>
          <a:prstGeom prst="rect">
            <a:avLst/>
          </a:prstGeom>
        </p:spPr>
        <p:txBody>
          <a:bodyPr wrap="square">
            <a:spAutoFit/>
          </a:bodyPr>
          <a:lstStyle/>
          <a:p>
            <a:pPr algn="ctr"/>
            <a:r>
              <a:rPr lang="en-US" sz="3600" b="1" i="1" dirty="0" smtClean="0">
                <a:solidFill>
                  <a:schemeClr val="bg1"/>
                </a:solidFill>
                <a:effectLst>
                  <a:glow rad="228600">
                    <a:schemeClr val="accent6">
                      <a:satMod val="175000"/>
                      <a:alpha val="40000"/>
                    </a:schemeClr>
                  </a:glow>
                </a:effectLst>
              </a:rPr>
              <a:t>“And in hell he lift up his eyes, being in torments, and </a:t>
            </a:r>
            <a:r>
              <a:rPr lang="en-US" sz="3600" b="1" i="1" dirty="0" err="1" smtClean="0">
                <a:solidFill>
                  <a:schemeClr val="bg1"/>
                </a:solidFill>
                <a:effectLst>
                  <a:glow rad="228600">
                    <a:schemeClr val="accent6">
                      <a:satMod val="175000"/>
                      <a:alpha val="40000"/>
                    </a:schemeClr>
                  </a:glow>
                </a:effectLst>
              </a:rPr>
              <a:t>seeth</a:t>
            </a:r>
            <a:r>
              <a:rPr lang="en-US" sz="3600" b="1" i="1" dirty="0" smtClean="0">
                <a:solidFill>
                  <a:schemeClr val="bg1"/>
                </a:solidFill>
                <a:effectLst>
                  <a:glow rad="228600">
                    <a:schemeClr val="accent6">
                      <a:satMod val="175000"/>
                      <a:alpha val="40000"/>
                    </a:schemeClr>
                  </a:glow>
                </a:effectLst>
              </a:rPr>
              <a:t> Abraham afar off, and Lazarus in his bosom.”</a:t>
            </a:r>
            <a:r>
              <a:rPr lang="en-US" sz="3600" b="1" i="1" dirty="0" smtClean="0">
                <a:solidFill>
                  <a:schemeClr val="bg1"/>
                </a:solidFill>
                <a:effectLst>
                  <a:glow rad="228600">
                    <a:schemeClr val="accent6">
                      <a:satMod val="175000"/>
                      <a:alpha val="40000"/>
                    </a:schemeClr>
                  </a:glow>
                </a:effectLst>
              </a:rPr>
              <a:t> Luke 16:23 </a:t>
            </a:r>
            <a:endParaRPr lang="en-US" sz="3600" b="1" i="1" dirty="0">
              <a:solidFill>
                <a:schemeClr val="bg1"/>
              </a:solidFill>
              <a:effectLst>
                <a:glow rad="228600">
                  <a:schemeClr val="accent6">
                    <a:satMod val="175000"/>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files.myopera.com/lambchop777/blog/lazarus.rich.man.jpg"/>
          <p:cNvPicPr>
            <a:picLocks noChangeAspect="1" noChangeArrowheads="1"/>
          </p:cNvPicPr>
          <p:nvPr/>
        </p:nvPicPr>
        <p:blipFill>
          <a:blip r:embed="rId2" cstate="print"/>
          <a:srcRect/>
          <a:stretch>
            <a:fillRect/>
          </a:stretch>
        </p:blipFill>
        <p:spPr bwMode="auto">
          <a:xfrm>
            <a:off x="-115745" y="1"/>
            <a:ext cx="9259745" cy="6858000"/>
          </a:xfrm>
          <a:prstGeom prst="rect">
            <a:avLst/>
          </a:prstGeom>
          <a:noFill/>
        </p:spPr>
      </p:pic>
      <p:pic>
        <p:nvPicPr>
          <p:cNvPr id="61444" name="Picture 4" descr="http://gnesiolutheran.com/wp-content/uploads/2010/09/richlaz.jpg"/>
          <p:cNvPicPr>
            <a:picLocks noChangeAspect="1" noChangeArrowheads="1"/>
          </p:cNvPicPr>
          <p:nvPr/>
        </p:nvPicPr>
        <p:blipFill>
          <a:blip r:embed="rId3" cstate="print"/>
          <a:srcRect/>
          <a:stretch>
            <a:fillRect/>
          </a:stretch>
        </p:blipFill>
        <p:spPr bwMode="auto">
          <a:xfrm rot="5400000">
            <a:off x="2403672" y="1253928"/>
            <a:ext cx="1517256" cy="1143000"/>
          </a:xfrm>
          <a:prstGeom prst="ellipse">
            <a:avLst/>
          </a:prstGeom>
          <a:ln>
            <a:noFill/>
          </a:ln>
          <a:effectLst>
            <a:softEdge rad="112500"/>
          </a:effectLst>
        </p:spPr>
      </p:pic>
      <p:sp>
        <p:nvSpPr>
          <p:cNvPr id="4" name="Rectangle 3"/>
          <p:cNvSpPr/>
          <p:nvPr/>
        </p:nvSpPr>
        <p:spPr>
          <a:xfrm>
            <a:off x="0" y="2209800"/>
            <a:ext cx="4419600" cy="4600515"/>
          </a:xfrm>
          <a:prstGeom prst="rect">
            <a:avLst/>
          </a:prstGeom>
        </p:spPr>
        <p:txBody>
          <a:bodyPr wrap="square">
            <a:spAutoFit/>
          </a:bodyPr>
          <a:lstStyle/>
          <a:p>
            <a:pPr algn="ctr"/>
            <a:r>
              <a:rPr lang="en-US" sz="3200" i="1" dirty="0" smtClean="0">
                <a:effectLst>
                  <a:glow rad="101600">
                    <a:schemeClr val="bg1">
                      <a:alpha val="60000"/>
                    </a:schemeClr>
                  </a:glow>
                </a:effectLst>
              </a:rPr>
              <a:t>“And he cried and said, Father Abraham, have mercy on me, and send Lazarus, that he may dip the tip of his finger in water, and cool my tongue; for I am tormented in this flame.”</a:t>
            </a:r>
            <a:r>
              <a:rPr lang="en-US" sz="3200" i="1" dirty="0" smtClean="0">
                <a:effectLst>
                  <a:glow rad="101600">
                    <a:schemeClr val="bg1">
                      <a:alpha val="60000"/>
                    </a:schemeClr>
                  </a:glow>
                </a:effectLst>
              </a:rPr>
              <a:t> (Luke 16:24)</a:t>
            </a:r>
            <a:endParaRPr lang="en-US" sz="32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2.bp.blogspot.com/-YUeV5ysTR3Q/T9_r_IFiXcI/AAAAAAAAILE/KuHJmWjubOM/s1600/great-gulf-fixed-abrahams-bosom.jpg"/>
          <p:cNvPicPr>
            <a:picLocks noChangeAspect="1" noChangeArrowheads="1"/>
          </p:cNvPicPr>
          <p:nvPr/>
        </p:nvPicPr>
        <p:blipFill>
          <a:blip r:embed="rId2" cstate="print"/>
          <a:srcRect b="9325"/>
          <a:stretch>
            <a:fillRect/>
          </a:stretch>
        </p:blipFill>
        <p:spPr bwMode="auto">
          <a:xfrm>
            <a:off x="0" y="2667000"/>
            <a:ext cx="9144000" cy="3429000"/>
          </a:xfrm>
          <a:prstGeom prst="rect">
            <a:avLst/>
          </a:prstGeom>
          <a:ln>
            <a:noFill/>
          </a:ln>
          <a:effectLst>
            <a:softEdge rad="112500"/>
          </a:effectLst>
        </p:spPr>
      </p:pic>
      <p:sp>
        <p:nvSpPr>
          <p:cNvPr id="3" name="Rectangle 2"/>
          <p:cNvSpPr/>
          <p:nvPr/>
        </p:nvSpPr>
        <p:spPr>
          <a:xfrm>
            <a:off x="0" y="152400"/>
            <a:ext cx="9144000" cy="2062103"/>
          </a:xfrm>
          <a:prstGeom prst="rect">
            <a:avLst/>
          </a:prstGeom>
        </p:spPr>
        <p:txBody>
          <a:bodyPr wrap="square">
            <a:spAutoFit/>
          </a:bodyPr>
          <a:lstStyle/>
          <a:p>
            <a:pPr algn="ctr"/>
            <a:r>
              <a:rPr lang="en-US" sz="3200" i="1" dirty="0" smtClean="0"/>
              <a:t>“And beside all this, between us and you there is a great gulf fixed: so that they which would pass from hence to you cannot; neither can they pass to us, that would come from thence.” </a:t>
            </a:r>
            <a:r>
              <a:rPr lang="en-US" sz="3200" i="1" dirty="0" smtClean="0"/>
              <a:t>Luke 16:26 </a:t>
            </a:r>
            <a:endParaRPr lang="en-US" sz="3200" i="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http://i1-win.softpedia-static.com/screenshots/Jesus-at-Paradise_1.jpg"/>
          <p:cNvPicPr>
            <a:picLocks noChangeAspect="1" noChangeArrowheads="1"/>
          </p:cNvPicPr>
          <p:nvPr/>
        </p:nvPicPr>
        <p:blipFill>
          <a:blip r:embed="rId2" cstate="print"/>
          <a:srcRect/>
          <a:stretch>
            <a:fillRect/>
          </a:stretch>
        </p:blipFill>
        <p:spPr bwMode="auto">
          <a:xfrm>
            <a:off x="0" y="-454247"/>
            <a:ext cx="9144000" cy="7312247"/>
          </a:xfrm>
          <a:prstGeom prst="rect">
            <a:avLst/>
          </a:prstGeom>
          <a:noFill/>
        </p:spPr>
      </p:pic>
      <p:pic>
        <p:nvPicPr>
          <p:cNvPr id="5" name="Picture 4" descr="http://i1-win.softpedia-static.com/screenshots/Jesus-at-Paradise_1.jpg"/>
          <p:cNvPicPr>
            <a:picLocks noChangeAspect="1" noChangeArrowheads="1"/>
          </p:cNvPicPr>
          <p:nvPr/>
        </p:nvPicPr>
        <p:blipFill>
          <a:blip r:embed="rId2" cstate="print"/>
          <a:srcRect l="80000" t="68737" r="1667" b="12505"/>
          <a:stretch>
            <a:fillRect/>
          </a:stretch>
        </p:blipFill>
        <p:spPr bwMode="auto">
          <a:xfrm>
            <a:off x="7315200" y="5361709"/>
            <a:ext cx="1828800" cy="1496291"/>
          </a:xfrm>
          <a:prstGeom prst="rect">
            <a:avLst/>
          </a:prstGeom>
          <a:ln>
            <a:noFill/>
          </a:ln>
          <a:effectLst>
            <a:softEdge rad="112500"/>
          </a:effectLst>
        </p:spPr>
      </p:pic>
      <p:pic>
        <p:nvPicPr>
          <p:cNvPr id="59402" name="Picture 10" descr="http://eborg2.com/Revelation/Rev14/Lake%20of%20Fire21.jpg"/>
          <p:cNvPicPr>
            <a:picLocks noChangeAspect="1" noChangeArrowheads="1"/>
          </p:cNvPicPr>
          <p:nvPr/>
        </p:nvPicPr>
        <p:blipFill>
          <a:blip r:embed="rId3" cstate="print"/>
          <a:srcRect/>
          <a:stretch>
            <a:fillRect/>
          </a:stretch>
        </p:blipFill>
        <p:spPr bwMode="auto">
          <a:xfrm>
            <a:off x="-152400" y="-685800"/>
            <a:ext cx="9296400" cy="3762376"/>
          </a:xfrm>
          <a:prstGeom prst="rect">
            <a:avLst/>
          </a:prstGeom>
          <a:ln>
            <a:noFill/>
          </a:ln>
          <a:effectLst>
            <a:softEdge rad="112500"/>
          </a:effectLst>
        </p:spPr>
      </p:pic>
      <p:sp>
        <p:nvSpPr>
          <p:cNvPr id="10" name="Rectangle 9"/>
          <p:cNvSpPr/>
          <p:nvPr/>
        </p:nvSpPr>
        <p:spPr>
          <a:xfrm>
            <a:off x="4039738" y="152400"/>
            <a:ext cx="4494661" cy="769441"/>
          </a:xfrm>
          <a:prstGeom prst="rect">
            <a:avLst/>
          </a:prstGeom>
        </p:spPr>
        <p:txBody>
          <a:bodyPr wrap="square">
            <a:spAutoFit/>
          </a:bodyPr>
          <a:lstStyle/>
          <a:p>
            <a:pPr algn="ctr"/>
            <a:r>
              <a:rPr lang="en-US" sz="4400" i="1" dirty="0"/>
              <a:t>Torments</a:t>
            </a:r>
          </a:p>
        </p:txBody>
      </p:sp>
      <p:sp>
        <p:nvSpPr>
          <p:cNvPr id="59403" name="Rectangle 11"/>
          <p:cNvSpPr>
            <a:spLocks noChangeArrowheads="1"/>
          </p:cNvSpPr>
          <p:nvPr/>
        </p:nvSpPr>
        <p:spPr bwMode="auto">
          <a:xfrm>
            <a:off x="2438400" y="3604407"/>
            <a:ext cx="6096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1" u="none" strike="noStrike" cap="none" normalizeH="0" baseline="0" dirty="0" smtClean="0">
                <a:ln>
                  <a:noFill/>
                </a:ln>
                <a:solidFill>
                  <a:schemeClr val="tx1"/>
                </a:solidFill>
                <a:effectLst>
                  <a:glow rad="101600">
                    <a:schemeClr val="bg1">
                      <a:alpha val="60000"/>
                    </a:schemeClr>
                  </a:glow>
                </a:effectLst>
                <a:latin typeface="Calibri" pitchFamily="34" charset="0"/>
                <a:ea typeface="Calibri" pitchFamily="34" charset="0"/>
                <a:cs typeface="Times New Roman" pitchFamily="18" charset="0"/>
              </a:rPr>
              <a:t>Paradise                                                                                                                                                                       (Abraham's bosom)</a:t>
            </a:r>
            <a:endParaRPr kumimoji="0" lang="en-US" sz="40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4343400"/>
          </a:xfrm>
        </p:spPr>
        <p:txBody>
          <a:bodyPr>
            <a:noAutofit/>
          </a:bodyPr>
          <a:lstStyle/>
          <a:p>
            <a:r>
              <a:rPr lang="en-US" sz="3600" i="1" dirty="0" smtClean="0"/>
              <a:t>“For Christ also hath once suffered for sins, the just for the unjust, that he might bring us to God, being put to death in the flesh, but quickened by the Spirit: By which also he went and preached unto the spirits in prison; Which sometime were disobedient, when once the longsuffering of God waited in the days of Noah, while the ark was a preparing, wherein few, that is, eight souls were saved by water.”    </a:t>
            </a:r>
            <a:r>
              <a:rPr lang="en-US" sz="3600" i="1" dirty="0" smtClean="0"/>
              <a:t> (I Peter 3:18-20) </a:t>
            </a:r>
            <a:r>
              <a:rPr lang="en-US" sz="3600" i="1" dirty="0"/>
              <a:t/>
            </a:r>
            <a:br>
              <a:rPr lang="en-US" sz="3600" i="1" dirty="0"/>
            </a:br>
            <a:endParaRPr lang="en-US" sz="3600" i="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581400"/>
          </a:xfrm>
        </p:spPr>
        <p:txBody>
          <a:bodyPr>
            <a:normAutofit/>
          </a:bodyPr>
          <a:lstStyle/>
          <a:p>
            <a:r>
              <a:rPr lang="en-US" b="1" dirty="0" smtClean="0">
                <a:solidFill>
                  <a:srgbClr val="FFFF00"/>
                </a:solidFill>
              </a:rPr>
              <a:t>Jesus </a:t>
            </a:r>
            <a:r>
              <a:rPr lang="en-US" b="1" dirty="0" smtClean="0">
                <a:solidFill>
                  <a:srgbClr val="FFFF00"/>
                </a:solidFill>
              </a:rPr>
              <a:t>victoriously proclaimed His triumph over sin and death to the spirits  which were in prison </a:t>
            </a:r>
            <a:r>
              <a:rPr lang="en-US" b="1" i="1" dirty="0" smtClean="0">
                <a:solidFill>
                  <a:srgbClr val="FFFF00"/>
                </a:solidFill>
              </a:rPr>
              <a:t>(v.19-20)</a:t>
            </a:r>
            <a:r>
              <a:rPr lang="en-US" dirty="0" smtClean="0">
                <a:solidFill>
                  <a:srgbClr val="FFFF00"/>
                </a:solidFill>
              </a:rPr>
              <a:t/>
            </a:r>
            <a:br>
              <a:rPr lang="en-US" dirty="0" smtClean="0">
                <a:solidFill>
                  <a:srgbClr val="FFFF00"/>
                </a:solidFill>
              </a:rPr>
            </a:br>
            <a:r>
              <a:rPr lang="en-US" b="1" dirty="0" smtClean="0">
                <a:solidFill>
                  <a:srgbClr val="FFFF00"/>
                </a:solidFill>
              </a:rPr>
              <a:t>    </a:t>
            </a:r>
            <a:r>
              <a:rPr lang="en-US" dirty="0" smtClean="0">
                <a:solidFill>
                  <a:srgbClr val="FFFF00"/>
                </a:solidFill>
              </a:rPr>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3048000"/>
            <a:ext cx="8915400" cy="3078163"/>
          </a:xfrm>
        </p:spPr>
        <p:txBody>
          <a:bodyPr>
            <a:normAutofit/>
          </a:bodyPr>
          <a:lstStyle/>
          <a:p>
            <a:pPr algn="ctr">
              <a:buNone/>
            </a:pPr>
            <a:r>
              <a:rPr lang="en-US" sz="4000" i="1" dirty="0" smtClean="0"/>
              <a:t> </a:t>
            </a:r>
            <a:r>
              <a:rPr lang="en-US" sz="4000" i="1" dirty="0"/>
              <a:t>"By which also he (Jesus) went and preached unto the spirits (of the dead) in prison (hell); which sometime (formerly) were disobedient..."</a:t>
            </a:r>
            <a:endParaRPr lang="en-US" sz="4000" dirty="0"/>
          </a:p>
          <a:p>
            <a:pPr algn="ct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629400"/>
          </a:xfrm>
        </p:spPr>
        <p:txBody>
          <a:bodyPr/>
          <a:lstStyle/>
          <a:p>
            <a:r>
              <a:rPr lang="en-US" dirty="0"/>
              <a:t>Question: What does this mean? </a:t>
            </a:r>
            <a:r>
              <a:rPr lang="en-US" dirty="0" smtClean="0"/>
              <a:t/>
            </a:r>
            <a:br>
              <a:rPr lang="en-US" dirty="0" smtClean="0"/>
            </a:br>
            <a:r>
              <a:rPr lang="en-US" dirty="0"/>
              <a:t/>
            </a:r>
            <a:br>
              <a:rPr lang="en-US" dirty="0"/>
            </a:br>
            <a:r>
              <a:rPr lang="en-US" dirty="0" smtClean="0"/>
              <a:t>It </a:t>
            </a:r>
            <a:r>
              <a:rPr lang="en-US" dirty="0"/>
              <a:t>means that right after Christ died, between the cross and His resurrection, He went before the </a:t>
            </a:r>
            <a:r>
              <a:rPr lang="en-US" i="1" dirty="0"/>
              <a:t>spirits in prison</a:t>
            </a:r>
            <a:r>
              <a:rPr lang="en-US" dirty="0"/>
              <a:t> and proclaimed that God's promise of salvation was fulfilled in Him, that He is the Savior of the world. </a:t>
            </a:r>
            <a:br>
              <a:rPr lang="en-US" dirty="0"/>
            </a:br>
            <a:endParaRPr lang="en-US" dirty="0"/>
          </a:p>
        </p:txBody>
      </p:sp>
      <p:sp>
        <p:nvSpPr>
          <p:cNvPr id="3" name="Rectangle 2"/>
          <p:cNvSpPr/>
          <p:nvPr/>
        </p:nvSpPr>
        <p:spPr>
          <a:xfrm>
            <a:off x="0" y="1828800"/>
            <a:ext cx="9144000" cy="464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5" descr="C:\Users\Ptr. Daniel White\Desktop\Bible pictures\hell\scan0023.jpg"/>
          <p:cNvPicPr>
            <a:picLocks noChangeAspect="1" noChangeArrowheads="1"/>
          </p:cNvPicPr>
          <p:nvPr/>
        </p:nvPicPr>
        <p:blipFill>
          <a:blip r:embed="rId3" cstate="print">
            <a:lum contrast="20000"/>
          </a:blip>
          <a:srcRect/>
          <a:stretch>
            <a:fillRect/>
          </a:stretch>
        </p:blipFill>
        <p:spPr bwMode="auto">
          <a:xfrm>
            <a:off x="4267200" y="1828800"/>
            <a:ext cx="4585722"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0" y="1"/>
            <a:ext cx="9144000" cy="1200329"/>
          </a:xfrm>
          <a:prstGeom prst="rect">
            <a:avLst/>
          </a:prstGeom>
        </p:spPr>
        <p:txBody>
          <a:bodyPr wrap="square">
            <a:spAutoFit/>
          </a:bodyPr>
          <a:lstStyle/>
          <a:p>
            <a:pPr algn="ctr"/>
            <a:r>
              <a:rPr lang="en-US" sz="3600" b="1" dirty="0" smtClean="0">
                <a:solidFill>
                  <a:srgbClr val="FFFF00"/>
                </a:solidFill>
              </a:rPr>
              <a:t>Jesus descends into </a:t>
            </a:r>
            <a:r>
              <a:rPr lang="en-US" sz="3600" b="1" dirty="0" err="1" smtClean="0">
                <a:solidFill>
                  <a:srgbClr val="FFFF00"/>
                </a:solidFill>
              </a:rPr>
              <a:t>Sheol</a:t>
            </a:r>
            <a:r>
              <a:rPr lang="en-US" sz="3600" b="1" dirty="0" smtClean="0">
                <a:solidFill>
                  <a:srgbClr val="FFFF00"/>
                </a:solidFill>
              </a:rPr>
              <a:t> and preaches to the </a:t>
            </a:r>
            <a:r>
              <a:rPr lang="en-US" sz="3600" b="1" i="1" dirty="0" smtClean="0">
                <a:solidFill>
                  <a:srgbClr val="FFFF00"/>
                </a:solidFill>
              </a:rPr>
              <a:t>"spirits in prison"</a:t>
            </a:r>
            <a:r>
              <a:rPr lang="en-US" sz="3600" b="1" dirty="0" smtClean="0">
                <a:solidFill>
                  <a:srgbClr val="FFFF00"/>
                </a:solidFill>
              </a:rPr>
              <a:t> </a:t>
            </a:r>
            <a:endParaRPr lang="en-US" sz="3600" dirty="0"/>
          </a:p>
        </p:txBody>
      </p:sp>
      <p:pic>
        <p:nvPicPr>
          <p:cNvPr id="95234" name="Picture 2" descr="http://www.jesus-explained.org/images/my-jesus-china-compressed.jpg"/>
          <p:cNvPicPr>
            <a:picLocks noChangeAspect="1" noChangeArrowheads="1"/>
          </p:cNvPicPr>
          <p:nvPr/>
        </p:nvPicPr>
        <p:blipFill>
          <a:blip r:embed="rId4" cstate="print"/>
          <a:srcRect/>
          <a:stretch>
            <a:fillRect/>
          </a:stretch>
        </p:blipFill>
        <p:spPr bwMode="auto">
          <a:xfrm>
            <a:off x="152400" y="1219200"/>
            <a:ext cx="3685122" cy="50636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C:\Users\Ptr. Daniel White\Desktop\Bible pictures\hell\image32.jpg"/>
          <p:cNvPicPr>
            <a:picLocks noChangeAspect="1" noChangeArrowheads="1"/>
          </p:cNvPicPr>
          <p:nvPr/>
        </p:nvPicPr>
        <p:blipFill>
          <a:blip r:embed="rId3" cstate="print">
            <a:lum bright="-10000" contrast="20000"/>
          </a:blip>
          <a:srcRect/>
          <a:stretch>
            <a:fillRect/>
          </a:stretch>
        </p:blipFill>
        <p:spPr bwMode="auto">
          <a:xfrm>
            <a:off x="0" y="0"/>
            <a:ext cx="9144000" cy="7239000"/>
          </a:xfrm>
          <a:prstGeom prst="rect">
            <a:avLst/>
          </a:prstGeom>
          <a:noFill/>
        </p:spPr>
      </p:pic>
      <p:sp>
        <p:nvSpPr>
          <p:cNvPr id="2" name="Title 1"/>
          <p:cNvSpPr>
            <a:spLocks noGrp="1"/>
          </p:cNvSpPr>
          <p:nvPr>
            <p:ph type="title"/>
          </p:nvPr>
        </p:nvSpPr>
        <p:spPr>
          <a:xfrm>
            <a:off x="457200" y="457200"/>
            <a:ext cx="8229600" cy="2514600"/>
          </a:xfrm>
        </p:spPr>
        <p:txBody>
          <a:bodyPr>
            <a:normAutofit fontScale="90000"/>
          </a:bodyPr>
          <a:lstStyle/>
          <a:p>
            <a:r>
              <a:rPr lang="en-US" i="1" dirty="0" smtClean="0"/>
              <a:t>“And they shall be gathered together, as prisoners are gathered in the pit, and shall be shut up in the prison…” (Isa. 24:22)</a:t>
            </a:r>
            <a:r>
              <a:rPr lang="en-US" dirty="0" smtClean="0"/>
              <a:t/>
            </a:r>
            <a:br>
              <a:rPr lang="en-US" dirty="0" smtClean="0"/>
            </a:br>
            <a:endParaRPr lang="en-US" dirty="0"/>
          </a:p>
        </p:txBody>
      </p:sp>
      <p:pic>
        <p:nvPicPr>
          <p:cNvPr id="68610" name="Picture 2"/>
          <p:cNvPicPr>
            <a:picLocks noChangeAspect="1" noChangeArrowheads="1"/>
          </p:cNvPicPr>
          <p:nvPr/>
        </p:nvPicPr>
        <p:blipFill>
          <a:blip r:embed="rId4" cstate="print"/>
          <a:srcRect/>
          <a:stretch>
            <a:fillRect/>
          </a:stretch>
        </p:blipFill>
        <p:spPr bwMode="auto">
          <a:xfrm>
            <a:off x="2514600" y="2971800"/>
            <a:ext cx="4358640" cy="29718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2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81200"/>
          </a:xfrm>
        </p:spPr>
        <p:txBody>
          <a:bodyPr>
            <a:noAutofit/>
          </a:bodyPr>
          <a:lstStyle/>
          <a:p>
            <a:r>
              <a:rPr lang="en-US" sz="4000" b="1" dirty="0" smtClean="0">
                <a:solidFill>
                  <a:srgbClr val="FFFF00"/>
                </a:solidFill>
              </a:rPr>
              <a:t>Who are the </a:t>
            </a:r>
            <a:r>
              <a:rPr lang="en-US" sz="4000" b="1" i="1" dirty="0" smtClean="0">
                <a:solidFill>
                  <a:srgbClr val="FFFF00"/>
                </a:solidFill>
              </a:rPr>
              <a:t>spirits</a:t>
            </a:r>
            <a:r>
              <a:rPr lang="en-US" sz="4000" b="1" dirty="0" smtClean="0">
                <a:solidFill>
                  <a:srgbClr val="FFFF00"/>
                </a:solidFill>
              </a:rPr>
              <a:t> to whom </a:t>
            </a:r>
            <a:br>
              <a:rPr lang="en-US" sz="4000" b="1" dirty="0" smtClean="0">
                <a:solidFill>
                  <a:srgbClr val="FFFF00"/>
                </a:solidFill>
              </a:rPr>
            </a:br>
            <a:r>
              <a:rPr lang="en-US" sz="4000" b="1" dirty="0" smtClean="0">
                <a:solidFill>
                  <a:srgbClr val="FFFF00"/>
                </a:solidFill>
              </a:rPr>
              <a:t>Jesus preached?</a:t>
            </a:r>
            <a:r>
              <a:rPr lang="en-US" sz="4000" dirty="0" smtClean="0">
                <a:solidFill>
                  <a:srgbClr val="FFFF00"/>
                </a:solidFill>
              </a:rPr>
              <a:t/>
            </a:r>
            <a:br>
              <a:rPr lang="en-US" sz="4000" dirty="0" smtClean="0">
                <a:solidFill>
                  <a:srgbClr val="FFFF00"/>
                </a:solidFill>
              </a:rPr>
            </a:br>
            <a:endParaRPr lang="en-US" sz="4000" dirty="0">
              <a:solidFill>
                <a:srgbClr val="FFFF00"/>
              </a:solidFill>
            </a:endParaRPr>
          </a:p>
        </p:txBody>
      </p:sp>
      <p:sp>
        <p:nvSpPr>
          <p:cNvPr id="3" name="Content Placeholder 2"/>
          <p:cNvSpPr>
            <a:spLocks noGrp="1"/>
          </p:cNvSpPr>
          <p:nvPr>
            <p:ph idx="1"/>
          </p:nvPr>
        </p:nvSpPr>
        <p:spPr>
          <a:xfrm>
            <a:off x="0" y="1905000"/>
            <a:ext cx="4267200" cy="5105400"/>
          </a:xfrm>
        </p:spPr>
        <p:txBody>
          <a:bodyPr>
            <a:normAutofit/>
          </a:bodyPr>
          <a:lstStyle/>
          <a:p>
            <a:pPr algn="ctr">
              <a:buNone/>
            </a:pPr>
            <a:r>
              <a:rPr lang="en-US" sz="3600" dirty="0" smtClean="0"/>
              <a:t>    They </a:t>
            </a:r>
            <a:r>
              <a:rPr lang="en-US" sz="3600" dirty="0"/>
              <a:t>were those who were d</a:t>
            </a:r>
            <a:r>
              <a:rPr lang="en-US" sz="3600" b="1" dirty="0"/>
              <a:t>i</a:t>
            </a:r>
            <a:r>
              <a:rPr lang="en-US" sz="3600" dirty="0"/>
              <a:t>sobedient - Just like the disobedient </a:t>
            </a:r>
            <a:r>
              <a:rPr lang="en-US" sz="3600" dirty="0" smtClean="0"/>
              <a:t>who </a:t>
            </a:r>
            <a:r>
              <a:rPr lang="en-US" sz="3600" dirty="0"/>
              <a:t>lived upon earth while Noah was preparing </a:t>
            </a:r>
            <a:endParaRPr lang="en-US" sz="3600" dirty="0" smtClean="0"/>
          </a:p>
          <a:p>
            <a:pPr algn="ctr">
              <a:buNone/>
            </a:pPr>
            <a:r>
              <a:rPr lang="en-US" sz="3600" dirty="0" smtClean="0"/>
              <a:t>the </a:t>
            </a:r>
            <a:r>
              <a:rPr lang="en-US" sz="3600" dirty="0"/>
              <a:t>Ark</a:t>
            </a:r>
            <a:r>
              <a:rPr lang="en-US" sz="3600" dirty="0" smtClean="0"/>
              <a:t>.</a:t>
            </a:r>
          </a:p>
          <a:p>
            <a:pPr algn="ctr">
              <a:buNone/>
            </a:pPr>
            <a:endParaRPr lang="en-US" sz="3600" b="1" dirty="0"/>
          </a:p>
        </p:txBody>
      </p:sp>
      <p:pic>
        <p:nvPicPr>
          <p:cNvPr id="83970" name="Picture 2" descr="http://4.bp.blogspot.com/-TcWRP_QAPKo/Tz0xBjy9rdI/AAAAAAAAAtw/i3VbxSQIV5E/s1600/noah.jpg"/>
          <p:cNvPicPr>
            <a:picLocks noChangeAspect="1" noChangeArrowheads="1"/>
          </p:cNvPicPr>
          <p:nvPr/>
        </p:nvPicPr>
        <p:blipFill>
          <a:blip r:embed="rId2" cstate="print"/>
          <a:srcRect/>
          <a:stretch>
            <a:fillRect/>
          </a:stretch>
        </p:blipFill>
        <p:spPr bwMode="auto">
          <a:xfrm>
            <a:off x="4289004" y="2057400"/>
            <a:ext cx="4656833"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57200"/>
            <a:ext cx="8229600" cy="6400800"/>
          </a:xfrm>
          <a:prstGeom prst="rect">
            <a:avLst/>
          </a:prstGeom>
        </p:spPr>
        <p:txBody>
          <a:bodyPr>
            <a:normAutofit/>
          </a:bodyPr>
          <a:lstStyle/>
          <a:p>
            <a:pPr lvl="0" algn="ctr">
              <a:spcBef>
                <a:spcPct val="0"/>
              </a:spcBef>
              <a:defRPr/>
            </a:pPr>
            <a:r>
              <a:rPr lang="en-US" sz="4800" b="1" dirty="0" smtClean="0">
                <a:solidFill>
                  <a:schemeClr val="bg2">
                    <a:lumMod val="20000"/>
                    <a:lumOff val="80000"/>
                  </a:schemeClr>
                </a:solidFill>
              </a:rPr>
              <a:t>The Incarnation of Christ</a:t>
            </a:r>
          </a:p>
          <a:p>
            <a:pPr lvl="0" algn="ctr">
              <a:spcBef>
                <a:spcPct val="0"/>
              </a:spcBef>
              <a:defRPr/>
            </a:pPr>
            <a:r>
              <a:rPr lang="en-US" sz="4800" b="1" i="1" dirty="0" smtClean="0">
                <a:solidFill>
                  <a:schemeClr val="bg2">
                    <a:lumMod val="20000"/>
                    <a:lumOff val="80000"/>
                  </a:schemeClr>
                </a:solidFill>
              </a:rPr>
              <a:t>(John 1:1-14)</a:t>
            </a:r>
          </a:p>
          <a:p>
            <a:pPr lvl="0" algn="ctr">
              <a:spcBef>
                <a:spcPct val="0"/>
              </a:spcBef>
              <a:defRPr/>
            </a:pPr>
            <a:endParaRPr lang="en-US" sz="5400" b="1" u="sng" dirty="0" smtClean="0">
              <a:solidFill>
                <a:schemeClr val="bg2">
                  <a:lumMod val="20000"/>
                  <a:lumOff val="80000"/>
                </a:schemeClr>
              </a:solidFill>
            </a:endParaRPr>
          </a:p>
          <a:p>
            <a:pPr lvl="0" algn="ctr">
              <a:spcBef>
                <a:spcPct val="0"/>
              </a:spcBef>
              <a:defRPr/>
            </a:pPr>
            <a:r>
              <a:rPr kumimoji="0" lang="en-US" sz="4800" b="1" i="0" u="none" strike="noStrike" kern="1200" cap="none" spc="0" normalizeH="0" baseline="0" noProof="0" dirty="0" smtClean="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rPr>
              <a:t> God the Son took upon himself the full nature of man and yet retain the full nature of God.</a:t>
            </a:r>
            <a:endParaRPr kumimoji="0" lang="en-US" sz="4800" b="1" i="0" u="none" strike="noStrike" kern="1200" cap="none" spc="0" normalizeH="0" baseline="0" noProof="0" dirty="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lnSpcReduction="10000"/>
          </a:bodyPr>
          <a:lstStyle/>
          <a:p>
            <a:r>
              <a:rPr lang="en-US" dirty="0" smtClean="0">
                <a:solidFill>
                  <a:srgbClr val="FFFF00"/>
                </a:solidFill>
              </a:rPr>
              <a:t>They were disobedient even though God was longsuffering towards them - </a:t>
            </a:r>
            <a:r>
              <a:rPr lang="en-US" i="1" dirty="0" smtClean="0"/>
              <a:t>"And GOD saw that the wickedness of man was great in the earth, and that every imagination of the thoughts of his heart was only evil continually. And it repented the LORD that he had made man on the earth, and it grieved him at his heart. And the LORD said, I will destroy man whom I have created from the face of the earth; both man, and beast, and the creeping thing, and the fowls of the air; for it </a:t>
            </a:r>
            <a:r>
              <a:rPr lang="en-US" i="1" dirty="0" err="1" smtClean="0"/>
              <a:t>repenteth</a:t>
            </a:r>
            <a:r>
              <a:rPr lang="en-US" i="1" dirty="0" smtClean="0"/>
              <a:t> me that I have made them...And the LORD said, My spirit shall not always strive with man, for that he also is flesh: yet his days shall be an hundred and twenty years." (Gen. 6)</a:t>
            </a:r>
            <a:endParaRPr lang="en-US" dirty="0" smtClean="0"/>
          </a:p>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b="1" dirty="0">
                <a:solidFill>
                  <a:srgbClr val="FFFF00"/>
                </a:solidFill>
              </a:rPr>
              <a:t>They were disobedient and rejected the preaching of Noah (message of </a:t>
            </a:r>
            <a:r>
              <a:rPr lang="en-US" b="1" dirty="0" smtClean="0">
                <a:solidFill>
                  <a:srgbClr val="FFFF00"/>
                </a:solidFill>
              </a:rPr>
              <a:t>salvation</a:t>
            </a:r>
            <a:r>
              <a:rPr lang="en-US" b="1" dirty="0">
                <a:solidFill>
                  <a:srgbClr val="FFFF00"/>
                </a:solidFill>
              </a:rPr>
              <a:t>) </a:t>
            </a:r>
            <a:r>
              <a:rPr lang="en-US" b="1" dirty="0" smtClean="0">
                <a:solidFill>
                  <a:srgbClr val="FFFF00"/>
                </a:solidFill>
              </a:rPr>
              <a:t>- </a:t>
            </a:r>
            <a:r>
              <a:rPr lang="en-US" i="1" dirty="0" smtClean="0"/>
              <a:t>“</a:t>
            </a:r>
            <a:r>
              <a:rPr lang="en-US" i="1" dirty="0"/>
              <a:t>And as it was in the days of </a:t>
            </a:r>
            <a:r>
              <a:rPr lang="en-US" b="1" i="1" dirty="0"/>
              <a:t>Noah</a:t>
            </a:r>
            <a:r>
              <a:rPr lang="en-US" i="1" dirty="0"/>
              <a:t>, so shall it be also in the days of the Son of man. They did eat, they drank, they married wives, they were given in marriage, until the day that Noah entered into the ark, and the flood came, and destroyed them all. Likewise also as it was in the days of </a:t>
            </a:r>
            <a:r>
              <a:rPr lang="en-US" b="1" i="1" dirty="0"/>
              <a:t>Lot</a:t>
            </a:r>
            <a:r>
              <a:rPr lang="en-US" i="1" dirty="0"/>
              <a:t>; they did eat, they drank, they bought, they sold, they planted, they </a:t>
            </a:r>
            <a:r>
              <a:rPr lang="en-US" i="1" dirty="0" err="1"/>
              <a:t>builded</a:t>
            </a:r>
            <a:r>
              <a:rPr lang="en-US" i="1" dirty="0"/>
              <a:t>; But the same day that Lot went out of Sodom it rained fire and brimstone from heaven, and destroyed them all. Even thus shall it be in the day when the Son of man is revealed.” </a:t>
            </a:r>
            <a:r>
              <a:rPr lang="en-US" i="1" dirty="0" smtClean="0"/>
              <a:t>Luke </a:t>
            </a:r>
            <a:r>
              <a:rPr lang="en-US" i="1" dirty="0"/>
              <a:t>17:26-30 </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jackwoodard.files.wordpress.com/2011/04/lot_fleeing_sodom_benjaminwest_1810.jpg"/>
          <p:cNvPicPr>
            <a:picLocks noChangeAspect="1" noChangeArrowheads="1"/>
          </p:cNvPicPr>
          <p:nvPr/>
        </p:nvPicPr>
        <p:blipFill>
          <a:blip r:embed="rId2" cstate="print"/>
          <a:srcRect l="8943" t="1827" r="13008"/>
          <a:stretch>
            <a:fillRect/>
          </a:stretch>
        </p:blipFill>
        <p:spPr bwMode="auto">
          <a:xfrm>
            <a:off x="0" y="0"/>
            <a:ext cx="9144000" cy="6858001"/>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normAutofit fontScale="90000"/>
          </a:bodyPr>
          <a:lstStyle/>
          <a:p>
            <a:r>
              <a:rPr lang="en-US" dirty="0" smtClean="0">
                <a:solidFill>
                  <a:srgbClr val="FFFF00"/>
                </a:solidFill>
              </a:rPr>
              <a:t>What was Noah's message "Repentance </a:t>
            </a:r>
            <a:r>
              <a:rPr lang="en-US" i="1" dirty="0" smtClean="0">
                <a:solidFill>
                  <a:srgbClr val="FFFF00"/>
                </a:solidFill>
              </a:rPr>
              <a:t>and </a:t>
            </a:r>
            <a:r>
              <a:rPr lang="en-US" dirty="0" smtClean="0">
                <a:solidFill>
                  <a:srgbClr val="FFFF00"/>
                </a:solidFill>
              </a:rPr>
              <a:t>Salvation"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a:bodyPr>
          <a:lstStyle/>
          <a:p>
            <a:r>
              <a:rPr lang="en-US" i="1" dirty="0" smtClean="0"/>
              <a:t>II </a:t>
            </a:r>
            <a:r>
              <a:rPr lang="en-US" i="1" dirty="0"/>
              <a:t>Pet. 2:5 "And spared not the old world, but saved Noah, a preacher of righteousness, bringing in the flood upon the world of the ungodly." </a:t>
            </a:r>
            <a:endParaRPr lang="en-US" dirty="0"/>
          </a:p>
          <a:p>
            <a:r>
              <a:rPr lang="en-US" dirty="0" smtClean="0"/>
              <a:t>These </a:t>
            </a:r>
            <a:r>
              <a:rPr lang="en-US" dirty="0"/>
              <a:t>people mocked the preacher of righteousness and rejected his message until it begin to rain and then it was too late! </a:t>
            </a:r>
          </a:p>
          <a:p>
            <a:r>
              <a:rPr lang="en-US" i="1" dirty="0"/>
              <a:t>"They were disobedient" </a:t>
            </a:r>
            <a:r>
              <a:rPr lang="en-US" dirty="0"/>
              <a:t>and their disobedience resulted in their eternal imprisonment and </a:t>
            </a:r>
            <a:r>
              <a:rPr lang="en-US" dirty="0" smtClean="0"/>
              <a:t>damnation </a:t>
            </a:r>
            <a:r>
              <a:rPr lang="en-US" dirty="0"/>
              <a:t>in Hell.</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3.bp.blogspot.com/_06gC5s9Ik7Y/SlOR3MRN8mI/AAAAAAAAA1E/ZLhxigKa7O0/s320/noah_preaches_1.jpg"/>
          <p:cNvPicPr>
            <a:picLocks noChangeAspect="1" noChangeArrowheads="1"/>
          </p:cNvPicPr>
          <p:nvPr/>
        </p:nvPicPr>
        <p:blipFill>
          <a:blip r:embed="rId2" cstate="print"/>
          <a:srcRect/>
          <a:stretch>
            <a:fillRect/>
          </a:stretch>
        </p:blipFill>
        <p:spPr bwMode="auto">
          <a:xfrm rot="422728">
            <a:off x="4980765" y="97218"/>
            <a:ext cx="4267200" cy="3200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3186" name="Picture 2" descr="http://deeptruths.com/treasures/images/mocking_noah.jpg"/>
          <p:cNvPicPr>
            <a:picLocks noChangeAspect="1" noChangeArrowheads="1"/>
          </p:cNvPicPr>
          <p:nvPr/>
        </p:nvPicPr>
        <p:blipFill>
          <a:blip r:embed="rId3" cstate="print"/>
          <a:srcRect/>
          <a:stretch>
            <a:fillRect/>
          </a:stretch>
        </p:blipFill>
        <p:spPr bwMode="auto">
          <a:xfrm rot="21188458">
            <a:off x="-133150" y="3742763"/>
            <a:ext cx="41656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3188" name="Picture 4" descr="http://www.spickardssigns.com/Pictures/noah%20laugh.jpg"/>
          <p:cNvPicPr>
            <a:picLocks noChangeAspect="1" noChangeArrowheads="1"/>
          </p:cNvPicPr>
          <p:nvPr/>
        </p:nvPicPr>
        <p:blipFill>
          <a:blip r:embed="rId4" cstate="print"/>
          <a:srcRect/>
          <a:stretch>
            <a:fillRect/>
          </a:stretch>
        </p:blipFill>
        <p:spPr bwMode="auto">
          <a:xfrm rot="941187">
            <a:off x="5699409" y="4325275"/>
            <a:ext cx="3215463" cy="2137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3192" name="Picture 8" descr="http://images.travelpod.com/tripwow/photos/ta-047c-f6aa-3713/noah-preached-of-the-flood-the-people-mock-tobyhanna-united-states+1152_13319890833-tpfil02aw-11649.jpg"/>
          <p:cNvPicPr>
            <a:picLocks noChangeAspect="1" noChangeArrowheads="1"/>
          </p:cNvPicPr>
          <p:nvPr/>
        </p:nvPicPr>
        <p:blipFill>
          <a:blip r:embed="rId5" cstate="print"/>
          <a:srcRect/>
          <a:stretch>
            <a:fillRect/>
          </a:stretch>
        </p:blipFill>
        <p:spPr bwMode="auto">
          <a:xfrm rot="21019924">
            <a:off x="228435" y="228435"/>
            <a:ext cx="2971800" cy="2971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3190" name="Picture 6" descr="http://www.endoftheworldprophecy.com/endoftheworldimages/noah-building-ark.jpg"/>
          <p:cNvPicPr>
            <a:picLocks noChangeAspect="1" noChangeArrowheads="1"/>
          </p:cNvPicPr>
          <p:nvPr/>
        </p:nvPicPr>
        <p:blipFill>
          <a:blip r:embed="rId6" cstate="print"/>
          <a:srcRect l="3239" t="-795" r="3150" b="3263"/>
          <a:stretch>
            <a:fillRect/>
          </a:stretch>
        </p:blipFill>
        <p:spPr bwMode="auto">
          <a:xfrm>
            <a:off x="2743200" y="1295400"/>
            <a:ext cx="3581400" cy="44136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www.evangelicaloutreach.org/images/NoahBoa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http://www.diggsjourney.com/duncanlong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8066" name="Picture 2" descr="http://t2.gstatic.com/images?q=tbn:ANd9GcT1oF4ZTHKVUzkenkS2Nev2_j3aitdupLtO9477ZcyD_DymIRC6t7XT8HmqJ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838200" y="585675"/>
            <a:ext cx="7543800" cy="570171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2000"/>
                                        <p:tgtEl>
                                          <p:spTgt spid="88066"/>
                                        </p:tgtEl>
                                        <p:attrNameLst>
                                          <p:attrName>ppt_w</p:attrName>
                                        </p:attrNameLst>
                                      </p:cBhvr>
                                      <p:tavLst>
                                        <p:tav tm="0">
                                          <p:val>
                                            <p:strVal val="ppt_w"/>
                                          </p:val>
                                        </p:tav>
                                        <p:tav tm="100000">
                                          <p:val>
                                            <p:fltVal val="0"/>
                                          </p:val>
                                        </p:tav>
                                      </p:tavLst>
                                    </p:anim>
                                    <p:anim calcmode="lin" valueType="num">
                                      <p:cBhvr>
                                        <p:cTn id="7" dur="2000"/>
                                        <p:tgtEl>
                                          <p:spTgt spid="88066"/>
                                        </p:tgtEl>
                                        <p:attrNameLst>
                                          <p:attrName>ppt_h</p:attrName>
                                        </p:attrNameLst>
                                      </p:cBhvr>
                                      <p:tavLst>
                                        <p:tav tm="0">
                                          <p:val>
                                            <p:strVal val="ppt_h"/>
                                          </p:val>
                                        </p:tav>
                                        <p:tav tm="100000">
                                          <p:val>
                                            <p:fltVal val="0"/>
                                          </p:val>
                                        </p:tav>
                                      </p:tavLst>
                                    </p:anim>
                                    <p:animEffect transition="out" filter="fade">
                                      <p:cBhvr>
                                        <p:cTn id="8" dur="2000"/>
                                        <p:tgtEl>
                                          <p:spTgt spid="88066"/>
                                        </p:tgtEl>
                                      </p:cBhvr>
                                    </p:animEffect>
                                    <p:set>
                                      <p:cBhvr>
                                        <p:cTn id="9" dur="1" fill="hold">
                                          <p:stCondLst>
                                            <p:cond delay="1999"/>
                                          </p:stCondLst>
                                        </p:cTn>
                                        <p:tgtEl>
                                          <p:spTgt spid="880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b="1" dirty="0" smtClean="0">
                <a:solidFill>
                  <a:srgbClr val="FFFF00"/>
                </a:solidFill>
              </a:rPr>
              <a:t>What message did Jesus preach?</a:t>
            </a:r>
            <a:r>
              <a:rPr lang="en-US" dirty="0" smtClean="0">
                <a:solidFill>
                  <a:srgbClr val="FFFF00"/>
                </a:solidFill>
              </a:rPr>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219200"/>
            <a:ext cx="9144000" cy="5638800"/>
          </a:xfrm>
        </p:spPr>
        <p:txBody>
          <a:bodyPr>
            <a:noAutofit/>
          </a:bodyPr>
          <a:lstStyle/>
          <a:p>
            <a:r>
              <a:rPr lang="en-US" sz="3300" dirty="0"/>
              <a:t> Did he give them a second chance to be saved? </a:t>
            </a:r>
            <a:r>
              <a:rPr lang="en-US" sz="3300" dirty="0" smtClean="0"/>
              <a:t>– </a:t>
            </a:r>
          </a:p>
          <a:p>
            <a:r>
              <a:rPr lang="en-US" sz="3300" dirty="0" smtClean="0"/>
              <a:t>NO</a:t>
            </a:r>
            <a:r>
              <a:rPr lang="en-US" sz="3300" dirty="0"/>
              <a:t>! There is no second chance - </a:t>
            </a:r>
            <a:r>
              <a:rPr lang="en-US" sz="3300" i="1" dirty="0"/>
              <a:t>"Behold now is the accepted time, behold now is that day of salvation."</a:t>
            </a:r>
            <a:endParaRPr lang="en-US" sz="3300" dirty="0"/>
          </a:p>
          <a:p>
            <a:r>
              <a:rPr lang="en-US" sz="3300" dirty="0"/>
              <a:t>  We do not know what Jesus preached - The only thing we do know is that he proclaimed his </a:t>
            </a:r>
            <a:r>
              <a:rPr lang="en-US" sz="3300" i="1" dirty="0"/>
              <a:t>victory</a:t>
            </a:r>
            <a:r>
              <a:rPr lang="en-US" sz="3300" dirty="0"/>
              <a:t> / </a:t>
            </a:r>
            <a:r>
              <a:rPr lang="en-US" sz="3300" i="1" dirty="0"/>
              <a:t>triumph</a:t>
            </a:r>
            <a:r>
              <a:rPr lang="en-US" sz="3300" dirty="0"/>
              <a:t> (over sin, death and hell)!</a:t>
            </a:r>
          </a:p>
          <a:p>
            <a:r>
              <a:rPr lang="en-US" sz="3300" dirty="0" smtClean="0"/>
              <a:t> </a:t>
            </a:r>
            <a:r>
              <a:rPr lang="en-US" sz="3300" dirty="0"/>
              <a:t>Perhaps he told them what their future would be - Great White Throne </a:t>
            </a:r>
            <a:r>
              <a:rPr lang="en-US" sz="3300" dirty="0" smtClean="0"/>
              <a:t>to </a:t>
            </a:r>
            <a:r>
              <a:rPr lang="en-US" sz="3300" dirty="0"/>
              <a:t>come </a:t>
            </a:r>
            <a:r>
              <a:rPr lang="en-US" sz="3300" dirty="0" smtClean="0"/>
              <a:t>– </a:t>
            </a:r>
            <a:r>
              <a:rPr lang="en-US" sz="3300" i="1" dirty="0" smtClean="0"/>
              <a:t>Rev. </a:t>
            </a:r>
            <a:r>
              <a:rPr lang="en-US" sz="3300" i="1" dirty="0"/>
              <a:t>20:12-15</a:t>
            </a:r>
            <a:endParaRPr lang="en-US" sz="3300" dirty="0"/>
          </a:p>
          <a:p>
            <a:endParaRPr lang="en-US" sz="33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2" name="Picture 6" descr="http://i292.photobucket.com/albums/mm27/iam733_photos/_The-judgement-seat-of-King-Jesus_.jpg"/>
          <p:cNvPicPr>
            <a:picLocks noChangeAspect="1" noChangeArrowheads="1"/>
          </p:cNvPicPr>
          <p:nvPr/>
        </p:nvPicPr>
        <p:blipFill>
          <a:blip r:embed="rId2" cstate="print"/>
          <a:srcRect/>
          <a:stretch>
            <a:fillRect/>
          </a:stretch>
        </p:blipFill>
        <p:spPr bwMode="auto">
          <a:xfrm>
            <a:off x="-152400" y="-228600"/>
            <a:ext cx="9601200" cy="5354321"/>
          </a:xfrm>
          <a:prstGeom prst="rect">
            <a:avLst/>
          </a:prstGeom>
          <a:ln>
            <a:noFill/>
          </a:ln>
          <a:effectLst>
            <a:softEdge rad="112500"/>
          </a:effectLst>
        </p:spPr>
      </p:pic>
      <p:sp>
        <p:nvSpPr>
          <p:cNvPr id="6" name="Rectangle 5"/>
          <p:cNvSpPr/>
          <p:nvPr/>
        </p:nvSpPr>
        <p:spPr>
          <a:xfrm>
            <a:off x="0" y="5181600"/>
            <a:ext cx="9144000" cy="1384995"/>
          </a:xfrm>
          <a:prstGeom prst="rect">
            <a:avLst/>
          </a:prstGeom>
        </p:spPr>
        <p:txBody>
          <a:bodyPr wrap="square">
            <a:spAutoFit/>
          </a:bodyPr>
          <a:lstStyle/>
          <a:p>
            <a:pPr algn="ctr"/>
            <a:r>
              <a:rPr lang="en-US" sz="2800" i="1" dirty="0" smtClean="0">
                <a:effectLst>
                  <a:glow rad="101600">
                    <a:schemeClr val="accent2">
                      <a:satMod val="175000"/>
                      <a:alpha val="40000"/>
                    </a:schemeClr>
                  </a:glow>
                </a:effectLst>
              </a:rPr>
              <a:t>“And death and hell were cast into the lake of fire. This is the second death. And whosoever was not found written in the book of life was cast into the lake of fire.”</a:t>
            </a:r>
            <a:endParaRPr lang="en-US" sz="2800" i="1" dirty="0">
              <a:effectLst>
                <a:glow rad="101600">
                  <a:schemeClr val="accent2">
                    <a:satMod val="175000"/>
                    <a:alpha val="40000"/>
                  </a:schemeClr>
                </a:glo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http://www.fondef.com/Is%20this%20true.jpg"/>
          <p:cNvPicPr>
            <a:picLocks noChangeAspect="1" noChangeArrowheads="1"/>
          </p:cNvPicPr>
          <p:nvPr/>
        </p:nvPicPr>
        <p:blipFill>
          <a:blip r:embed="rId2" cstate="print"/>
          <a:srcRect/>
          <a:stretch>
            <a:fillRect/>
          </a:stretch>
        </p:blipFill>
        <p:spPr bwMode="auto">
          <a:xfrm>
            <a:off x="0" y="-982"/>
            <a:ext cx="4724400" cy="6858982"/>
          </a:xfrm>
          <a:prstGeom prst="rect">
            <a:avLst/>
          </a:prstGeom>
          <a:ln>
            <a:noFill/>
          </a:ln>
          <a:effectLst>
            <a:softEdge rad="112500"/>
          </a:effectLst>
        </p:spPr>
      </p:pic>
      <p:sp>
        <p:nvSpPr>
          <p:cNvPr id="5" name="Content Placeholder 4"/>
          <p:cNvSpPr>
            <a:spLocks noGrp="1"/>
          </p:cNvSpPr>
          <p:nvPr>
            <p:ph idx="1"/>
          </p:nvPr>
        </p:nvSpPr>
        <p:spPr>
          <a:xfrm>
            <a:off x="4114800" y="0"/>
            <a:ext cx="5029200" cy="6858000"/>
          </a:xfrm>
        </p:spPr>
        <p:txBody>
          <a:bodyPr>
            <a:noAutofit/>
          </a:bodyPr>
          <a:lstStyle/>
          <a:p>
            <a:pPr lvl="1"/>
            <a:r>
              <a:rPr lang="en-US" sz="1600" dirty="0"/>
              <a:t>Everlasting punishment – </a:t>
            </a:r>
            <a:r>
              <a:rPr lang="en-US" sz="1600" i="1" dirty="0"/>
              <a:t>Matt. 25:46</a:t>
            </a:r>
          </a:p>
          <a:p>
            <a:pPr lvl="1"/>
            <a:r>
              <a:rPr lang="en-US" sz="1600" dirty="0"/>
              <a:t>Everlasting fire – </a:t>
            </a:r>
            <a:r>
              <a:rPr lang="en-US" sz="1600" i="1" dirty="0"/>
              <a:t>Matt. 25:41</a:t>
            </a:r>
          </a:p>
          <a:p>
            <a:pPr lvl="1"/>
            <a:r>
              <a:rPr lang="en-US" sz="1600" dirty="0"/>
              <a:t>Everlasting burning – </a:t>
            </a:r>
            <a:r>
              <a:rPr lang="en-US" sz="1600" i="1" dirty="0"/>
              <a:t>Isa. 33:14</a:t>
            </a:r>
          </a:p>
          <a:p>
            <a:pPr lvl="1"/>
            <a:r>
              <a:rPr lang="en-US" sz="1600" dirty="0"/>
              <a:t>A furnace of fire – </a:t>
            </a:r>
            <a:r>
              <a:rPr lang="en-US" sz="1600" i="1" dirty="0"/>
              <a:t>Matt. 13:42, 50</a:t>
            </a:r>
          </a:p>
          <a:p>
            <a:pPr lvl="1"/>
            <a:r>
              <a:rPr lang="en-US" sz="1600" dirty="0"/>
              <a:t>Lake of fire – </a:t>
            </a:r>
            <a:r>
              <a:rPr lang="en-US" sz="1600" i="1" dirty="0"/>
              <a:t>Rev. 20:15</a:t>
            </a:r>
          </a:p>
          <a:p>
            <a:pPr lvl="1"/>
            <a:r>
              <a:rPr lang="en-US" sz="1600" dirty="0"/>
              <a:t>Unquenchable fire – </a:t>
            </a:r>
            <a:r>
              <a:rPr lang="en-US" sz="1600" i="1" dirty="0"/>
              <a:t>Matt. 3:12</a:t>
            </a:r>
          </a:p>
          <a:p>
            <a:pPr lvl="1"/>
            <a:r>
              <a:rPr lang="en-US" sz="1600" dirty="0"/>
              <a:t>Devouring fire – </a:t>
            </a:r>
            <a:r>
              <a:rPr lang="en-US" sz="1600" i="1" dirty="0"/>
              <a:t>Isa. 33:14</a:t>
            </a:r>
          </a:p>
          <a:p>
            <a:pPr lvl="1"/>
            <a:r>
              <a:rPr lang="en-US" sz="1600" dirty="0"/>
              <a:t>Lake burning with fire and brimstone – </a:t>
            </a:r>
            <a:r>
              <a:rPr lang="en-US" sz="1600" i="1" dirty="0"/>
              <a:t>Rev. 19:20</a:t>
            </a:r>
          </a:p>
          <a:p>
            <a:pPr lvl="1"/>
            <a:r>
              <a:rPr lang="en-US" sz="1600" dirty="0"/>
              <a:t>Place of torment – </a:t>
            </a:r>
            <a:r>
              <a:rPr lang="en-US" sz="1600" i="1" dirty="0"/>
              <a:t>Luke 16:43</a:t>
            </a:r>
          </a:p>
          <a:p>
            <a:pPr lvl="1"/>
            <a:r>
              <a:rPr lang="en-US" sz="1600" dirty="0"/>
              <a:t>Outer darkness – </a:t>
            </a:r>
            <a:r>
              <a:rPr lang="en-US" sz="1600" i="1" dirty="0"/>
              <a:t>Matt. 8:12</a:t>
            </a:r>
          </a:p>
          <a:p>
            <a:pPr lvl="1"/>
            <a:r>
              <a:rPr lang="en-US" sz="1600" dirty="0"/>
              <a:t>Weeping and gnashing of teeth – </a:t>
            </a:r>
            <a:r>
              <a:rPr lang="en-US" sz="1600" i="1" dirty="0"/>
              <a:t>Matt. 24:51</a:t>
            </a:r>
          </a:p>
          <a:p>
            <a:pPr lvl="1"/>
            <a:r>
              <a:rPr lang="en-US" sz="1600" dirty="0"/>
              <a:t>It is the lowest and deepest pit on earth – </a:t>
            </a:r>
            <a:r>
              <a:rPr lang="en-US" sz="1600" i="1" dirty="0"/>
              <a:t>Ps. 88:6</a:t>
            </a:r>
            <a:endParaRPr lang="en-US" sz="1600" dirty="0"/>
          </a:p>
          <a:p>
            <a:pPr lvl="1"/>
            <a:r>
              <a:rPr lang="en-US" sz="1600" dirty="0"/>
              <a:t>The pit burns with fire and brimstone – </a:t>
            </a:r>
            <a:r>
              <a:rPr lang="en-US" sz="1600" i="1" dirty="0"/>
              <a:t>Rev. 21:8</a:t>
            </a:r>
            <a:endParaRPr lang="en-US" sz="1600" dirty="0"/>
          </a:p>
          <a:p>
            <a:pPr lvl="1"/>
            <a:r>
              <a:rPr lang="en-US" sz="1600" dirty="0"/>
              <a:t>The pit is the place of great torment </a:t>
            </a:r>
            <a:r>
              <a:rPr lang="en-US" sz="1600" i="1" dirty="0"/>
              <a:t>– Luke 16:28</a:t>
            </a:r>
            <a:endParaRPr lang="en-US" sz="1600" dirty="0"/>
          </a:p>
          <a:p>
            <a:pPr lvl="1"/>
            <a:r>
              <a:rPr lang="en-US" sz="1600" dirty="0"/>
              <a:t>It has bars – </a:t>
            </a:r>
            <a:r>
              <a:rPr lang="en-US" sz="1600" i="1" dirty="0"/>
              <a:t>Job 17:16</a:t>
            </a:r>
            <a:endParaRPr lang="en-US" sz="1600" dirty="0"/>
          </a:p>
          <a:p>
            <a:pPr lvl="1"/>
            <a:r>
              <a:rPr lang="en-US" sz="1600" dirty="0"/>
              <a:t>It has gates – </a:t>
            </a:r>
            <a:r>
              <a:rPr lang="en-US" sz="1600" i="1" dirty="0"/>
              <a:t>Isa. 38:10</a:t>
            </a:r>
            <a:endParaRPr lang="en-US" sz="1600" dirty="0"/>
          </a:p>
          <a:p>
            <a:pPr lvl="1"/>
            <a:r>
              <a:rPr lang="en-US" sz="1600" dirty="0"/>
              <a:t>It has chains – </a:t>
            </a:r>
            <a:r>
              <a:rPr lang="en-US" sz="1600" i="1" dirty="0"/>
              <a:t>II Pet. 2:4</a:t>
            </a:r>
            <a:endParaRPr lang="en-US" sz="1600" dirty="0"/>
          </a:p>
          <a:p>
            <a:pPr lvl="1"/>
            <a:r>
              <a:rPr lang="en-US" sz="1600" dirty="0"/>
              <a:t>Prisoners are tormented by demon creatures - "</a:t>
            </a:r>
            <a:r>
              <a:rPr lang="en-US" sz="1600" i="1" dirty="0"/>
              <a:t>They shall be burnt with hunger, and devoured with burning heat, and with bitter destruction: I will also send the teeth of beasts upon them, with the poison of serpents…”</a:t>
            </a:r>
            <a:endParaRPr lang="en-US" sz="1600" dirty="0"/>
          </a:p>
          <a:p>
            <a:endParaRPr lang="en-US"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Names and Titles of Jesus Christ</a:t>
            </a:r>
            <a:endParaRPr lang="en-US" dirty="0">
              <a:solidFill>
                <a:srgbClr val="FFFF00"/>
              </a:solidFill>
            </a:endParaRPr>
          </a:p>
        </p:txBody>
      </p:sp>
      <p:pic>
        <p:nvPicPr>
          <p:cNvPr id="51204" name="Picture 4" descr="http://christianityinview.com/images/jesusnames.jpg"/>
          <p:cNvPicPr>
            <a:picLocks noChangeAspect="1" noChangeArrowheads="1"/>
          </p:cNvPicPr>
          <p:nvPr/>
        </p:nvPicPr>
        <p:blipFill>
          <a:blip r:embed="rId2" cstate="print"/>
          <a:srcRect/>
          <a:stretch>
            <a:fillRect/>
          </a:stretch>
        </p:blipFill>
        <p:spPr bwMode="auto">
          <a:xfrm>
            <a:off x="838200" y="1295400"/>
            <a:ext cx="7441603" cy="5562600"/>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Ptr. Daniel White\Desktop\Bible pictures\hell\Hell going there.jpg"/>
          <p:cNvPicPr>
            <a:picLocks noChangeAspect="1" noChangeArrowheads="1"/>
          </p:cNvPicPr>
          <p:nvPr/>
        </p:nvPicPr>
        <p:blipFill>
          <a:blip r:embed="rId3" cstate="print"/>
          <a:srcRect/>
          <a:stretch>
            <a:fillRect/>
          </a:stretch>
        </p:blipFill>
        <p:spPr bwMode="auto">
          <a:xfrm>
            <a:off x="-23446" y="0"/>
            <a:ext cx="9167446" cy="6858000"/>
          </a:xfrm>
          <a:prstGeom prst="rect">
            <a:avLst/>
          </a:prstGeom>
          <a:noFill/>
        </p:spPr>
      </p:pic>
      <p:pic>
        <p:nvPicPr>
          <p:cNvPr id="4" name="Picture 2" descr="c:\Users\Ptr. Daniel White\Desktop\Bible pictures\Jesus\12 Crucifixion\Cross images\Cross or Hell.JPG"/>
          <p:cNvPicPr>
            <a:picLocks noChangeAspect="1" noChangeArrowheads="1"/>
          </p:cNvPicPr>
          <p:nvPr/>
        </p:nvPicPr>
        <p:blipFill>
          <a:blip r:embed="rId4" cstate="print"/>
          <a:srcRect/>
          <a:stretch>
            <a:fillRect/>
          </a:stretch>
        </p:blipFill>
        <p:spPr bwMode="auto">
          <a:xfrm>
            <a:off x="-228600" y="0"/>
            <a:ext cx="9520041"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t>“Wherefore he </a:t>
            </a:r>
            <a:r>
              <a:rPr lang="en-US" i="1" dirty="0" err="1" smtClean="0"/>
              <a:t>saith</a:t>
            </a:r>
            <a:r>
              <a:rPr lang="en-US" i="1" dirty="0" smtClean="0"/>
              <a:t>, When he ascended up on high, he led captivity captive, and gave gifts unto men. Now that he ascended, what is it but that he also descended first into the lower parts of the earth? He that descended is the same also that ascended up far above all heavens, that he might fill all things.”</a:t>
            </a:r>
            <a:r>
              <a:rPr lang="en-US" i="1" dirty="0" smtClean="0"/>
              <a:t> (Ephesians 4:8-9) </a:t>
            </a:r>
            <a:endParaRPr lang="en-US" i="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http://static.ddmcdn.com/gif/earth-core.jpg"/>
          <p:cNvPicPr>
            <a:picLocks noChangeAspect="1" noChangeArrowheads="1"/>
          </p:cNvPicPr>
          <p:nvPr/>
        </p:nvPicPr>
        <p:blipFill>
          <a:blip r:embed="rId2" cstate="print"/>
          <a:srcRect/>
          <a:stretch>
            <a:fillRect/>
          </a:stretch>
        </p:blipFill>
        <p:spPr bwMode="auto">
          <a:xfrm>
            <a:off x="0" y="-1143000"/>
            <a:ext cx="9144000" cy="9144003"/>
          </a:xfrm>
          <a:prstGeom prst="rect">
            <a:avLst/>
          </a:prstGeom>
          <a:noFill/>
        </p:spPr>
      </p:pic>
      <p:pic>
        <p:nvPicPr>
          <p:cNvPr id="80898" name="Picture 2" descr="C:\Users\Dan White\Pictures\Bible pictures\Jesus\Jesus_New heaven.jpg"/>
          <p:cNvPicPr>
            <a:picLocks noChangeAspect="1" noChangeArrowheads="1"/>
          </p:cNvPicPr>
          <p:nvPr/>
        </p:nvPicPr>
        <p:blipFill>
          <a:blip r:embed="rId3" cstate="print"/>
          <a:srcRect l="3107" t="3594" r="3669" b="10146"/>
          <a:stretch>
            <a:fillRect/>
          </a:stretch>
        </p:blipFill>
        <p:spPr bwMode="auto">
          <a:xfrm>
            <a:off x="2286000" y="990600"/>
            <a:ext cx="4330700" cy="519684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fade">
                                      <p:cBhvr>
                                        <p:cTn id="7" dur="20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danieljepsen.com/wp-content/uploads/2012/06/Pastor-or-Priest-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5486400" y="2209800"/>
            <a:ext cx="3657600" cy="3416320"/>
          </a:xfrm>
          <a:prstGeom prst="rect">
            <a:avLst/>
          </a:prstGeom>
        </p:spPr>
        <p:txBody>
          <a:bodyPr wrap="square">
            <a:spAutoFit/>
          </a:bodyPr>
          <a:lstStyle/>
          <a:p>
            <a:pPr algn="ctr"/>
            <a:r>
              <a:rPr lang="en-US" sz="3600" i="1" dirty="0" smtClean="0">
                <a:effectLst>
                  <a:glow rad="101600">
                    <a:schemeClr val="bg1">
                      <a:alpha val="60000"/>
                    </a:schemeClr>
                  </a:glow>
                </a:effectLst>
              </a:rPr>
              <a:t>“For it is not possible that the blood of bulls and of goats should take away sins.”</a:t>
            </a:r>
            <a:r>
              <a:rPr lang="en-US" sz="3600" i="1" dirty="0" smtClean="0">
                <a:effectLst>
                  <a:glow rad="101600">
                    <a:schemeClr val="bg1">
                      <a:alpha val="60000"/>
                    </a:schemeClr>
                  </a:glow>
                </a:effectLst>
              </a:rPr>
              <a:t> </a:t>
            </a:r>
          </a:p>
          <a:p>
            <a:pPr algn="ctr"/>
            <a:r>
              <a:rPr lang="en-US" sz="3600" i="1" dirty="0">
                <a:effectLst>
                  <a:glow rad="101600">
                    <a:schemeClr val="bg1">
                      <a:alpha val="60000"/>
                    </a:schemeClr>
                  </a:glow>
                </a:effectLst>
              </a:rPr>
              <a:t>(</a:t>
            </a:r>
            <a:r>
              <a:rPr lang="en-US" sz="3600" i="1" dirty="0" smtClean="0">
                <a:effectLst>
                  <a:glow rad="101600">
                    <a:schemeClr val="bg1">
                      <a:alpha val="60000"/>
                    </a:schemeClr>
                  </a:glow>
                </a:effectLst>
              </a:rPr>
              <a:t>Hebrews 10:4)</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ivarfjeld.files.wordpress.com/2012/04/jesus1.jpg"/>
          <p:cNvPicPr>
            <a:picLocks noChangeAspect="1" noChangeArrowheads="1"/>
          </p:cNvPicPr>
          <p:nvPr/>
        </p:nvPicPr>
        <p:blipFill>
          <a:blip r:embed="rId2" cstate="print"/>
          <a:srcRect/>
          <a:stretch>
            <a:fillRect/>
          </a:stretch>
        </p:blipFill>
        <p:spPr bwMode="auto">
          <a:xfrm>
            <a:off x="0" y="0"/>
            <a:ext cx="9411585" cy="6977554"/>
          </a:xfrm>
          <a:prstGeom prst="rect">
            <a:avLst/>
          </a:prstGeom>
          <a:noFill/>
        </p:spPr>
      </p:pic>
      <p:sp>
        <p:nvSpPr>
          <p:cNvPr id="3" name="Rectangle 2"/>
          <p:cNvSpPr/>
          <p:nvPr/>
        </p:nvSpPr>
        <p:spPr>
          <a:xfrm>
            <a:off x="228600" y="228600"/>
            <a:ext cx="8686800" cy="2554545"/>
          </a:xfrm>
          <a:prstGeom prst="rect">
            <a:avLst/>
          </a:prstGeom>
        </p:spPr>
        <p:txBody>
          <a:bodyPr wrap="square">
            <a:spAutoFit/>
          </a:bodyPr>
          <a:lstStyle/>
          <a:p>
            <a:pPr algn="ctr"/>
            <a:r>
              <a:rPr lang="en-US" sz="3200" i="1" dirty="0" smtClean="0">
                <a:effectLst>
                  <a:glow rad="101600">
                    <a:schemeClr val="bg1">
                      <a:alpha val="60000"/>
                    </a:schemeClr>
                  </a:glow>
                </a:effectLst>
              </a:rPr>
              <a:t>“Neither by the blood of goats and calves, but by his own blood he entered in once into the holy place, having obtained eternal redemption for us.”</a:t>
            </a:r>
            <a:r>
              <a:rPr lang="en-US" sz="3200" i="1" dirty="0" smtClean="0">
                <a:effectLst>
                  <a:glow rad="101600">
                    <a:schemeClr val="bg1">
                      <a:alpha val="60000"/>
                    </a:schemeClr>
                  </a:glow>
                </a:effectLst>
              </a:rPr>
              <a:t> (Hebrews 9:12)</a:t>
            </a:r>
          </a:p>
          <a:p>
            <a:pPr algn="ctr"/>
            <a:endParaRPr lang="en-US" sz="32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descr="http://darrellcreswell.files.wordpress.com/2012/10/1-john-1-7-jesus-blood-cleanses-us-from-all-sin.jpg"/>
          <p:cNvPicPr>
            <a:picLocks noChangeAspect="1" noChangeArrowheads="1"/>
          </p:cNvPicPr>
          <p:nvPr/>
        </p:nvPicPr>
        <p:blipFill>
          <a:blip r:embed="rId2" cstate="print"/>
          <a:srcRect/>
          <a:stretch>
            <a:fillRect/>
          </a:stretch>
        </p:blipFill>
        <p:spPr bwMode="auto">
          <a:xfrm>
            <a:off x="0" y="458828"/>
            <a:ext cx="9144000" cy="5713371"/>
          </a:xfrm>
          <a:prstGeom prst="rect">
            <a:avLst/>
          </a:prstGeom>
          <a:ln>
            <a:noFill/>
          </a:ln>
          <a:effectLst>
            <a:softEdge rad="112500"/>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ldsces.org/content/images/manuals/nt-trm/spirits.jpg"/>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685800" y="-304800"/>
            <a:ext cx="7772400" cy="759632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spiritlessons.com/Documents/7_Jovenes/new_jerusalem.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1922" name="Picture 2" descr="http://www.moroni10.com/Mormon/Bible_References/Council_in_Heaven.jpg"/>
          <p:cNvPicPr>
            <a:picLocks noChangeAspect="1" noChangeArrowheads="1"/>
          </p:cNvPicPr>
          <p:nvPr/>
        </p:nvPicPr>
        <p:blipFill>
          <a:blip r:embed="rId3" cstate="print"/>
          <a:srcRect/>
          <a:stretch>
            <a:fillRect/>
          </a:stretch>
        </p:blipFill>
        <p:spPr bwMode="auto">
          <a:xfrm>
            <a:off x="2057400" y="304800"/>
            <a:ext cx="4800600" cy="61463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1000" fill="hold"/>
                                        <p:tgtEl>
                                          <p:spTgt spid="81922"/>
                                        </p:tgtEl>
                                        <p:attrNameLst>
                                          <p:attrName>ppt_w</p:attrName>
                                        </p:attrNameLst>
                                      </p:cBhvr>
                                      <p:tavLst>
                                        <p:tav tm="0">
                                          <p:val>
                                            <p:fltVal val="0"/>
                                          </p:val>
                                        </p:tav>
                                        <p:tav tm="100000">
                                          <p:val>
                                            <p:strVal val="#ppt_w"/>
                                          </p:val>
                                        </p:tav>
                                      </p:tavLst>
                                    </p:anim>
                                    <p:anim calcmode="lin" valueType="num">
                                      <p:cBhvr>
                                        <p:cTn id="8" dur="1000" fill="hold"/>
                                        <p:tgtEl>
                                          <p:spTgt spid="81922"/>
                                        </p:tgtEl>
                                        <p:attrNameLst>
                                          <p:attrName>ppt_h</p:attrName>
                                        </p:attrNameLst>
                                      </p:cBhvr>
                                      <p:tavLst>
                                        <p:tav tm="0">
                                          <p:val>
                                            <p:fltVal val="0"/>
                                          </p:val>
                                        </p:tav>
                                        <p:tav tm="100000">
                                          <p:val>
                                            <p:strVal val="#ppt_h"/>
                                          </p:val>
                                        </p:tav>
                                      </p:tavLst>
                                    </p:anim>
                                    <p:animEffect transition="in" filter="fade">
                                      <p:cBhvr>
                                        <p:cTn id="9" dur="10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4572000" cy="6858000"/>
          </a:xfrm>
        </p:spPr>
        <p:txBody>
          <a:bodyPr>
            <a:normAutofit fontScale="90000"/>
          </a:bodyPr>
          <a:lstStyle/>
          <a:p>
            <a:r>
              <a:rPr lang="en-US" b="1" i="1" dirty="0" smtClean="0">
                <a:effectLst>
                  <a:glow rad="101600">
                    <a:schemeClr val="bg1">
                      <a:alpha val="60000"/>
                    </a:schemeClr>
                  </a:glow>
                </a:effectLst>
                <a:latin typeface="Times New Roman" pitchFamily="18" charset="0"/>
                <a:cs typeface="Times New Roman" pitchFamily="18" charset="0"/>
              </a:rPr>
              <a:t>“And He (Christ) gave gifts unto men…for the perfecting of the saints, for the work of the ministry, for the edifying of</a:t>
            </a:r>
            <a:br>
              <a:rPr lang="en-US" b="1" i="1" dirty="0" smtClean="0">
                <a:effectLst>
                  <a:glow rad="101600">
                    <a:schemeClr val="bg1">
                      <a:alpha val="60000"/>
                    </a:schemeClr>
                  </a:glow>
                </a:effectLst>
                <a:latin typeface="Times New Roman" pitchFamily="18" charset="0"/>
                <a:cs typeface="Times New Roman" pitchFamily="18" charset="0"/>
              </a:rPr>
            </a:br>
            <a:r>
              <a:rPr lang="en-US" b="1" i="1" dirty="0" smtClean="0">
                <a:effectLst>
                  <a:glow rad="101600">
                    <a:schemeClr val="bg1">
                      <a:alpha val="60000"/>
                    </a:schemeClr>
                  </a:glow>
                </a:effectLst>
                <a:latin typeface="Times New Roman" pitchFamily="18" charset="0"/>
                <a:cs typeface="Times New Roman" pitchFamily="18" charset="0"/>
              </a:rPr>
              <a:t> the body of Christ.”</a:t>
            </a:r>
            <a:br>
              <a:rPr lang="en-US" b="1" i="1" dirty="0" smtClean="0">
                <a:effectLst>
                  <a:glow rad="101600">
                    <a:schemeClr val="bg1">
                      <a:alpha val="60000"/>
                    </a:schemeClr>
                  </a:glow>
                </a:effectLst>
                <a:latin typeface="Times New Roman" pitchFamily="18" charset="0"/>
                <a:cs typeface="Times New Roman" pitchFamily="18" charset="0"/>
              </a:rPr>
            </a:br>
            <a:r>
              <a:rPr lang="en-US" b="1" i="1" dirty="0" smtClean="0">
                <a:effectLst>
                  <a:glow rad="101600">
                    <a:schemeClr val="bg1">
                      <a:alpha val="60000"/>
                    </a:schemeClr>
                  </a:glow>
                </a:effectLst>
                <a:latin typeface="Times New Roman" pitchFamily="18" charset="0"/>
                <a:cs typeface="Times New Roman" pitchFamily="18" charset="0"/>
              </a:rPr>
              <a:t> (Ephesians 4:8-13)</a:t>
            </a:r>
            <a:endParaRPr lang="en-US" b="1" i="1" dirty="0">
              <a:effectLst>
                <a:glow rad="101600">
                  <a:schemeClr val="bg1">
                    <a:alpha val="60000"/>
                  </a:schemeClr>
                </a:glow>
              </a:effectLst>
              <a:latin typeface="Times New Roman" pitchFamily="18" charset="0"/>
              <a:cs typeface="Times New Roman" pitchFamily="18" charset="0"/>
            </a:endParaRPr>
          </a:p>
        </p:txBody>
      </p:sp>
      <p:pic>
        <p:nvPicPr>
          <p:cNvPr id="17410" name="Picture 2" descr="C:\Users\Ptr. Daniel White\Desktop\Prophecy pictures\prophecy pictures\PC_02.jpg"/>
          <p:cNvPicPr>
            <a:picLocks noChangeAspect="1" noChangeArrowheads="1"/>
          </p:cNvPicPr>
          <p:nvPr/>
        </p:nvPicPr>
        <p:blipFill>
          <a:blip r:embed="rId3" cstate="print"/>
          <a:srcRect r="5036" b="-546"/>
          <a:stretch>
            <a:fillRect/>
          </a:stretch>
        </p:blipFill>
        <p:spPr bwMode="auto">
          <a:xfrm>
            <a:off x="457200" y="381000"/>
            <a:ext cx="3505200" cy="6019800"/>
          </a:xfrm>
          <a:prstGeom prst="rect">
            <a:avLst/>
          </a:prstGeom>
          <a:ln>
            <a:noFill/>
          </a:ln>
          <a:effectLst>
            <a:softEdge rad="112500"/>
          </a:effectLst>
        </p:spPr>
      </p:pic>
      <p:pic>
        <p:nvPicPr>
          <p:cNvPr id="4" name="Picture 2" descr="C:\Users\Ptr. Daniel White\Desktop\Prophecy pictures\prophecy pictures\PC_02.jpg"/>
          <p:cNvPicPr>
            <a:picLocks noChangeAspect="1" noChangeArrowheads="1"/>
          </p:cNvPicPr>
          <p:nvPr/>
        </p:nvPicPr>
        <p:blipFill>
          <a:blip r:embed="rId3" cstate="print"/>
          <a:srcRect r="5036" b="-546"/>
          <a:stretch>
            <a:fillRect/>
          </a:stretch>
        </p:blipFill>
        <p:spPr bwMode="auto">
          <a:xfrm>
            <a:off x="304800" y="304800"/>
            <a:ext cx="3505200" cy="6019800"/>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1447800" y="3429000"/>
            <a:ext cx="1577038" cy="13716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rPr>
              <a:t>What is a spiritual gift?</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600200"/>
            <a:ext cx="6248400" cy="5257800"/>
          </a:xfrm>
        </p:spPr>
        <p:txBody>
          <a:bodyPr>
            <a:noAutofit/>
          </a:bodyPr>
          <a:lstStyle/>
          <a:p>
            <a:r>
              <a:rPr lang="en-US" sz="3600" dirty="0" smtClean="0">
                <a:effectLst>
                  <a:glow rad="101600">
                    <a:schemeClr val="bg1">
                      <a:alpha val="60000"/>
                    </a:schemeClr>
                  </a:glow>
                </a:effectLst>
              </a:rPr>
              <a:t>A spiritual gift is the </a:t>
            </a:r>
            <a:r>
              <a:rPr lang="en-US" sz="3600" i="1" dirty="0" smtClean="0">
                <a:effectLst>
                  <a:glow rad="101600">
                    <a:schemeClr val="bg1">
                      <a:alpha val="60000"/>
                    </a:schemeClr>
                  </a:glow>
                </a:effectLst>
              </a:rPr>
              <a:t>“Manifold grace of God” (I Peter 4:10)</a:t>
            </a:r>
          </a:p>
          <a:p>
            <a:r>
              <a:rPr lang="en-US" sz="3600" dirty="0" smtClean="0">
                <a:effectLst>
                  <a:glow rad="101600">
                    <a:schemeClr val="bg1">
                      <a:alpha val="60000"/>
                    </a:schemeClr>
                  </a:glow>
                </a:effectLst>
              </a:rPr>
              <a:t>It is given to Christians enabling them to serve their church, the world and Christ through the divine enablement of the Holy Spirit – </a:t>
            </a:r>
            <a:r>
              <a:rPr lang="en-US" sz="3600" i="1" dirty="0" smtClean="0">
                <a:effectLst>
                  <a:glow rad="101600">
                    <a:schemeClr val="bg1">
                      <a:alpha val="60000"/>
                    </a:schemeClr>
                  </a:glow>
                </a:effectLst>
              </a:rPr>
              <a:t>(I Corinthians 12:1-27)</a:t>
            </a:r>
            <a:endParaRPr lang="en-US" sz="3600" i="1" dirty="0">
              <a:effectLst>
                <a:glow rad="101600">
                  <a:schemeClr val="bg1">
                    <a:alpha val="60000"/>
                  </a:schemeClr>
                </a:glow>
              </a:effectLst>
            </a:endParaRPr>
          </a:p>
        </p:txBody>
      </p:sp>
      <p:pic>
        <p:nvPicPr>
          <p:cNvPr id="15362" name="Picture 2" descr="c:\Users\Ptr. Daniel White\Desktop\Prophecy pictures\prophecy pictures\dove-holy-spirit.jpg"/>
          <p:cNvPicPr>
            <a:picLocks noChangeAspect="1" noChangeArrowheads="1"/>
          </p:cNvPicPr>
          <p:nvPr/>
        </p:nvPicPr>
        <p:blipFill>
          <a:blip r:embed="rId3" cstate="print"/>
          <a:srcRect/>
          <a:stretch>
            <a:fillRect/>
          </a:stretch>
        </p:blipFill>
        <p:spPr bwMode="auto">
          <a:xfrm flipH="1">
            <a:off x="6172200" y="2209800"/>
            <a:ext cx="2743200" cy="3124200"/>
          </a:xfrm>
          <a:prstGeom prst="rect">
            <a:avLst/>
          </a:prstGeom>
          <a:ln>
            <a:noFill/>
          </a:ln>
          <a:effectLst>
            <a:outerShdw blurRad="292100" dist="139700" dir="2700000" algn="tl" rotWithShape="0">
              <a:srgbClr val="333333">
                <a:alpha val="65000"/>
              </a:srgbClr>
            </a:outerShdw>
            <a:reflection blurRad="6350" stA="50000" endA="295" endPos="92000" dist="1016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The Humanity of Jesus Christ</a:t>
            </a:r>
            <a:endParaRPr lang="en-US" dirty="0">
              <a:solidFill>
                <a:srgbClr val="FFFF00"/>
              </a:solidFill>
            </a:endParaRPr>
          </a:p>
        </p:txBody>
      </p:sp>
      <p:pic>
        <p:nvPicPr>
          <p:cNvPr id="1026" name="Picture 2" descr="http://www.divinemercyofourlord.org/pictures/Beatitudes.jpg"/>
          <p:cNvPicPr>
            <a:picLocks noChangeAspect="1" noChangeArrowheads="1"/>
          </p:cNvPicPr>
          <p:nvPr/>
        </p:nvPicPr>
        <p:blipFill>
          <a:blip r:embed="rId2" cstate="print"/>
          <a:srcRect/>
          <a:stretch>
            <a:fillRect/>
          </a:stretch>
        </p:blipFill>
        <p:spPr bwMode="auto">
          <a:xfrm>
            <a:off x="1295400" y="1524000"/>
            <a:ext cx="6705600" cy="5029200"/>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Who is given a spiritual gift?</a:t>
            </a:r>
            <a:br>
              <a:rPr lang="en-US" dirty="0" smtClean="0">
                <a:effectLst>
                  <a:glow rad="101600">
                    <a:schemeClr val="bg1">
                      <a:alpha val="60000"/>
                    </a:schemeClr>
                  </a:glow>
                </a:effectLst>
              </a:rPr>
            </a:br>
            <a:r>
              <a:rPr lang="en-US" sz="4000" i="1" dirty="0" smtClean="0">
                <a:effectLst>
                  <a:glow rad="101600">
                    <a:schemeClr val="bg1">
                      <a:alpha val="60000"/>
                    </a:schemeClr>
                  </a:glow>
                </a:effectLst>
              </a:rPr>
              <a:t>(Romans 12:1-8; I Corinthians 12-14; Ephesians 4:7-16; I Peter 4:10-11)</a:t>
            </a:r>
            <a:endParaRPr lang="en-US" sz="4000" i="1" dirty="0">
              <a:effectLst>
                <a:glow rad="101600">
                  <a:schemeClr val="bg1">
                    <a:alpha val="60000"/>
                  </a:schemeClr>
                </a:glow>
              </a:effectLst>
            </a:endParaRPr>
          </a:p>
        </p:txBody>
      </p:sp>
      <p:sp>
        <p:nvSpPr>
          <p:cNvPr id="3" name="Content Placeholder 2"/>
          <p:cNvSpPr>
            <a:spLocks noGrp="1"/>
          </p:cNvSpPr>
          <p:nvPr>
            <p:ph idx="1"/>
          </p:nvPr>
        </p:nvSpPr>
        <p:spPr>
          <a:xfrm>
            <a:off x="457200" y="2209800"/>
            <a:ext cx="8229600" cy="4648200"/>
          </a:xfrm>
        </p:spPr>
        <p:txBody>
          <a:bodyPr>
            <a:normAutofit lnSpcReduction="10000"/>
          </a:bodyPr>
          <a:lstStyle/>
          <a:p>
            <a:r>
              <a:rPr lang="en-US" dirty="0" smtClean="0">
                <a:effectLst>
                  <a:glow rad="101600">
                    <a:schemeClr val="bg1">
                      <a:alpha val="60000"/>
                    </a:schemeClr>
                  </a:glow>
                </a:effectLst>
              </a:rPr>
              <a:t>Every believer is given a spiritual gift.</a:t>
            </a:r>
          </a:p>
          <a:p>
            <a:r>
              <a:rPr lang="en-US" dirty="0" smtClean="0">
                <a:effectLst>
                  <a:glow rad="101600">
                    <a:schemeClr val="bg1">
                      <a:alpha val="60000"/>
                    </a:schemeClr>
                  </a:glow>
                </a:effectLst>
              </a:rPr>
              <a:t>Spiritual gifts are received at the time of salvation.</a:t>
            </a:r>
          </a:p>
          <a:p>
            <a:r>
              <a:rPr lang="en-US" dirty="0" smtClean="0">
                <a:effectLst>
                  <a:glow rad="101600">
                    <a:schemeClr val="bg1">
                      <a:alpha val="60000"/>
                    </a:schemeClr>
                  </a:glow>
                </a:effectLst>
              </a:rPr>
              <a:t>When we are born, we possess certain natural abilities.</a:t>
            </a:r>
          </a:p>
          <a:p>
            <a:r>
              <a:rPr lang="en-US" dirty="0" smtClean="0">
                <a:effectLst>
                  <a:glow rad="101600">
                    <a:schemeClr val="bg1">
                      <a:alpha val="60000"/>
                    </a:schemeClr>
                  </a:glow>
                </a:effectLst>
              </a:rPr>
              <a:t>When we are born spiritually, God takes these natural abilities and along with our spiritual gift turns them into the means by which He can work through us supernaturally.</a:t>
            </a:r>
            <a:endParaRPr lang="en-US" dirty="0">
              <a:effectLst>
                <a:glow rad="101600">
                  <a:schemeClr val="bg1">
                    <a:alpha val="6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latin typeface="Times New Roman" pitchFamily="18" charset="0"/>
                <a:cs typeface="Times New Roman" pitchFamily="18" charset="0"/>
              </a:rPr>
              <a:t>Seven Motivational Gifts</a:t>
            </a:r>
            <a:r>
              <a:rPr lang="en-US" dirty="0">
                <a:effectLst>
                  <a:glow rad="101600">
                    <a:schemeClr val="bg1">
                      <a:alpha val="60000"/>
                    </a:schemeClr>
                  </a:glow>
                </a:effectLst>
                <a:latin typeface="Times New Roman" pitchFamily="18" charset="0"/>
                <a:cs typeface="Times New Roman" pitchFamily="18" charset="0"/>
              </a:rPr>
              <a:t/>
            </a:r>
            <a:br>
              <a:rPr lang="en-US" dirty="0">
                <a:effectLst>
                  <a:glow rad="101600">
                    <a:schemeClr val="bg1">
                      <a:alpha val="60000"/>
                    </a:schemeClr>
                  </a:glow>
                </a:effectLst>
                <a:latin typeface="Times New Roman" pitchFamily="18" charset="0"/>
                <a:cs typeface="Times New Roman" pitchFamily="18" charset="0"/>
              </a:rPr>
            </a:br>
            <a:r>
              <a:rPr lang="en-US" i="1" dirty="0" smtClean="0">
                <a:effectLst>
                  <a:glow rad="101600">
                    <a:schemeClr val="bg1">
                      <a:alpha val="60000"/>
                    </a:schemeClr>
                  </a:glow>
                </a:effectLst>
                <a:latin typeface="Times New Roman" pitchFamily="18" charset="0"/>
                <a:cs typeface="Times New Roman" pitchFamily="18" charset="0"/>
              </a:rPr>
              <a:t>(Romans 12:3-8)</a:t>
            </a:r>
            <a:endParaRPr lang="en-US" i="1" dirty="0">
              <a:effectLst>
                <a:glow rad="101600">
                  <a:schemeClr val="bg1">
                    <a:alpha val="60000"/>
                  </a:schemeClr>
                </a:glow>
              </a:effectLst>
              <a:latin typeface="Times New Roman" pitchFamily="18" charset="0"/>
              <a:cs typeface="Times New Roman" pitchFamily="18" charset="0"/>
            </a:endParaRPr>
          </a:p>
        </p:txBody>
      </p:sp>
      <p:sp>
        <p:nvSpPr>
          <p:cNvPr id="3" name="Content Placeholder 2"/>
          <p:cNvSpPr>
            <a:spLocks noGrp="1"/>
          </p:cNvSpPr>
          <p:nvPr>
            <p:ph idx="1"/>
          </p:nvPr>
        </p:nvSpPr>
        <p:spPr>
          <a:xfrm>
            <a:off x="457200" y="1981200"/>
            <a:ext cx="8229600" cy="4572000"/>
          </a:xfrm>
        </p:spPr>
        <p:txBody>
          <a:bodyPr>
            <a:normAutofit lnSpcReduction="10000"/>
          </a:bodyPr>
          <a:lstStyle/>
          <a:p>
            <a:r>
              <a:rPr lang="en-US" sz="3600" dirty="0" smtClean="0">
                <a:effectLst>
                  <a:glow rad="101600">
                    <a:schemeClr val="bg1">
                      <a:alpha val="60000"/>
                    </a:schemeClr>
                  </a:glow>
                </a:effectLst>
                <a:latin typeface="Times New Roman" pitchFamily="18" charset="0"/>
                <a:cs typeface="Times New Roman" pitchFamily="18" charset="0"/>
              </a:rPr>
              <a:t>Prophet</a:t>
            </a:r>
          </a:p>
          <a:p>
            <a:r>
              <a:rPr lang="en-US" sz="3600" dirty="0" smtClean="0">
                <a:effectLst>
                  <a:glow rad="101600">
                    <a:schemeClr val="bg1">
                      <a:alpha val="60000"/>
                    </a:schemeClr>
                  </a:glow>
                </a:effectLst>
                <a:latin typeface="Times New Roman" pitchFamily="18" charset="0"/>
                <a:cs typeface="Times New Roman" pitchFamily="18" charset="0"/>
              </a:rPr>
              <a:t>Server</a:t>
            </a:r>
          </a:p>
          <a:p>
            <a:r>
              <a:rPr lang="en-US" sz="3600" dirty="0" smtClean="0">
                <a:effectLst>
                  <a:glow rad="101600">
                    <a:schemeClr val="bg1">
                      <a:alpha val="60000"/>
                    </a:schemeClr>
                  </a:glow>
                </a:effectLst>
                <a:latin typeface="Times New Roman" pitchFamily="18" charset="0"/>
                <a:cs typeface="Times New Roman" pitchFamily="18" charset="0"/>
              </a:rPr>
              <a:t>Teacher</a:t>
            </a:r>
          </a:p>
          <a:p>
            <a:r>
              <a:rPr lang="en-US" sz="3600" dirty="0" smtClean="0">
                <a:effectLst>
                  <a:glow rad="101600">
                    <a:schemeClr val="bg1">
                      <a:alpha val="60000"/>
                    </a:schemeClr>
                  </a:glow>
                </a:effectLst>
                <a:latin typeface="Times New Roman" pitchFamily="18" charset="0"/>
                <a:cs typeface="Times New Roman" pitchFamily="18" charset="0"/>
              </a:rPr>
              <a:t>Exhorter</a:t>
            </a:r>
          </a:p>
          <a:p>
            <a:r>
              <a:rPr lang="en-US" sz="3600" dirty="0" smtClean="0">
                <a:effectLst>
                  <a:glow rad="101600">
                    <a:schemeClr val="bg1">
                      <a:alpha val="60000"/>
                    </a:schemeClr>
                  </a:glow>
                </a:effectLst>
                <a:latin typeface="Times New Roman" pitchFamily="18" charset="0"/>
                <a:cs typeface="Times New Roman" pitchFamily="18" charset="0"/>
              </a:rPr>
              <a:t>Giver</a:t>
            </a:r>
          </a:p>
          <a:p>
            <a:r>
              <a:rPr lang="en-US" sz="3600" dirty="0" smtClean="0">
                <a:effectLst>
                  <a:glow rad="101600">
                    <a:schemeClr val="bg1">
                      <a:alpha val="60000"/>
                    </a:schemeClr>
                  </a:glow>
                </a:effectLst>
                <a:latin typeface="Times New Roman" pitchFamily="18" charset="0"/>
                <a:cs typeface="Times New Roman" pitchFamily="18" charset="0"/>
              </a:rPr>
              <a:t>Organizer</a:t>
            </a:r>
          </a:p>
          <a:p>
            <a:r>
              <a:rPr lang="en-US" sz="3600" dirty="0" smtClean="0">
                <a:effectLst>
                  <a:glow rad="101600">
                    <a:schemeClr val="bg1">
                      <a:alpha val="60000"/>
                    </a:schemeClr>
                  </a:glow>
                </a:effectLst>
                <a:latin typeface="Times New Roman" pitchFamily="18" charset="0"/>
                <a:cs typeface="Times New Roman" pitchFamily="18" charset="0"/>
              </a:rPr>
              <a:t>Mercy</a:t>
            </a:r>
          </a:p>
          <a:p>
            <a:endParaRPr lang="en-US" dirty="0" smtClean="0"/>
          </a:p>
          <a:p>
            <a:endParaRPr lang="en-US" dirty="0" smtClean="0"/>
          </a:p>
          <a:p>
            <a:endParaRPr lang="en-US" dirty="0"/>
          </a:p>
        </p:txBody>
      </p:sp>
      <p:pic>
        <p:nvPicPr>
          <p:cNvPr id="4" name="Picture 2" descr="C:\Users\Ptr. Daniel White\Desktop\spiritual_gifts_dove.jpg"/>
          <p:cNvPicPr>
            <a:picLocks noChangeAspect="1" noChangeArrowheads="1"/>
          </p:cNvPicPr>
          <p:nvPr/>
        </p:nvPicPr>
        <p:blipFill>
          <a:blip r:embed="rId3" cstate="print"/>
          <a:srcRect/>
          <a:stretch>
            <a:fillRect/>
          </a:stretch>
        </p:blipFill>
        <p:spPr bwMode="auto">
          <a:xfrm flipH="1">
            <a:off x="3810000" y="1828800"/>
            <a:ext cx="4495800" cy="3130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www.stpaulsbayhead.org/clientimages/45049/spiritual_gifts.gif"/>
          <p:cNvPicPr>
            <a:picLocks noChangeAspect="1" noChangeArrowheads="1"/>
          </p:cNvPicPr>
          <p:nvPr/>
        </p:nvPicPr>
        <p:blipFill>
          <a:blip r:embed="rId2" cstate="print"/>
          <a:srcRect/>
          <a:stretch>
            <a:fillRect/>
          </a:stretch>
        </p:blipFill>
        <p:spPr bwMode="auto">
          <a:xfrm>
            <a:off x="1066800" y="685800"/>
            <a:ext cx="7258050" cy="5296417"/>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fba.org/images/stories/discipleship_men/discipleship/spiritual_gifts.png"/>
          <p:cNvPicPr>
            <a:picLocks noChangeAspect="1" noChangeArrowheads="1"/>
          </p:cNvPicPr>
          <p:nvPr/>
        </p:nvPicPr>
        <p:blipFill>
          <a:blip r:embed="rId2" cstate="print"/>
          <a:srcRect/>
          <a:stretch>
            <a:fillRect/>
          </a:stretch>
        </p:blipFill>
        <p:spPr bwMode="auto">
          <a:xfrm>
            <a:off x="0" y="457200"/>
            <a:ext cx="9168601" cy="5943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smtClean="0">
                <a:solidFill>
                  <a:srgbClr val="FFFF00"/>
                </a:solidFill>
                <a:effectLst/>
              </a:rPr>
              <a:t>The Deity of Jesus Christ</a:t>
            </a:r>
            <a:endParaRPr lang="en-US" dirty="0">
              <a:solidFill>
                <a:srgbClr val="FFFF00"/>
              </a:solidFill>
              <a:effectLst/>
            </a:endParaRPr>
          </a:p>
        </p:txBody>
      </p:sp>
      <p:sp>
        <p:nvSpPr>
          <p:cNvPr id="3" name="Rectangle 2"/>
          <p:cNvSpPr/>
          <p:nvPr/>
        </p:nvSpPr>
        <p:spPr>
          <a:xfrm>
            <a:off x="0" y="1143000"/>
            <a:ext cx="9144000" cy="646331"/>
          </a:xfrm>
          <a:prstGeom prst="rect">
            <a:avLst/>
          </a:prstGeom>
        </p:spPr>
        <p:txBody>
          <a:bodyPr wrap="square">
            <a:spAutoFit/>
          </a:bodyPr>
          <a:lstStyle/>
          <a:p>
            <a:pPr algn="ctr"/>
            <a:r>
              <a:rPr lang="en-US" sz="3600" i="1" dirty="0" smtClean="0">
                <a:solidFill>
                  <a:srgbClr val="FFFF00"/>
                </a:solidFill>
              </a:rPr>
              <a:t>(John 10:30-33) </a:t>
            </a:r>
            <a:endParaRPr lang="en-US" sz="3600" i="1" dirty="0">
              <a:solidFill>
                <a:srgbClr val="FFFF00"/>
              </a:solidFill>
            </a:endParaRPr>
          </a:p>
        </p:txBody>
      </p:sp>
      <p:pic>
        <p:nvPicPr>
          <p:cNvPr id="4" name="Picture 2" descr="http://cdn2.brooklynmuseum.org/images/opencollection/objects/size3/00.159.176_PS2.jpg"/>
          <p:cNvPicPr>
            <a:picLocks noChangeAspect="1" noChangeArrowheads="1"/>
          </p:cNvPicPr>
          <p:nvPr/>
        </p:nvPicPr>
        <p:blipFill>
          <a:blip r:embed="rId2" cstate="print"/>
          <a:srcRect/>
          <a:stretch>
            <a:fillRect/>
          </a:stretch>
        </p:blipFill>
        <p:spPr bwMode="auto">
          <a:xfrm>
            <a:off x="1676400" y="2209800"/>
            <a:ext cx="6016299" cy="4495800"/>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reechristimages.org/prints/Antonio_Ciseri_Ecce_Homo_Print.jpg"/>
          <p:cNvPicPr>
            <a:picLocks noChangeAspect="1" noChangeArrowheads="1"/>
          </p:cNvPicPr>
          <p:nvPr/>
        </p:nvPicPr>
        <p:blipFill>
          <a:blip r:embed="rId2" cstate="print"/>
          <a:srcRect/>
          <a:stretch>
            <a:fillRect/>
          </a:stretch>
        </p:blipFill>
        <p:spPr bwMode="auto">
          <a:xfrm>
            <a:off x="457200" y="1722684"/>
            <a:ext cx="7848600" cy="5135316"/>
          </a:xfrm>
          <a:prstGeom prst="rect">
            <a:avLst/>
          </a:prstGeom>
          <a:noFill/>
        </p:spPr>
      </p:pic>
      <p:sp>
        <p:nvSpPr>
          <p:cNvPr id="2" name="Title 1"/>
          <p:cNvSpPr>
            <a:spLocks noGrp="1"/>
          </p:cNvSpPr>
          <p:nvPr>
            <p:ph type="title"/>
          </p:nvPr>
        </p:nvSpPr>
        <p:spPr>
          <a:xfrm>
            <a:off x="0" y="304800"/>
            <a:ext cx="9144000" cy="1143000"/>
          </a:xfrm>
        </p:spPr>
        <p:txBody>
          <a:bodyPr>
            <a:normAutofit fontScale="90000"/>
          </a:bodyPr>
          <a:lstStyle/>
          <a:p>
            <a:r>
              <a:rPr lang="en-US" sz="4800" dirty="0">
                <a:solidFill>
                  <a:srgbClr val="FFFF00"/>
                </a:solidFill>
              </a:rPr>
              <a:t>The Impeccability of Jesus </a:t>
            </a:r>
            <a:r>
              <a:rPr lang="en-US" sz="4800" dirty="0" smtClean="0">
                <a:solidFill>
                  <a:srgbClr val="FFFF00"/>
                </a:solidFill>
              </a:rPr>
              <a:t>Christ</a:t>
            </a:r>
            <a:br>
              <a:rPr lang="en-US" sz="4800" dirty="0" smtClean="0">
                <a:solidFill>
                  <a:srgbClr val="FFFF00"/>
                </a:solidFill>
              </a:rPr>
            </a:br>
            <a:r>
              <a:rPr lang="en-US" sz="4800" dirty="0" smtClean="0">
                <a:solidFill>
                  <a:srgbClr val="FFFF00"/>
                </a:solidFill>
                <a:effectLst/>
              </a:rPr>
              <a:t>(</a:t>
            </a:r>
            <a:r>
              <a:rPr lang="en-US" sz="4800" i="1" dirty="0" smtClean="0">
                <a:solidFill>
                  <a:srgbClr val="FFFF00"/>
                </a:solidFill>
                <a:effectLst/>
              </a:rPr>
              <a:t>John 18:38)</a:t>
            </a:r>
            <a:endParaRPr lang="en-US" sz="4800" dirty="0">
              <a:solidFill>
                <a:srgbClr val="FFFF00"/>
              </a:solidFill>
              <a:effectLst/>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TotalTime>
  <Words>1927</Words>
  <Application>Microsoft Office PowerPoint</Application>
  <PresentationFormat>On-screen Show (4:3)</PresentationFormat>
  <Paragraphs>154</Paragraphs>
  <Slides>74</Slides>
  <Notes>8</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The Doctrine of Jesus Christ (Part 18)</vt:lpstr>
      <vt:lpstr>Review</vt:lpstr>
      <vt:lpstr>Slide 3</vt:lpstr>
      <vt:lpstr>The Virgin Birth</vt:lpstr>
      <vt:lpstr>Slide 5</vt:lpstr>
      <vt:lpstr>Names and Titles of Jesus Christ</vt:lpstr>
      <vt:lpstr>The Humanity of Jesus Christ</vt:lpstr>
      <vt:lpstr>The Deity of Jesus Christ</vt:lpstr>
      <vt:lpstr>The Impeccability of Jesus Christ (John 18:38)</vt:lpstr>
      <vt:lpstr>“For even the Son of man came not to be ministered unto, but to minister, and to give his life a ransom for many.” Mark 10:45 </vt:lpstr>
      <vt:lpstr>The Character of Jesus Christ</vt:lpstr>
      <vt:lpstr>The character of Christ</vt:lpstr>
      <vt:lpstr>In the Old Testament three great offices were created by God to meet the spiritual and material needs of his chosen people.</vt:lpstr>
      <vt:lpstr>Jesus holds all three offices</vt:lpstr>
      <vt:lpstr>Slide 15</vt:lpstr>
      <vt:lpstr>Slide 16</vt:lpstr>
      <vt:lpstr>Slide 17</vt:lpstr>
      <vt:lpstr>The Death of Jesus Christ</vt:lpstr>
      <vt:lpstr>Slide 19</vt:lpstr>
      <vt:lpstr> “Exposing the false Doctrine of Calvinism”</vt:lpstr>
      <vt:lpstr>"We call predestination God’s eternal decree, by which He determined what He willed to become of each man. For all are not created in equal condition; rather, eternal life is ordained for some, eternal damnation for others." </vt:lpstr>
      <vt:lpstr>Calvinism teaches that some men are predestinated to Heaven and others are predestinated to Hell. It is strictly God’s choice and man can not change it.  </vt:lpstr>
      <vt:lpstr>Slide 23</vt:lpstr>
      <vt:lpstr>Slide 24</vt:lpstr>
      <vt:lpstr>The word "vicarious" means substitute.   Christ was a substitute for others in that He took their place and suffered their punishment.  </vt:lpstr>
      <vt:lpstr>Slide 26</vt:lpstr>
      <vt:lpstr>The results of the vicarious atonement </vt:lpstr>
      <vt:lpstr>The seven last statements of Christ</vt:lpstr>
      <vt:lpstr>Slide 29</vt:lpstr>
      <vt:lpstr>Christ decent into the  heart of the earth</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“For Christ also hath once suffered for sins, the just for the unjust, that he might bring us to God, being put to death in the flesh, but quickened by the Spirit: By which also he went and preached unto the spirits in prison; Which sometime were disobedient, when once the longsuffering of God waited in the days of Noah, while the ark was a preparing, wherein few, that is, eight souls were saved by water.”     (I Peter 3:18-20)  </vt:lpstr>
      <vt:lpstr>Jesus victoriously proclaimed His triumph over sin and death to the spirits  which were in prison (v.19-20)      </vt:lpstr>
      <vt:lpstr>Question: What does this mean?   It means that right after Christ died, between the cross and His resurrection, He went before the spirits in prison and proclaimed that God's promise of salvation was fulfilled in Him, that He is the Savior of the world.  </vt:lpstr>
      <vt:lpstr>Slide 47</vt:lpstr>
      <vt:lpstr>“And they shall be gathered together, as prisoners are gathered in the pit, and shall be shut up in the prison…” (Isa. 24:22) </vt:lpstr>
      <vt:lpstr>Who are the spirits to whom  Jesus preached? </vt:lpstr>
      <vt:lpstr>Slide 50</vt:lpstr>
      <vt:lpstr>Slide 51</vt:lpstr>
      <vt:lpstr>Slide 52</vt:lpstr>
      <vt:lpstr>What was Noah's message "Repentance and Salvation"  </vt:lpstr>
      <vt:lpstr>Slide 54</vt:lpstr>
      <vt:lpstr>Slide 55</vt:lpstr>
      <vt:lpstr>Slide 56</vt:lpstr>
      <vt:lpstr>What message did Jesus preach? </vt:lpstr>
      <vt:lpstr>Slide 58</vt:lpstr>
      <vt:lpstr>Slide 59</vt:lpstr>
      <vt:lpstr>Slide 60</vt:lpstr>
      <vt:lpstr>“Wherefore he saith, When he ascended up on high, he led captivity captive, and gave gifts unto men. Now that he ascended, what is it but that he also descended first into the lower parts of the earth? He that descended is the same also that ascended up far above all heavens, that he might fill all things.” (Ephesians 4:8-9) </vt:lpstr>
      <vt:lpstr>Slide 62</vt:lpstr>
      <vt:lpstr>Slide 63</vt:lpstr>
      <vt:lpstr>Slide 64</vt:lpstr>
      <vt:lpstr>Slide 65</vt:lpstr>
      <vt:lpstr>Slide 66</vt:lpstr>
      <vt:lpstr>Slide 67</vt:lpstr>
      <vt:lpstr>“And He (Christ) gave gifts unto men…for the perfecting of the saints, for the work of the ministry, for the edifying of  the body of Christ.”  (Ephesians 4:8-13)</vt:lpstr>
      <vt:lpstr>What is a spiritual gift?</vt:lpstr>
      <vt:lpstr>Who is given a spiritual gift? (Romans 12:1-8; I Corinthians 12-14; Ephesians 4:7-16; I Peter 4:10-11)</vt:lpstr>
      <vt:lpstr>Seven Motivational Gifts (Romans 12:3-8)</vt:lpstr>
      <vt:lpstr>Slide 72</vt:lpstr>
      <vt:lpstr>Slide 73</vt:lpstr>
      <vt:lpstr>Slide 74</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18)</dc:title>
  <dc:creator>Pastor Daniel White</dc:creator>
  <cp:lastModifiedBy>Pastor Daniel White</cp:lastModifiedBy>
  <cp:revision>43</cp:revision>
  <dcterms:created xsi:type="dcterms:W3CDTF">2012-11-30T12:54:05Z</dcterms:created>
  <dcterms:modified xsi:type="dcterms:W3CDTF">2012-11-30T17:49:06Z</dcterms:modified>
</cp:coreProperties>
</file>