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322" r:id="rId3"/>
    <p:sldId id="258" r:id="rId4"/>
    <p:sldId id="259" r:id="rId5"/>
    <p:sldId id="260" r:id="rId6"/>
    <p:sldId id="261" r:id="rId7"/>
    <p:sldId id="262" r:id="rId8"/>
    <p:sldId id="263" r:id="rId9"/>
    <p:sldId id="264" r:id="rId10"/>
    <p:sldId id="266" r:id="rId11"/>
    <p:sldId id="269" r:id="rId12"/>
    <p:sldId id="274" r:id="rId13"/>
    <p:sldId id="271" r:id="rId14"/>
    <p:sldId id="272" r:id="rId15"/>
    <p:sldId id="275" r:id="rId16"/>
    <p:sldId id="295" r:id="rId17"/>
    <p:sldId id="298" r:id="rId18"/>
    <p:sldId id="310" r:id="rId19"/>
    <p:sldId id="311" r:id="rId20"/>
    <p:sldId id="312" r:id="rId21"/>
    <p:sldId id="313" r:id="rId22"/>
    <p:sldId id="315" r:id="rId23"/>
    <p:sldId id="316" r:id="rId24"/>
    <p:sldId id="318" r:id="rId25"/>
    <p:sldId id="320" r:id="rId26"/>
    <p:sldId id="321" r:id="rId27"/>
    <p:sldId id="323" r:id="rId28"/>
    <p:sldId id="326" r:id="rId29"/>
    <p:sldId id="327" r:id="rId30"/>
    <p:sldId id="330" r:id="rId31"/>
    <p:sldId id="328" r:id="rId32"/>
    <p:sldId id="329" r:id="rId33"/>
    <p:sldId id="338" r:id="rId34"/>
    <p:sldId id="339" r:id="rId35"/>
    <p:sldId id="333" r:id="rId36"/>
    <p:sldId id="393" r:id="rId37"/>
    <p:sldId id="331" r:id="rId38"/>
    <p:sldId id="334" r:id="rId39"/>
    <p:sldId id="332" r:id="rId40"/>
    <p:sldId id="335" r:id="rId41"/>
    <p:sldId id="345" r:id="rId42"/>
    <p:sldId id="342" r:id="rId43"/>
    <p:sldId id="380" r:id="rId44"/>
    <p:sldId id="381" r:id="rId45"/>
    <p:sldId id="382" r:id="rId46"/>
    <p:sldId id="383" r:id="rId47"/>
    <p:sldId id="384" r:id="rId48"/>
    <p:sldId id="385" r:id="rId49"/>
    <p:sldId id="386" r:id="rId50"/>
    <p:sldId id="387" r:id="rId51"/>
    <p:sldId id="388" r:id="rId52"/>
    <p:sldId id="389" r:id="rId53"/>
    <p:sldId id="390" r:id="rId54"/>
    <p:sldId id="343" r:id="rId55"/>
    <p:sldId id="337" r:id="rId56"/>
    <p:sldId id="340" r:id="rId57"/>
    <p:sldId id="344" r:id="rId58"/>
    <p:sldId id="347" r:id="rId59"/>
    <p:sldId id="346" r:id="rId60"/>
    <p:sldId id="349" r:id="rId61"/>
    <p:sldId id="350" r:id="rId62"/>
    <p:sldId id="351" r:id="rId63"/>
    <p:sldId id="352" r:id="rId64"/>
    <p:sldId id="353" r:id="rId65"/>
    <p:sldId id="354" r:id="rId66"/>
    <p:sldId id="357" r:id="rId67"/>
    <p:sldId id="392" r:id="rId68"/>
    <p:sldId id="391" r:id="rId69"/>
    <p:sldId id="355" r:id="rId70"/>
    <p:sldId id="356" r:id="rId71"/>
    <p:sldId id="348" r:id="rId72"/>
    <p:sldId id="364" r:id="rId73"/>
    <p:sldId id="360" r:id="rId74"/>
    <p:sldId id="361" r:id="rId75"/>
    <p:sldId id="368" r:id="rId76"/>
    <p:sldId id="363" r:id="rId77"/>
    <p:sldId id="366" r:id="rId78"/>
    <p:sldId id="377" r:id="rId79"/>
    <p:sldId id="365" r:id="rId80"/>
    <p:sldId id="370" r:id="rId81"/>
    <p:sldId id="371" r:id="rId82"/>
    <p:sldId id="372" r:id="rId83"/>
    <p:sldId id="373" r:id="rId84"/>
    <p:sldId id="379" r:id="rId85"/>
    <p:sldId id="378" r:id="rId86"/>
    <p:sldId id="374" r:id="rId87"/>
    <p:sldId id="37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60805" autoAdjust="0"/>
  </p:normalViewPr>
  <p:slideViewPr>
    <p:cSldViewPr>
      <p:cViewPr varScale="1">
        <p:scale>
          <a:sx n="116" d="100"/>
          <a:sy n="116" d="100"/>
        </p:scale>
        <p:origin x="-83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8F1E7F-16A2-4E1F-BDC7-9D3B8919615F}" type="datetimeFigureOut">
              <a:rPr lang="en-US" smtClean="0"/>
              <a:pPr/>
              <a:t>11/5/2013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C72A0-4C66-4518-BE5F-AB1138145DA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11273C-A1B7-4EB2-BA15-69CF9086AC84}" type="slidenum">
              <a:rPr lang="en-US" smtClean="0"/>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74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15CA5A-798F-4843-95FA-16B6BC7D5B5A}" type="slidenum">
              <a:rPr lang="en-US" smtClean="0"/>
              <a:pPr/>
              <a:t>76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3A134-2650-473B-A166-C94C07DA4DBA}" type="datetimeFigureOut">
              <a:rPr lang="en-US" smtClean="0"/>
              <a:pPr/>
              <a:t>11/5/2013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6A95C9-4267-4960-865A-4CC4D927BC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3A134-2650-473B-A166-C94C07DA4DBA}" type="datetimeFigureOut">
              <a:rPr lang="en-US" smtClean="0"/>
              <a:pPr/>
              <a:t>11/5/2013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A95C9-4267-4960-865A-4CC4D927BCA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8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jpeg"/></Relationships>
</file>

<file path=ppt/slides/_rels/slide8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dirty="0" smtClean="0">
                <a:latin typeface="Adobe Garamond Pro Bold" pitchFamily="18" charset="0"/>
              </a:rPr>
              <a:t>The Doctrine of Man</a:t>
            </a:r>
            <a:br>
              <a:rPr lang="en-US" dirty="0" smtClean="0">
                <a:latin typeface="Adobe Garamond Pro Bold" pitchFamily="18" charset="0"/>
              </a:rPr>
            </a:br>
            <a:r>
              <a:rPr lang="en-US" i="1" dirty="0" smtClean="0">
                <a:latin typeface="Adobe Garamond Pro Bold" pitchFamily="18" charset="0"/>
              </a:rPr>
              <a:t>(Part 2)</a:t>
            </a:r>
            <a:endParaRPr lang="en-US" i="1" dirty="0">
              <a:latin typeface="Adobe Garamond Pro Bold" pitchFamily="18" charset="0"/>
            </a:endParaRPr>
          </a:p>
        </p:txBody>
      </p:sp>
      <p:sp>
        <p:nvSpPr>
          <p:cNvPr id="4" name="Content Placeholder 3"/>
          <p:cNvSpPr>
            <a:spLocks noGrp="1"/>
          </p:cNvSpPr>
          <p:nvPr>
            <p:ph idx="1"/>
          </p:nvPr>
        </p:nvSpPr>
        <p:spPr>
          <a:xfrm>
            <a:off x="457200" y="5105400"/>
            <a:ext cx="8229600" cy="1020763"/>
          </a:xfrm>
        </p:spPr>
        <p:txBody>
          <a:bodyPr>
            <a:normAutofit/>
          </a:bodyPr>
          <a:lstStyle/>
          <a:p>
            <a:pPr algn="ctr">
              <a:buNone/>
            </a:pPr>
            <a:r>
              <a:rPr lang="en-US" sz="4800" b="1" dirty="0" smtClean="0">
                <a:effectLst>
                  <a:reflection blurRad="6350" stA="55000" endA="300" endPos="45500" dir="5400000" sy="-100000" algn="bl" rotWithShape="0"/>
                </a:effectLst>
                <a:latin typeface="Times New Roman" pitchFamily="18" charset="0"/>
                <a:cs typeface="Times New Roman" pitchFamily="18" charset="0"/>
              </a:rPr>
              <a:t>His Nature</a:t>
            </a:r>
            <a:endParaRPr lang="en-US" sz="4800" b="1" dirty="0">
              <a:effectLst>
                <a:reflection blurRad="6350" stA="55000" endA="300" endPos="45500" dir="5400000" sy="-100000" algn="bl" rotWithShape="0"/>
              </a:effectLst>
              <a:latin typeface="Times New Roman" pitchFamily="18" charset="0"/>
              <a:cs typeface="Times New Roman" pitchFamily="18" charset="0"/>
            </a:endParaRPr>
          </a:p>
        </p:txBody>
      </p:sp>
      <p:pic>
        <p:nvPicPr>
          <p:cNvPr id="1030" name="Picture 6" descr="http://www.fbcnow.org/wp-content/uploads/2011/09/doctrine.jpg"/>
          <p:cNvPicPr>
            <a:picLocks noChangeAspect="1" noChangeArrowheads="1"/>
          </p:cNvPicPr>
          <p:nvPr/>
        </p:nvPicPr>
        <p:blipFill>
          <a:blip r:embed="rId2" cstate="print"/>
          <a:srcRect/>
          <a:stretch>
            <a:fillRect/>
          </a:stretch>
        </p:blipFill>
        <p:spPr bwMode="auto">
          <a:xfrm>
            <a:off x="34123" y="2362200"/>
            <a:ext cx="9109877" cy="2285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5016758"/>
          </a:xfrm>
          <a:prstGeom prst="rect">
            <a:avLst/>
          </a:prstGeom>
        </p:spPr>
        <p:txBody>
          <a:bodyPr wrap="square">
            <a:spAutoFit/>
          </a:bodyPr>
          <a:lstStyle/>
          <a:p>
            <a:pPr algn="ctr"/>
            <a:r>
              <a:rPr lang="en-US" sz="4000" i="1" dirty="0" smtClean="0"/>
              <a:t>John 1:1-4 </a:t>
            </a:r>
          </a:p>
          <a:p>
            <a:pPr algn="ctr"/>
            <a:r>
              <a:rPr lang="en-US" sz="4000" i="1" dirty="0" smtClean="0"/>
              <a:t>“In the beginning was the Word, and the Word was with God, and the Word was God. The same was in the beginning with God. All things were made by him; and without him was not any thing made that was made. In him was life; and the life was the light of men.”</a:t>
            </a:r>
            <a:endParaRPr lang="en-US" sz="40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200" i="1" dirty="0" smtClean="0"/>
              <a:t>Rom. 1:21-24 </a:t>
            </a:r>
            <a:br>
              <a:rPr lang="en-US" sz="3200" i="1" dirty="0" smtClean="0"/>
            </a:br>
            <a:r>
              <a:rPr lang="en-US" sz="3200" i="1" dirty="0" smtClean="0"/>
              <a:t>“Because that, when they knew God, they glorified him not as God, neither were thankful; but became vain in their imaginations, and their foolish heart was darkened. Professing themselves to be wise, they became fools, And changed the glory of the </a:t>
            </a:r>
            <a:r>
              <a:rPr lang="en-US" sz="3200" i="1" dirty="0" err="1" smtClean="0"/>
              <a:t>uncorruptible</a:t>
            </a:r>
            <a:r>
              <a:rPr lang="en-US" sz="3200" i="1" dirty="0" smtClean="0"/>
              <a:t> God into an image made like to corruptible man, and to birds, and </a:t>
            </a:r>
            <a:r>
              <a:rPr lang="en-US" sz="3200" i="1" dirty="0" err="1" smtClean="0"/>
              <a:t>fourfooted</a:t>
            </a:r>
            <a:r>
              <a:rPr lang="en-US" sz="3200" i="1" dirty="0" smtClean="0"/>
              <a:t> beasts, and creeping things. Wherefore God also gave them up to uncleanness through the lusts of their own hearts, to </a:t>
            </a:r>
            <a:r>
              <a:rPr lang="en-US" sz="3200" i="1" dirty="0" err="1" smtClean="0"/>
              <a:t>dishonour</a:t>
            </a:r>
            <a:r>
              <a:rPr lang="en-US" sz="3200" i="1" dirty="0" smtClean="0"/>
              <a:t> their own bodies between themselves.”</a:t>
            </a:r>
            <a:endParaRPr lang="en-US" sz="32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5058" name="Picture 2" descr="http://survincity.com/wp-content/uploads/images/homo-e1332670611926.jpg"/>
          <p:cNvPicPr>
            <a:picLocks noChangeAspect="1" noChangeArrowheads="1"/>
          </p:cNvPicPr>
          <p:nvPr/>
        </p:nvPicPr>
        <p:blipFill>
          <a:blip r:embed="rId2" cstate="print"/>
          <a:srcRect/>
          <a:stretch>
            <a:fillRect/>
          </a:stretch>
        </p:blipFill>
        <p:spPr bwMode="auto">
          <a:xfrm>
            <a:off x="4024312" y="3048000"/>
            <a:ext cx="5119688" cy="3276600"/>
          </a:xfrm>
          <a:prstGeom prst="rect">
            <a:avLst/>
          </a:prstGeom>
          <a:noFill/>
        </p:spPr>
      </p:pic>
      <p:pic>
        <p:nvPicPr>
          <p:cNvPr id="45060" name="Picture 4" descr="http://www.creationstudies.org/htdocs/Ceration-vs-Evolution.jpg"/>
          <p:cNvPicPr>
            <a:picLocks noChangeAspect="1" noChangeArrowheads="1"/>
          </p:cNvPicPr>
          <p:nvPr/>
        </p:nvPicPr>
        <p:blipFill>
          <a:blip r:embed="rId3" cstate="print"/>
          <a:srcRect/>
          <a:stretch>
            <a:fillRect/>
          </a:stretch>
        </p:blipFill>
        <p:spPr bwMode="auto">
          <a:xfrm>
            <a:off x="0" y="0"/>
            <a:ext cx="9270415" cy="2514600"/>
          </a:xfrm>
          <a:prstGeom prst="rect">
            <a:avLst/>
          </a:prstGeom>
          <a:noFill/>
        </p:spPr>
      </p:pic>
      <p:pic>
        <p:nvPicPr>
          <p:cNvPr id="45062" name="Picture 6" descr="http://tayaradio.com/blog/wp-content/uploads/2012/09/Creation-of-Man.jpg"/>
          <p:cNvPicPr>
            <a:picLocks noChangeAspect="1" noChangeArrowheads="1"/>
          </p:cNvPicPr>
          <p:nvPr/>
        </p:nvPicPr>
        <p:blipFill>
          <a:blip r:embed="rId4" cstate="print">
            <a:lum bright="-10000" contrast="30000"/>
          </a:blip>
          <a:srcRect/>
          <a:stretch>
            <a:fillRect/>
          </a:stretch>
        </p:blipFill>
        <p:spPr bwMode="auto">
          <a:xfrm>
            <a:off x="601204" y="2599236"/>
            <a:ext cx="3284996" cy="42587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5062"/>
                                        </p:tgtEl>
                                        <p:attrNameLst>
                                          <p:attrName>style.visibility</p:attrName>
                                        </p:attrNameLst>
                                      </p:cBhvr>
                                      <p:to>
                                        <p:strVal val="visible"/>
                                      </p:to>
                                    </p:set>
                                    <p:anim to="" calcmode="lin" valueType="num">
                                      <p:cBhvr>
                                        <p:cTn id="7" dur="1" fill="hold"/>
                                        <p:tgtEl>
                                          <p:spTgt spid="4506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 to="" calcmode="lin" valueType="num">
                                      <p:cBhvr>
                                        <p:cTn id="12" dur="1" fill="hold"/>
                                        <p:tgtEl>
                                          <p:spTgt spid="450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i="1" dirty="0" smtClean="0"/>
              <a:t>I Cor. 3:19 </a:t>
            </a:r>
            <a:br>
              <a:rPr lang="en-US" i="1" dirty="0" smtClean="0"/>
            </a:br>
            <a:r>
              <a:rPr lang="en-US" i="1" dirty="0" smtClean="0"/>
              <a:t>“For the wisdom of this world is foolishness with God. For it is written, He </a:t>
            </a:r>
            <a:r>
              <a:rPr lang="en-US" i="1" dirty="0" err="1" smtClean="0"/>
              <a:t>taketh</a:t>
            </a:r>
            <a:r>
              <a:rPr lang="en-US" i="1" dirty="0" smtClean="0"/>
              <a:t> the wise in their own craftiness.”</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i="1" dirty="0" smtClean="0"/>
              <a:t> Psalm 53:1</a:t>
            </a:r>
            <a:br>
              <a:rPr lang="en-US" i="1" dirty="0" smtClean="0"/>
            </a:br>
            <a:r>
              <a:rPr lang="en-US" i="1" dirty="0" smtClean="0"/>
              <a:t> “The fool hath said in his heart, There is no God. Corrupt are they, and have done abominable iniquity: there is none that doeth good.”</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2.bp.blogspot.com/_pEkULZUBC7Q/TBmG3zgLlzI/AAAAAAAABX8/PfgTSFgLfDA/s1600/Bible+on+high.png"/>
          <p:cNvPicPr>
            <a:picLocks noChangeAspect="1" noChangeArrowheads="1"/>
          </p:cNvPicPr>
          <p:nvPr/>
        </p:nvPicPr>
        <p:blipFill>
          <a:blip r:embed="rId2" cstate="print"/>
          <a:srcRect/>
          <a:stretch>
            <a:fillRect/>
          </a:stretch>
        </p:blipFill>
        <p:spPr bwMode="auto">
          <a:xfrm>
            <a:off x="1905000" y="0"/>
            <a:ext cx="5442855" cy="4191000"/>
          </a:xfrm>
          <a:prstGeom prst="rect">
            <a:avLst/>
          </a:prstGeom>
          <a:noFill/>
        </p:spPr>
      </p:pic>
      <p:sp>
        <p:nvSpPr>
          <p:cNvPr id="4" name="Title 3"/>
          <p:cNvSpPr>
            <a:spLocks noGrp="1"/>
          </p:cNvSpPr>
          <p:nvPr>
            <p:ph type="title"/>
          </p:nvPr>
        </p:nvSpPr>
        <p:spPr>
          <a:xfrm>
            <a:off x="457200" y="4572000"/>
            <a:ext cx="8229600" cy="2286000"/>
          </a:xfrm>
        </p:spPr>
        <p:txBody>
          <a:bodyPr/>
          <a:lstStyle/>
          <a:p>
            <a:r>
              <a:rPr lang="en-US" i="1" dirty="0" smtClean="0"/>
              <a:t>“Thy Word is Truth…”</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covenantoflove.net/wp-content/uploads/2011/11/In-the-Beginning-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themuslimtimes.org/wp-content/themes/advanced-newspaper/timthumb.php?src=http%3A%2F%2Fwww.themuslimtimes.org%2Fwp-content%2Fuploads%2F2013%2F07%2Fcreation.jpg&amp;q=90&amp;w=479&amp;zc=1"/>
          <p:cNvPicPr>
            <a:picLocks noChangeAspect="1" noChangeArrowheads="1"/>
          </p:cNvPicPr>
          <p:nvPr/>
        </p:nvPicPr>
        <p:blipFill>
          <a:blip r:embed="rId2" cstate="print"/>
          <a:srcRect/>
          <a:stretch>
            <a:fillRect/>
          </a:stretch>
        </p:blipFill>
        <p:spPr bwMode="auto">
          <a:xfrm>
            <a:off x="-304800" y="0"/>
            <a:ext cx="9718879"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history.com/sites/4/2013/05/1604771930WhoAmI.jpg"/>
          <p:cNvPicPr>
            <a:picLocks noChangeAspect="1" noChangeArrowheads="1"/>
          </p:cNvPicPr>
          <p:nvPr/>
        </p:nvPicPr>
        <p:blipFill>
          <a:blip r:embed="rId2" cstate="print"/>
          <a:srcRect/>
          <a:stretch>
            <a:fillRect/>
          </a:stretch>
        </p:blipFill>
        <p:spPr bwMode="auto">
          <a:xfrm>
            <a:off x="0" y="1371600"/>
            <a:ext cx="9144000" cy="433850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5632311"/>
          </a:xfrm>
          <a:prstGeom prst="rect">
            <a:avLst/>
          </a:prstGeom>
        </p:spPr>
        <p:txBody>
          <a:bodyPr wrap="square">
            <a:spAutoFit/>
          </a:bodyPr>
          <a:lstStyle/>
          <a:p>
            <a:pPr algn="ctr"/>
            <a:r>
              <a:rPr lang="en-US" sz="4000" i="1" dirty="0" smtClean="0"/>
              <a:t>"And God said, Let us make man in our image, after our likeness; and let them have dominion over the fish of the sea, and the fowl of the air, and over the cattle, and over all the earth, and over every creeping thing that </a:t>
            </a:r>
            <a:r>
              <a:rPr lang="en-US" sz="4000" i="1" dirty="0" err="1" smtClean="0"/>
              <a:t>creepeth</a:t>
            </a:r>
            <a:r>
              <a:rPr lang="en-US" sz="4000" i="1" dirty="0" smtClean="0"/>
              <a:t> upon the earth. So God </a:t>
            </a:r>
            <a:r>
              <a:rPr lang="en-US" sz="4000" i="1" u="sng" dirty="0" smtClean="0"/>
              <a:t>created man in his own image</a:t>
            </a:r>
            <a:r>
              <a:rPr lang="en-US" sz="4000" i="1" dirty="0" smtClean="0"/>
              <a:t>, in the image of God created he him; male and female created he them" (Gen. 1:26, 27)</a:t>
            </a:r>
            <a:endParaRPr lang="en-US" sz="40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eeninspiredliving.com/wp-content/uploads/2012/01/time-for-review-e1338497717970.jpg"/>
          <p:cNvPicPr>
            <a:picLocks noChangeAspect="1" noChangeArrowheads="1"/>
          </p:cNvPicPr>
          <p:nvPr/>
        </p:nvPicPr>
        <p:blipFill>
          <a:blip r:embed="rId2" cstate="print"/>
          <a:srcRect/>
          <a:stretch>
            <a:fillRect/>
          </a:stretch>
        </p:blipFill>
        <p:spPr bwMode="auto">
          <a:xfrm>
            <a:off x="990600" y="0"/>
            <a:ext cx="7162800" cy="68762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eg;base64,/9j/4AAQSkZJRgABAQAAAQABAAD/2wCEAAkGBhQSERUUExQVFBUVFxcYGRcYFxcUFxgWFBcYGBgYFxcXHSYfFxojGhcYHy8gJCcpLCwsFx8xNTAqNSYrLCkBCQoKDgwOGg8PGiwkHB8pLCwsLCkpKSwsKSkpLCwpLCwsLCwsLCwsLCkpLCwsLCwsKSwpKSkpKSwsLCwsKSwsLP/AABEIAKMBNgMBIgACEQEDEQH/xAAcAAABBQEBAQAAAAAAAAAAAAAGAAEDBAUCBwj/xABCEAABAwIEAwYDBQcCBAcAAAABAAIRAwQFEiExBkFREyJhcYGhkbHRMkJTwfAHFBUWUlThF0NicoLxIyQzkqLC4v/EABkBAAMBAQEAAAAAAAAAAAAAAAECAwAEBf/EACkRAAICAgMAAQQBBAMAAAAAAAABAhEDIRIxUUETImFx8ASx0fEyQqH/2gAMAwEAAhEDEQA/APNnVCozUSeYUbikOo77XxTirooZKcOQGJRVXba/ioXCOnouAlsNGg2pPNOHqpSeu85RsWiV1X2TucQJ0185GyrucSFGyoZhCw0TOrJNrlLsWuMNJJ6iD7ctVxUt3M+15ShY/Ek7dMaqjBXBWDRP23il2y4pCd4U37sCCZjw391rNSORWT9sq7wQY+Sla4LGol7QrntU76XT4blN+7wJnXTTktZuJ2xxU7WuXFGqAOhUrHygDRwSQmzqzSti49PHkF2cPEE7dOfxQsyVlZripmUXHYe4UNMmYK1LZvlP66LNjJJlM0Xjdp+C4Llt0m6rS/gLaog6HrzCRzrsb6V9AkHKelRe77LXO8gSta74VqUe9HaM3kDbzby89VZsmEgdPEwPfRbnq0ZQ3sxhh1b8N/8A7SFHVpuYYc0tPiI+aLqTOQA+nx3Vh1sCO8ARGx1CT6pX6H5AbOlnRbc8OUHiWzTJ2yyR6grAxPAKtHUjM3+obeo5JlkTJyxyiUQ9O16jCdqcSibOlnXCUrGO8ydRlMsAw3qNwXb1wQrkUI7R+vJchIJ0BhSk0pk+VKE6aVMHqELsjxQMdB66ZbE9dpGnhMqNokgI5dhYY8OEfYA8i7uz8PklnLiUx4+QL4baQwPIJBOgiQI5kc9Tsr7rdzpB+Q/UI+4WwKn2QDhOn+fzVbjTAhRoOq0xoIB/4QdM3x+a5/q3Kjo4KKo8sqsgkdJTNZJjdIDXqtrha0Dqpnk356LobpWQjG3RlCgYBA1JAjpO3qtOnYloLSJdEkkT6Db/ACjfgvCWCq4OAdEuB8ZgeyK7vh6i/UtHoueWan0XWNLs8WvraGN0Hh6qkxqL+N8AdRqfaGQtlm8/8XlH5hYtlhebUctB5q0ZWrJTX3UioylAEg6/rdXaVqDrEz9kdB18T4rabhwNLLuevieaOsEwOkKQ7rSYAJjopyy0UWKtnk95ZlmWREzBjefHmV3Z2ZImJXrOJ8NU61I0yADu0/0uGx8uqDGWvZlzCNWmD4dUI5bQrx/cUThsgCYB3/X63RBg+BU3byfyCpUgJRBgzxqpzm6OjgjPxrgFj2ZqPdqAbfdf59D4oOtaDmvLXAgjQiNQRyXslNggeSHeKsBD2mswd9o73/E0cz4j5LY8laZCcPlAvbURotq0qR+SzKA7s7q9ZEIzK4uglsmyPzPyWZiHDwLu0pgBw3b90+LehWhYlaXZ6eiknXQWk+wUayG6jX4R9Aq7zG3w1C3sUtgO+BOsEefNYVzWIdJj9abp9PaDC+mWLZ+m2u3itmlay0zHqJBlZFpEztr+v15Ldo0wBvKUaTAviDhDQ1KAg7upjbzZ9EIFe0uobkdPkgDjXAwxwrMENeYcOQd19fmq48m+LOecF2gXCdIhKF0EBJJJLGMJwXLwk8+CZzlcijhIeyafklKAw0rsOUbj+vJKm5Cgk7QnhdUQ07mE7mQlM0NRHeHXReijkDq90d3eGgQB7oNwKy7R4BHdBBJ8BrA80f2LGh0gATudyfMqGZnX/TphVw/YZaYk+Kv3tkKlN1N2rXtLT5OEJWT+4FPKgkkhZttnzldW5Y5zXbtcWnzaSPmFvcJ2zgXkCdAAeQO+vlorPGHDrm31aIDXOzjyfr85+Cu4TbimzJy+ZK6Jy+0OKP3WFHCVIZ3ETAAbPWJLj8Si9rEKYDVyuhFbHLlVN7K5bTB7jrDxUtidyxwPoe6fn7IQo0mgDLpAj0XpN/Q7Sk9kfaaR6xp7rzLtMoj9TKddUCFXsv06QPojHBBNMaoKtqqLsCrd2Ej72Vl/xNoU0GcYWWWsHjZzR8Rp8oRoCh3jWgTSY8fddB8nD6gJlp6OdP0E6b9VtYa+PWEPCRutayuNQfzWmtHQthzQGgUr6YI9FTsK0tCulIqog7s83xK27J7mD7riPSdPZd2VaAtDi2zitm5PA9tD8lgskbq3aGhoK7O4j4hENLZBmH3MkFF9m+QPFQHmS3NvmaR1BCCsRpnfSJIjfl+vj4o76IPxu2ioWDnP/wAgSPdPESL2VLS7A5D/AAVtW1xsPFCerDrvPXdbuGXkkEt3+HmPVCUaKPaCSi/1Hw0VHiSy7S2qt5lpIHizUfJWbboefvqrb2AiPD5pfmxGeJEpK3i9l2NapT/pcR6cvaFUldyORiSTSkiAH3KMuXdQKPlsrkkcykEpjxVrCq4bWpueO617SfIOlBhR1d2JpmHDKdNDv/hcOsogl0g7eSMsW7OvSr1tCGkgHq5zjEemqDToBuNdFOMrRaUEjhzhOkD3nxRJhGHN7PPU73QH6IbpM10CM7BwLWiIkeyE3RoK2Q3eLMpaMHoBAUmE4y99TY5fAarUp4JTqkZgEV2XCzGM7jWzGk9VCU11WzpqSdt6JcKxwQJa4DqVs2mK06v2HA9RzHostuEElslwbBzAHLr6clBg9s0PqtAAf3g13xhR5VozgpWzJ42rMFdvUMg+hP1QdcYyATlWvXaS8h/2mkgzrqN1ZsOHadRwkBVtRWxlF1or8PYu4GSCfII3pcRsa2XAt81VHD2TLlA370bx4JrvAu68uJMTlBOkchA5qTkrugtKWmzftcQa9uYER18l5lidw0VahnTM6PIkwii5p/8AkzkGUtILgObRv+R9EKMpB243Txd7AoU9Gd/FjPdCLMAxrKBLXH9eKbCeGGO70D1WsMDcMwGgjukRv4zzQnJS0kHrTZeZxLTzBpOp5f5UnEVUG1qHqNPOQViXODim5riM2us6nYe26h4sJ7kHuObAHKRuPklTt0hXBdg3cXQACjs8QOYdFcoWjX6EIgsOG2hswOolUcktDU0WcLxwBuoMAbnQBamH4+yq4tH69FlDAXOa0GRvmAgctI8EsKtG0qsOb5FStIDimdcX1RmYJEgO9JiPkhK4riPNWMTa8VXB5JdJmfn7ymtqAfoVVaQsV4V7K+II6IwsceaG6ggDmf1qqFtw8A2RE8p68pU1Th5zmgEkd0yBA73L0SSabH+NmvhvEDaxIAKycSvMz3u/pkfAx8pUmE2wovIcBPJyysXplvd6yT8fqEFti8aZSudRrzGngu8PvspGn/adfmurYh7f1v8A9lbbgxA0jMdAeX6hM2umUNNmPtayTy6/lzKsYNxD28jKRHXb49Vi3vDznNO8gDLsNZEk+nwVu3oOohzIAcWkNd0cQQPSYSNJIRgTj1921d7xz8OgjRZ66cwgkEQRoR4hcldiONiCZIJkwphPcuMxXdQqGVYkhOG6driuajkzXrDBjgFNr7OtTc4N7wc3nDwIEj+kgkTyWVimB1KTWueJa77L26tPUTyPgqNniL6Tg5h1HwPmFtY7xSy5pNGQse2NiMungFGmnoumnH8mARCu2t+7Pm5qg86qxaETromYi7DnB8YDnCDtC9DwW5zN15LyXBMPc1zT+oXpuBVeXguSaSkqOzcoOwge2dOqy77LTIJgTstNtTRCl5Z1i99R7HP10aCNvyEJJxT2Lg+b6M7jKzyubctHddDang6Ia7129AquB4jrI8FauOKKVSjUYYOZjmBgOYlx2Omgg6z4LGwW3LDr4J6uOysdOvg9Nsq2ZoUlxTkLNwyr3QVbxKo80X9nq6NEiprZFpqZni4Y2pl0M6EdQdwgrF7T92rFmuR2tM9WnkfEHT0WnWrG3GZ7CeriQACeU8yqmO4sy5osa2HPD80jUNbEET4mPgjBV+i8l8pmrgF9qNUX0jOoK8/wQlsAo1tq5EJem0JlVpMe8ogST05+CyK9BtxRfSBE7sPR429Dt6qXihtR5phoOTXMR15SsBuNCi7KWFh6uIEjrAQ47tDRVx2zJtrgtdBkEaOHQjQhGuB3sjVCOK1G1rg1KY7py67SQACfX8lu4A87bp8npquLsLRTkaHRZOI5WASQOXitCzuZ0KE8UFTtqjnNc4BxytGsjlHokcUxMfezniiyFSm24Zu0Br/+X7rvTb1HRYdjdQRqtey4kpgOa9uVsOBbOYmQRCxbe2mCqrqmN09Brg95Ig7bQtxtGRvIG3wQlgr5BG8D4/r8kTYbe5tFFeAmnejNxGo1oEkD56LI4jtQ9ors5w1/n913rt8FVuqr2vqOewuOYw3wk667CIUljjlM03tIhpaRlOup/wA6p1GtooZlpVy89ET4fcAjK7Yx6c9Pmh51tILun69lo4dUlhI1LY89946/PVCe9gCk25LSc0w0gct+fnCx8Ru2SC5wkRpz0WlheIB7SOcIDZiHZtOdhc4kyOY6kknRCMbAl6PxlhwzC4Z9mpo7weB/9hr5goZlFLuIaRtatM/eHcbuQeXlBQrK6oXVM5ciSeh0yeUk5IHnjooiPgpXjoq7wugiIhMPJcEeakA15goDImFMx4bJU2qS0ti9zWie8YWpivDj6MPGrevRI38FFF9mX2ZCs4fbZngKxaWweFawy2yVBOyVsdRthfhdDQDpARVhjYQva1Nlu2d10XBPs70tUE1OpAlY/FuLMZaVu+A4sLWjmS7SB46rRFIOYAfBC/H1OmLdrMozF8tPMR9r0gx6qkHfZzcU/wBgBg9CXA9EZWTBCGcJ7sgogsq8H9c0+XZfFpBRhb9IOy1mVwG6mEN4dW1HityvZtdBIkgLniwTSvYGftIv2llKmxwJzOcQOgEA/ElYGEU41POFocdBhuBkaAWtAcep3HqAf1CqWTu6ur/qJFbCCg3ZE1pVlo6hCVncaeX5oiwV8mCuV6Zae0a1zdtA7x2XlvEdyKl5ULTLQQ0Hl3QB85XotW0ptzPc0RqTPQbry92XtHFohpcSB0BOg+C6MRBxXwbOGjYLbw+pleEPUqsQQtehWkgjoD+SnkRePQXWzwHTyIlVcbv6bab3FwByujzjT3hNZAPpGdlk8UUaVO2LXNGYkBp8d58NAUsO6JNIBrcarfw53JYlEAFaNOrEELomrDBUbmG1stT5+KJLEgPJ5boRpvkyOgPtr8vdEdqA+jJ56e/+VyseRHxDdMFOoZ72R0eZ0QNQKJeJ2UmUcpbDy7umTy3Ovh80NUiFeC+0VLw1rKtII2IU2D3eWoQdjofhyWOy4yOB5K5lhznDYH2cAR+fwSuPY4V4Y3I945DX0P5LF4oqUxTqEfagAf8AUdvPdaIZnotn75A/IT1CH+LBSbSa0My1M28kw0TO522UoK5CZHSbBUpAJQnXccIgEydJEUHqnNV3zKncV1bWTnuAA1J0+qsSSsr02R6pxvoUeYLwU3R1Tvn2W/fcIUnU4yAaGCBBHRRlninR0rA6AXhy3mqCeWq9RsbJtSnleAQQgbBbIsfBGo0XoWEbKGaWy8FUQI4g4QNs7tKWrJ1HRZfaAr1q7t2vYWu2KCbzgMlxNN8eB2Qjk+JArwwKV49gAGoHyWxhmPguAOhUd3wxWosLnFjh0Eyq1rhYqbkt8kXxaHVnpGG4k1wGqwf2hgZKTp1zOHoR9QPiocKw40x/6jj8FZxTDxXbDjtt4KSkosNK9AIVK2/cDqFrO4PqA914PmqV7hr6RAflM9JV+cXoOzXwjGGyD0KMrW/DgNQvPLXCMxzZi3yARDY0ywfaJ84UJUugyVrZh8YtAu6kcw0nwOUSsZjyNkUYpgfbOzAw47lZ38sVW/eafNVjkjVAoo2mIkHUIswbFmh3nB+oQt+7EPLSFdtcMy7PI8NEJqLD+w7fWbUpvBIylrp8i2CvKwUYtqHIWzoRCya3DZJlpS45JdgrwxxVIGmy0sKv40dpMj4roYI8HXLHuq37qT3doO6q3GRlYZ4RijcmU+Sr8aw+2aebXj3aQVhW9Ms+8T5q1XrOqCHHToo1xdhaBtqcvI0Ws/BTuCoxhzhvEBW5xBTO8LudC12mZpA/XmibDMUBphpgHb1H+ULOtCdNo5rg3LqZ0181NxUuhv2EPGoD6NN33g86eY19wEItCuVbx9QjOZjYbAeQC7/ctJVF9qpmSKDwY/XJbFgJova4w4tBby+wQQPWIWZc3IYOqirY2CGjKZbz6hZpyA5Rj2wvtcWBptAgHuwPIiPzWXxy9rm0XjQnOI8NDPxWCMaI2aJGxOvsqt3fPqul5mNB0A6AckscdSslkyRapEYTlcJ1c5hEpJiksKYnZdUWcI4cPtkalDZCNuHWwxoRyP7RsCXIMcNoBaVzR7qo4aVqO2XnHXJ7A2rZRUJjmtvDnQAor2l3ipLQJm7KaZqVX6Kv2keKmjRS07b73TRTE0jOxGiXM16LCt7LKUV16crIdR1RTopFnVCkpHNhS0WLp1LVI5GfZBqSAB5noqOL2GZEFG2geJ1Kr3tGQsm1sCasH7e0hXWUFJTo6q32WiLkNIptCVJhdJ2aNvFWKVtOnj7LSNuANEBW0Cl1h3fmE7bRbN3b6yuaVBHmNozW2xClJgSrle30U1hbAukjQbea3KxeilQszlOYanl0CpVcL7xKKKlqFSrWyPJoCYPvsfj+tlyy0g6ohbahU7y02W5sYov0bpuTp5qe0w/u977R3+i0sHtWucS4cu7+Z81fdYwdFt0K5K6MKrg0iViX2EnkPqjgW4Khr2IgoqTRlIArWwynXSFavSGM6efILRvrCHTqQNo/Pqh7ilj8rT9xxP8A+Z9/gqxfNoaUuMbMK8r5jpsNvHxUBTQnXYcDbbtiThMQnCwB0iUklgCCdKElgFW3oZj6oxwtsAeiE7PdFmFjQIZSuEK8MctcuMaCTyEx7rIw5ui1Ke64WdD2B2HcdUru5/d6dGq14zZsxZlGT7WocZXFrxzTN5+6ClU7XO5m7MstmTM7QCdkGcB1CMXq5Rmce3AGsSXbujZo3PgOsJ8PPZ8Qn7TyK9UdXOdleB4AknyE9Aut4Y21+DijnnS/dHqWPcRMs6Jq1A45QJa2J7xgak8zIHWDyBjOH7V7Ztm24LKjmPqGnkGUPa9rcx0JgiMpkH7wW9d8P069B1K4aKgqd5+4lwiMpGoDYAHgPEryrEMOoPxOna0gKdpZB1SqftDuQ+u5xcTmJhlPX+kctFLFGD7+P7FMsprr5/uev2tftKbHlrmF7WuyujM3MAYdHPVQV7fVBnB3GNxcU765rOItqTpY5wbmY05nFggd8hmSJ5uHIrHsf2gXIw66uKjtXVRTtpDSQ5wJeNocGNgyRukeCVuv5Y0f6iKS/nR6ZSYpciyeCH13WVOrdPzVKgNQkhrcrHatENAH2Yd/1IRo8eVru4r1KbzQsbRjnuLQ3PViQxpc8HKXu2A5DrqkWKTbXhV5kkm/k9QGoHUKCpTBCAOBuKLqpbXF7dVf/BZOUBjGgBveeW6S4/ZY2SRLtZhUsBxbFbzD3vovHadvDXu7NpNOBmAJblIaSOkyekJ3hfy1oms6+E9h+aEFTNpLzrDeOri7qvLA7saDBLaNMvqXFYiGgGCabHODncoaNTJRtweLo2jTeAdv3tO6CR90Oy6B3l4TrKnPDKK2UhmU+jQp04dKufmvMrPjuob+6dnz2dtSeXaNALmQ0ZCBPeqd1oJMg9VFg+J4rc4dXuWVgHZ5psyUxNOnmNTIcupzFrRO+Rw3KdYJLtr4/wDSbzxfSf8Ao9JuKEqBlOEEVeOq1e9NtSLmUrcE1302drVqOpw1zKQg5QX90GJiTICJOC33j6L3XjMjjUcabTGcUzsHxzGwnXTVJLFKKtjwzKTpEHFnFVKwYx1VrndoSAGFubQSdHEabfELasHHI0lpZmaCWndsiYMcxMLzPH7pt7jMOdFtYNL6h3EUe9UMHQk1MrPGArfD/wC0KsLS7u7gF9NtUNoNMBxe/MezLgNQ0ZDJk77qjwNRTXf+RFnXJp9f47PUmlV69Bec2eP4nXoUalIPfWrVA+BTDbajbiQGuc4Q5zyc32iQ0DYnW3T4rua2MutqL5pMpuFQQ0sa9rSS4GM3deWs1Jkg9YGeF+oCzLxhuxqVa3kLzOvxdiVsW2VUsdd1qgIeQ14pUnwBowQ4yHO1BhvIyILOG7i8qXdTMKn7o2mGsfXZ2dSpVbANRrYDg1xzGIgCIgpZYWlbaGjnTdUxn8W0KLHPc8BjKxoOMwRUa6Hd06uAmSRy1hGTDmC8fw/9nNxd1+3xGq6S5002hx0aTpn+wxhjTLMgjbl61bPgD4IzjGNJMEZSnuSO+yXJ6c1ZLZXBYkHMu+sA4eKxsUwvtKZpu0Dtj0cIj4FFTmdVSvKEj9eiHW0Ui7VM8Vubcse5jhDmkgjxC4Rhx7hMFtw370Nf4OA0PqNPRB674y5Kzkap0JOuYXTUwDpMU0JFYA8pJklgHFpuirDHbIVt6ZlElhVQybKY3QW2FaFq0qqF7e6Wjb3y45RZZM44X4Pp2b61Rri+pWcSXEBuVpJOQCTpOpPOB0UmC8FU6N7WvMxfUqlxaC0AU8570amSRpOmk9Vo0bsFaVs8Ic5NvfYOEUlrotMpkjoeR318uaDsJ/ZTTpUrtj676r7tuV1QtDXNElxgSZl0E9YhG1J4U0oxbj0LJKXZ5jxPhVHDsLZZPFaqK7uzDqLAHZg4VS4tLjmcSBpPeDYGWENu4YN3dULKkc9rZDLVqhuRheTmqAamajjAOp1zbAL2us5pEOAI6ESPgVQucrYygNG0AAAeQGyp9Zpfkn9FN/g6dbBzCwjulpbA07pBEDpohK2/ZRTbY1rQV3ZalQVM+QB0ty5Q8ZoeAGnTu/aJ3iC+nct6q1TrA7FSjKUei04xl2CN9+zgPsKdk2uabW5Q5wpg5w0l0Zc3dl5znUyQOQAG9heBstbWnQZq2k2Jj7R3c4jq4kk+a03VQqzr5u0rSlKSpgjBJ2gU4Y4LFi6t2FU9nWLTkczM5mWdG1M0EQ7m07BFTKQiNYiNzO0b7z4qoLkAqdt23qkuUnbHSjFUgRsP2TUWWle2NVzm1nh2cNDXjJGQO1Iflg9Jzu8II8B4fNvRpUi8PbRaGtys7MEt+84ZnZnTruBOsTEara4XNS5ACdzk+2TUIroFrDgltrd1rihUyi4nPTczPDi7MSxwcIEzoQd0QNpEMhriDBhx7xnqeuusadNE1W8aRuoKd+3qkcnJ7HilFaBnC/2W06VtdUXVnvddBodVygOblOcQJM97U66+6uO/ZtRdh7bN7iQ2CHtbkIeCTnyknUlxmTrMaQIIqd+2d1P+9jqqfUn6T+nDwzcJwZ9C3p0TVDuyphjHCnk+y3K1z25zmIEaSAT6RkcG8Dsw91V3aOrVKpEvc0NMCTA1O5MnyHREVTEACq1bEG7ylc5U16MoRtPwzMW4MbVvaN6yp2dalAMt7RjwAQJGZpBgkSD00Wvf4T21vVouqOBrNLS9uhbIjujkPCdZMlRtxVvVd08XbMStylr8A4xV/krcK8NCxtm0BUdUylxzOEfaMwGyco8J6rVhQfxNvVV34u0HdBtt2x1SVI1aT109Y/8AFwOad2ONjdFJsU1SoqgWYzHGlKrjDUKYUznFsPFai+mdM4IHgeR+IXj1ZhaS0iCCQR0I0K9GvMfAMSgfHiHVS9v3t/8Am6+q6cVoSbszZThNCQCuTHTpoShYAkk6Sxj6HH7PsP8A7Wl8D9VI3gaxG1tT+B+qSS6KRwcn6SDg6z/t6fwP1XQ4RtPwGe/1SSW4rw3KXp2OGLYf7LPdStwKgNqbfdJJDjHw3OXp2MHoj/bHuuv4ZT/oCSS3GPhucvTh+D0TvTHuuHYDQO9JvunSW4R8Nzl6c/y7b/hN910zAqA2ptHxSSW4R8Nzl6dfwaj+GPdRHhy3/Cb7pJLcI+G5y9G/lu2/Bb7/AFT/AMuW/wCE33+qSS3CPhucvTsYFQH+233TOwGgdDSb7p0luEfDc5ekf8s234Lff6pv5YtvwWe/1TJLcI+G5y9HHDNt+C33+q7/AJet/wAJvukktxj4bnL05fw1bHei0/Fc/wArWv4LPf6pJLcI+G5y9G/lO1/AZ7/VN/KVp+Az3+qSS3GPhucvTr+VrX8Fnv8AVM7hS1P+wz3+qSS3GPhucvRfyna/gM9/qmPCVp+Az3+qSS3FeG5S9G/lG0/AZ7/VOeErT8Bnv9UkluK8Nyl6RVOCLJ29tTPofqozwDYf2tL4H6p0kaRuT9Of9PsP/taXwP1S/wBPsP8A7Wl8D9UklqQOT9H/ANP7D+1pfA/VN/p/Yf2tL4H6pJLUg8n6L/T7D/7Wl8D9UkklqQOT9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100" name="Picture 4" descr="http://4.bp.blogspot.com/-oRSVKcx24RE/TxS4bymm72I/AAAAAAAABCw/HJIFgv2FSDY/s1600/Why%252520are%252520we%252520here%25281%2529.jpg"/>
          <p:cNvPicPr>
            <a:picLocks noChangeAspect="1" noChangeArrowheads="1"/>
          </p:cNvPicPr>
          <p:nvPr/>
        </p:nvPicPr>
        <p:blipFill>
          <a:blip r:embed="rId2" cstate="print"/>
          <a:srcRect/>
          <a:stretch>
            <a:fillRect/>
          </a:stretch>
        </p:blipFill>
        <p:spPr bwMode="auto">
          <a:xfrm>
            <a:off x="0" y="848068"/>
            <a:ext cx="9130427" cy="47907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upload.wikimedia.org/wikipedia/commons/thumb/1/1d/Westerminster_catechism_first_page.jpg/300px-Westerminster_catechism_first_page.jpg"/>
          <p:cNvPicPr>
            <a:picLocks noChangeAspect="1" noChangeArrowheads="1"/>
          </p:cNvPicPr>
          <p:nvPr/>
        </p:nvPicPr>
        <p:blipFill>
          <a:blip r:embed="rId2" cstate="print"/>
          <a:srcRect/>
          <a:stretch>
            <a:fillRect/>
          </a:stretch>
        </p:blipFill>
        <p:spPr bwMode="auto">
          <a:xfrm>
            <a:off x="0" y="0"/>
            <a:ext cx="9481106"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atethiry.files.wordpress.com/2011/01/where-am-i-going.jpg"/>
          <p:cNvPicPr>
            <a:picLocks noChangeAspect="1" noChangeArrowheads="1"/>
          </p:cNvPicPr>
          <p:nvPr/>
        </p:nvPicPr>
        <p:blipFill>
          <a:blip r:embed="rId2" cstate="print"/>
          <a:srcRect/>
          <a:stretch>
            <a:fillRect/>
          </a:stretch>
        </p:blipFill>
        <p:spPr bwMode="auto">
          <a:xfrm>
            <a:off x="0" y="1981200"/>
            <a:ext cx="9136714" cy="2895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blog.beliefnet.com/yourbestlifenow/files/2013/08/heaven-hell.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pPr algn="ctr"/>
            <a:r>
              <a:rPr lang="en-US" sz="4800" i="1" dirty="0" smtClean="0"/>
              <a:t> Rev. 20:15 </a:t>
            </a:r>
          </a:p>
          <a:p>
            <a:pPr algn="ctr"/>
            <a:r>
              <a:rPr lang="en-US" sz="4800" i="1" dirty="0" smtClean="0"/>
              <a:t>“And whosoever was not found written in the book of life was cast into the lake of fire.”</a:t>
            </a:r>
            <a:endParaRPr lang="en-US" sz="4800" i="1" dirty="0"/>
          </a:p>
        </p:txBody>
      </p:sp>
      <p:pic>
        <p:nvPicPr>
          <p:cNvPr id="58370" name="Picture 2" descr="http://images.fineartamerica.com/images-medium-large/book-of-life-yulia-litvinova.jpg"/>
          <p:cNvPicPr>
            <a:picLocks noChangeAspect="1" noChangeArrowheads="1"/>
          </p:cNvPicPr>
          <p:nvPr/>
        </p:nvPicPr>
        <p:blipFill>
          <a:blip r:embed="rId2" cstate="print"/>
          <a:srcRect/>
          <a:stretch>
            <a:fillRect/>
          </a:stretch>
        </p:blipFill>
        <p:spPr bwMode="auto">
          <a:xfrm>
            <a:off x="1905000" y="3114675"/>
            <a:ext cx="4991100" cy="374332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justmeintchristian.files.wordpress.com/2012/02/judgement-seat.jpg"/>
          <p:cNvPicPr>
            <a:picLocks noChangeAspect="1" noChangeArrowheads="1"/>
          </p:cNvPicPr>
          <p:nvPr/>
        </p:nvPicPr>
        <p:blipFill>
          <a:blip r:embed="rId2" cstate="print"/>
          <a:srcRect/>
          <a:stretch>
            <a:fillRect/>
          </a:stretch>
        </p:blipFill>
        <p:spPr bwMode="auto">
          <a:xfrm>
            <a:off x="0" y="1"/>
            <a:ext cx="5147863" cy="6858000"/>
          </a:xfrm>
          <a:prstGeom prst="rect">
            <a:avLst/>
          </a:prstGeom>
          <a:noFill/>
        </p:spPr>
      </p:pic>
      <p:sp>
        <p:nvSpPr>
          <p:cNvPr id="3" name="Rectangle 2"/>
          <p:cNvSpPr/>
          <p:nvPr/>
        </p:nvSpPr>
        <p:spPr>
          <a:xfrm rot="17845076">
            <a:off x="4044793" y="2376795"/>
            <a:ext cx="6298599" cy="2554545"/>
          </a:xfrm>
          <a:prstGeom prst="rect">
            <a:avLst/>
          </a:prstGeom>
        </p:spPr>
        <p:txBody>
          <a:bodyPr wrap="square">
            <a:spAutoFit/>
          </a:bodyPr>
          <a:lstStyle/>
          <a:p>
            <a:pPr algn="ctr"/>
            <a:r>
              <a:rPr lang="en-US" sz="4000" i="1" dirty="0" smtClean="0"/>
              <a:t>Heb 9:27 </a:t>
            </a:r>
          </a:p>
          <a:p>
            <a:pPr algn="ctr"/>
            <a:r>
              <a:rPr lang="en-US" sz="4000" i="1" dirty="0" smtClean="0"/>
              <a:t>“And as it is appointed unto men once to die, but after this the judgment.”</a:t>
            </a:r>
            <a:endParaRPr lang="en-US" sz="40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absoluteprimacyofchrist.org/wp-content/uploads/2013/04/Theistic-Evolution-Creation-DARWIN-BIBLE.png"/>
          <p:cNvPicPr>
            <a:picLocks noChangeAspect="1" noChangeArrowheads="1"/>
          </p:cNvPicPr>
          <p:nvPr/>
        </p:nvPicPr>
        <p:blipFill>
          <a:blip r:embed="rId2" cstate="print">
            <a:lum contrast="30000"/>
          </a:blip>
          <a:srcRect/>
          <a:stretch>
            <a:fillRect/>
          </a:stretch>
        </p:blipFill>
        <p:spPr bwMode="auto">
          <a:xfrm>
            <a:off x="0" y="0"/>
            <a:ext cx="9108826" cy="6858000"/>
          </a:xfrm>
          <a:prstGeom prst="rect">
            <a:avLst/>
          </a:prstGeom>
          <a:noFill/>
        </p:spPr>
      </p:pic>
      <p:pic>
        <p:nvPicPr>
          <p:cNvPr id="71684" name="Picture 4" descr="http://us.cdn1.123rf.com/168nwm/stocking/stocking1209/stocking120900795/15444339-portrait-of-a-thoughtful-man-with-question-marks-surrounding-his-head.jpg"/>
          <p:cNvPicPr>
            <a:picLocks noChangeAspect="1" noChangeArrowheads="1"/>
          </p:cNvPicPr>
          <p:nvPr/>
        </p:nvPicPr>
        <p:blipFill>
          <a:blip r:embed="rId3" cstate="print"/>
          <a:srcRect/>
          <a:stretch>
            <a:fillRect/>
          </a:stretch>
        </p:blipFill>
        <p:spPr bwMode="auto">
          <a:xfrm>
            <a:off x="3429000" y="3352800"/>
            <a:ext cx="228600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thenatureofman-part2-090519142532-phpapp02/95/slide-1-728.jpg?1242761220"/>
          <p:cNvPicPr>
            <a:picLocks noChangeAspect="1" noChangeArrowheads="1"/>
          </p:cNvPicPr>
          <p:nvPr/>
        </p:nvPicPr>
        <p:blipFill>
          <a:blip r:embed="rId2" cstate="print"/>
          <a:srcRect r="308" b="36000"/>
          <a:stretch>
            <a:fillRect/>
          </a:stretch>
        </p:blipFill>
        <p:spPr bwMode="auto">
          <a:xfrm>
            <a:off x="0" y="1143000"/>
            <a:ext cx="9179169" cy="4419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14600"/>
          </a:xfrm>
        </p:spPr>
        <p:txBody>
          <a:bodyPr>
            <a:normAutofit fontScale="90000"/>
            <a:scene3d>
              <a:camera prst="orthographicFront"/>
              <a:lightRig rig="threePt" dir="t"/>
            </a:scene3d>
            <a:sp3d extrusionH="57150">
              <a:bevelT w="38100" h="38100" prst="convex"/>
            </a:sp3d>
          </a:bodyPr>
          <a:lstStyle/>
          <a:p>
            <a:r>
              <a:rPr lang="en-US" b="1" dirty="0" smtClean="0"/>
              <a:t>In dealing with man’s nature, we must attempt to answer four basic questions.</a:t>
            </a:r>
            <a:br>
              <a:rPr lang="en-US" b="1" dirty="0" smtClean="0"/>
            </a:br>
            <a:endParaRPr lang="en-US" b="1" dirty="0"/>
          </a:p>
        </p:txBody>
      </p:sp>
      <p:sp>
        <p:nvSpPr>
          <p:cNvPr id="3" name="Content Placeholder 2"/>
          <p:cNvSpPr>
            <a:spLocks noGrp="1"/>
          </p:cNvSpPr>
          <p:nvPr>
            <p:ph idx="1"/>
          </p:nvPr>
        </p:nvSpPr>
        <p:spPr>
          <a:xfrm>
            <a:off x="0" y="1905000"/>
            <a:ext cx="9144000" cy="4953000"/>
          </a:xfrm>
        </p:spPr>
        <p:txBody>
          <a:bodyPr>
            <a:noAutofit/>
          </a:bodyPr>
          <a:lstStyle/>
          <a:p>
            <a:r>
              <a:rPr lang="en-US" sz="3600" dirty="0" smtClean="0">
                <a:solidFill>
                  <a:srgbClr val="FFFF00"/>
                </a:solidFill>
              </a:rPr>
              <a:t>How is man made in the image and likeness of God? </a:t>
            </a:r>
          </a:p>
          <a:p>
            <a:r>
              <a:rPr lang="en-US" sz="3600" dirty="0" smtClean="0">
                <a:solidFill>
                  <a:srgbClr val="FFFF00"/>
                </a:solidFill>
              </a:rPr>
              <a:t>Is man a </a:t>
            </a:r>
            <a:r>
              <a:rPr lang="en-US" sz="3600" dirty="0" err="1" smtClean="0">
                <a:solidFill>
                  <a:srgbClr val="FFFF00"/>
                </a:solidFill>
              </a:rPr>
              <a:t>trichotomous</a:t>
            </a:r>
            <a:r>
              <a:rPr lang="en-US" sz="3600" dirty="0" smtClean="0">
                <a:solidFill>
                  <a:srgbClr val="FFFF00"/>
                </a:solidFill>
              </a:rPr>
              <a:t> (three-part) being? That is, does he consist of body, soul and spirit?</a:t>
            </a:r>
          </a:p>
          <a:p>
            <a:r>
              <a:rPr lang="en-US" sz="3600" dirty="0" smtClean="0">
                <a:solidFill>
                  <a:srgbClr val="FFFF00"/>
                </a:solidFill>
              </a:rPr>
              <a:t>What are the basic characteristics of the soul?</a:t>
            </a:r>
          </a:p>
          <a:p>
            <a:r>
              <a:rPr lang="en-US" sz="3600" dirty="0" smtClean="0">
                <a:solidFill>
                  <a:srgbClr val="FFFF00"/>
                </a:solidFill>
              </a:rPr>
              <a:t>What is the difference between the soul and the spirit?</a:t>
            </a:r>
          </a:p>
          <a:p>
            <a:pPr>
              <a:buNone/>
            </a:pPr>
            <a:endParaRPr lang="en-US" sz="3600" dirty="0" smtClean="0">
              <a:solidFill>
                <a:srgbClr val="FFFF00"/>
              </a:solidFill>
            </a:endParaRPr>
          </a:p>
          <a:p>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rgbClr val="FFFF00"/>
                </a:solidFill>
              </a:rPr>
              <a:t>1# How is man made in the image</a:t>
            </a:r>
            <a:br>
              <a:rPr lang="en-US" dirty="0" smtClean="0">
                <a:solidFill>
                  <a:srgbClr val="FFFF00"/>
                </a:solidFill>
              </a:rPr>
            </a:br>
            <a:r>
              <a:rPr lang="en-US" dirty="0" smtClean="0">
                <a:solidFill>
                  <a:srgbClr val="FFFF00"/>
                </a:solidFill>
              </a:rPr>
              <a:t> and likeness of God? </a:t>
            </a:r>
            <a:br>
              <a:rPr lang="en-US" dirty="0" smtClean="0">
                <a:solidFill>
                  <a:srgbClr val="FFFF00"/>
                </a:solidFill>
              </a:rPr>
            </a:br>
            <a:endParaRPr lang="en-US" dirty="0"/>
          </a:p>
        </p:txBody>
      </p:sp>
      <p:sp>
        <p:nvSpPr>
          <p:cNvPr id="3" name="Content Placeholder 2"/>
          <p:cNvSpPr>
            <a:spLocks noGrp="1"/>
          </p:cNvSpPr>
          <p:nvPr>
            <p:ph idx="1"/>
          </p:nvPr>
        </p:nvSpPr>
        <p:spPr>
          <a:xfrm>
            <a:off x="152400" y="1600200"/>
            <a:ext cx="8763000" cy="5257800"/>
          </a:xfrm>
        </p:spPr>
        <p:txBody>
          <a:bodyPr>
            <a:normAutofit lnSpcReduction="10000"/>
          </a:bodyPr>
          <a:lstStyle/>
          <a:p>
            <a:r>
              <a:rPr lang="en-US" i="1" dirty="0" smtClean="0"/>
              <a:t>Gen. 1:26-27 "And God said, Let us make man in our image, after our likeness; and let them have dominion over the fish of the sea, and the fowl of the air, and over the cattle, and over all the earth, and over every creeping thing that </a:t>
            </a:r>
            <a:r>
              <a:rPr lang="en-US" i="1" dirty="0" err="1" smtClean="0"/>
              <a:t>creepeth</a:t>
            </a:r>
            <a:r>
              <a:rPr lang="en-US" i="1" dirty="0" smtClean="0"/>
              <a:t> upon the earth. So God created man in his own image, in the image of God created he him; male and female created he them"</a:t>
            </a:r>
          </a:p>
          <a:p>
            <a:r>
              <a:rPr lang="en-US" i="1" dirty="0" smtClean="0"/>
              <a:t>Gen. 9:6 “Whoso </a:t>
            </a:r>
            <a:r>
              <a:rPr lang="en-US" i="1" dirty="0" err="1" smtClean="0"/>
              <a:t>sheddeth</a:t>
            </a:r>
            <a:r>
              <a:rPr lang="en-US" i="1" dirty="0" smtClean="0"/>
              <a:t> man's blood, by man shall his blood be shed: for in the image of God made he man.”</a:t>
            </a:r>
          </a:p>
          <a:p>
            <a:pPr>
              <a:buNone/>
            </a:pPr>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ngodsimage.com/wp-content/uploads/2012/09/What-Is-Man.jpg"/>
          <p:cNvPicPr>
            <a:picLocks noChangeAspect="1" noChangeArrowheads="1"/>
          </p:cNvPicPr>
          <p:nvPr/>
        </p:nvPicPr>
        <p:blipFill>
          <a:blip r:embed="rId2" cstate="print"/>
          <a:srcRect l="30877" t="2500" r="34035"/>
          <a:stretch>
            <a:fillRect/>
          </a:stretch>
        </p:blipFill>
        <p:spPr bwMode="auto">
          <a:xfrm>
            <a:off x="2362200" y="0"/>
            <a:ext cx="4396152"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5486400"/>
          </a:xfrm>
        </p:spPr>
        <p:txBody>
          <a:bodyPr/>
          <a:lstStyle/>
          <a:p>
            <a:r>
              <a:rPr lang="en-US" i="1" dirty="0" smtClean="0"/>
              <a:t>I Cor. 11:7 “For a man indeed ought not to cover his head, forasmuch as he is the image and glory of God: but the woman is the glory of the man.”</a:t>
            </a:r>
          </a:p>
          <a:p>
            <a:r>
              <a:rPr lang="en-US" i="1" dirty="0" smtClean="0"/>
              <a:t>Col. 3:10 “And have put on the new man, which is renewed in knowledge after the image of him that created him.”</a:t>
            </a:r>
          </a:p>
          <a:p>
            <a:r>
              <a:rPr lang="en-US" i="1" dirty="0" smtClean="0"/>
              <a:t>James 3:9 “Therewith bless we God, even the Father; and therewith curse we men, which are made after the similitude of God.”</a:t>
            </a:r>
            <a:endParaRPr lang="en-US" i="1" dirty="0"/>
          </a:p>
        </p:txBody>
      </p:sp>
      <p:pic>
        <p:nvPicPr>
          <p:cNvPr id="46082" name="Picture 2" descr="http://media-cache-ak0.pinimg.com/236x/5c/07/53/5c075399e51a23a3a26fba822a3e188e.jpg"/>
          <p:cNvPicPr>
            <a:picLocks noChangeAspect="1" noChangeArrowheads="1"/>
          </p:cNvPicPr>
          <p:nvPr/>
        </p:nvPicPr>
        <p:blipFill>
          <a:blip r:embed="rId2" cstate="print"/>
          <a:srcRect/>
          <a:stretch>
            <a:fillRect/>
          </a:stretch>
        </p:blipFill>
        <p:spPr bwMode="auto">
          <a:xfrm>
            <a:off x="6172200" y="4724400"/>
            <a:ext cx="2583792"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8" name="Picture 10" descr="http://biblescripture.net/God.jpeg"/>
          <p:cNvPicPr>
            <a:picLocks noChangeAspect="1" noChangeArrowheads="1"/>
          </p:cNvPicPr>
          <p:nvPr/>
        </p:nvPicPr>
        <p:blipFill>
          <a:blip r:embed="rId2" cstate="print"/>
          <a:srcRect/>
          <a:stretch>
            <a:fillRect/>
          </a:stretch>
        </p:blipFill>
        <p:spPr bwMode="auto">
          <a:xfrm>
            <a:off x="-152400" y="0"/>
            <a:ext cx="9441178" cy="7488755"/>
          </a:xfrm>
          <a:prstGeom prst="rect">
            <a:avLst/>
          </a:prstGeom>
          <a:noFill/>
        </p:spPr>
      </p:pic>
      <p:sp>
        <p:nvSpPr>
          <p:cNvPr id="2" name="Title 1"/>
          <p:cNvSpPr>
            <a:spLocks noGrp="1"/>
          </p:cNvSpPr>
          <p:nvPr>
            <p:ph type="title"/>
          </p:nvPr>
        </p:nvSpPr>
        <p:spPr>
          <a:xfrm>
            <a:off x="0" y="0"/>
            <a:ext cx="9144000" cy="2590800"/>
          </a:xfrm>
        </p:spPr>
        <p:txBody>
          <a:bodyPr>
            <a:normAutofit fontScale="90000"/>
          </a:bodyPr>
          <a:lstStyle/>
          <a:p>
            <a:r>
              <a:rPr lang="en-US" dirty="0" smtClean="0">
                <a:effectLst>
                  <a:glow rad="101600">
                    <a:schemeClr val="bg1">
                      <a:alpha val="60000"/>
                    </a:schemeClr>
                  </a:glow>
                </a:effectLst>
              </a:rPr>
              <a:t>When God created man in His own image,</a:t>
            </a:r>
            <a:r>
              <a:rPr lang="en-US" u="sng" baseline="30000" dirty="0" smtClean="0">
                <a:effectLst>
                  <a:glow rad="101600">
                    <a:schemeClr val="bg1">
                      <a:alpha val="60000"/>
                    </a:schemeClr>
                  </a:glow>
                </a:effectLst>
              </a:rPr>
              <a:t/>
            </a:r>
            <a:br>
              <a:rPr lang="en-US" u="sng" baseline="30000" dirty="0" smtClean="0">
                <a:effectLst>
                  <a:glow rad="101600">
                    <a:schemeClr val="bg1">
                      <a:alpha val="60000"/>
                    </a:schemeClr>
                  </a:glow>
                </a:effectLst>
              </a:rPr>
            </a:br>
            <a:r>
              <a:rPr lang="en-US" dirty="0" smtClean="0">
                <a:effectLst>
                  <a:glow rad="101600">
                    <a:schemeClr val="bg1">
                      <a:alpha val="60000"/>
                    </a:schemeClr>
                  </a:glow>
                </a:effectLst>
              </a:rPr>
              <a:t>He purposed that mankind would resemble Himself in certain ways.</a:t>
            </a:r>
            <a:endParaRPr lang="en-US" dirty="0">
              <a:effectLst>
                <a:glow rad="101600">
                  <a:schemeClr val="bg1">
                    <a:alpha val="60000"/>
                  </a:schemeClr>
                </a:glow>
              </a:effectLst>
            </a:endParaRPr>
          </a:p>
        </p:txBody>
      </p:sp>
      <p:pic>
        <p:nvPicPr>
          <p:cNvPr id="43010" name="Picture 2" descr="https://encrypted-tbn0.gstatic.com/images?q=tbn:ANd9GcRgZ5zfsflKc6n3OMCk1BKIlLhIAXL8-01EK2BWPKmRKr8aVn9scnoGo8Xa"/>
          <p:cNvPicPr>
            <a:picLocks noChangeAspect="1" noChangeArrowheads="1"/>
          </p:cNvPicPr>
          <p:nvPr/>
        </p:nvPicPr>
        <p:blipFill>
          <a:blip r:embed="rId3" cstate="print"/>
          <a:srcRect r="526" b="36812"/>
          <a:stretch>
            <a:fillRect/>
          </a:stretch>
        </p:blipFill>
        <p:spPr bwMode="auto">
          <a:xfrm rot="20855690">
            <a:off x="442059" y="2884761"/>
            <a:ext cx="3549901" cy="954274"/>
          </a:xfrm>
          <a:prstGeom prst="rect">
            <a:avLst/>
          </a:prstGeom>
          <a:ln>
            <a:noFill/>
          </a:ln>
          <a:effectLst>
            <a:softEdge rad="112500"/>
          </a:effectLst>
        </p:spPr>
      </p:pic>
      <p:pic>
        <p:nvPicPr>
          <p:cNvPr id="43012" name="Picture 4" descr="http://www.willrosenberg.com/wp-content/uploads/2011/05/the_creation_of_man_by_michelangelo_in_the_sistine_1801114.jpg"/>
          <p:cNvPicPr>
            <a:picLocks noChangeAspect="1" noChangeArrowheads="1"/>
          </p:cNvPicPr>
          <p:nvPr/>
        </p:nvPicPr>
        <p:blipFill>
          <a:blip r:embed="rId4" cstate="print"/>
          <a:srcRect t="11655" r="810" b="4527"/>
          <a:stretch>
            <a:fillRect/>
          </a:stretch>
        </p:blipFill>
        <p:spPr bwMode="auto">
          <a:xfrm rot="551203">
            <a:off x="4979386" y="2860051"/>
            <a:ext cx="2538026" cy="1489040"/>
          </a:xfrm>
          <a:prstGeom prst="rect">
            <a:avLst/>
          </a:prstGeom>
          <a:ln>
            <a:noFill/>
          </a:ln>
          <a:effectLst>
            <a:softEdge rad="112500"/>
          </a:effectLst>
        </p:spPr>
      </p:pic>
      <p:pic>
        <p:nvPicPr>
          <p:cNvPr id="43014" name="Picture 6" descr="http://www.illusionsgallery.com/Creation-hands-L.jpg"/>
          <p:cNvPicPr>
            <a:picLocks noChangeAspect="1" noChangeArrowheads="1"/>
          </p:cNvPicPr>
          <p:nvPr/>
        </p:nvPicPr>
        <p:blipFill>
          <a:blip r:embed="rId5" cstate="print"/>
          <a:srcRect/>
          <a:stretch>
            <a:fillRect/>
          </a:stretch>
        </p:blipFill>
        <p:spPr bwMode="auto">
          <a:xfrm rot="393003">
            <a:off x="1538266" y="4403351"/>
            <a:ext cx="2486025" cy="1728380"/>
          </a:xfrm>
          <a:prstGeom prst="rect">
            <a:avLst/>
          </a:prstGeom>
          <a:ln>
            <a:noFill/>
          </a:ln>
          <a:effectLst>
            <a:softEdge rad="112500"/>
          </a:effectLst>
        </p:spPr>
      </p:pic>
      <p:pic>
        <p:nvPicPr>
          <p:cNvPr id="43016" name="Picture 8" descr="http://upload.wikimedia.org/wikipedia/commons/4/49/Creation_of_man_Prometheus_Berthelemy_Louvre_INV20043.jpg"/>
          <p:cNvPicPr>
            <a:picLocks noChangeAspect="1" noChangeArrowheads="1"/>
          </p:cNvPicPr>
          <p:nvPr/>
        </p:nvPicPr>
        <p:blipFill>
          <a:blip r:embed="rId6" cstate="print"/>
          <a:srcRect/>
          <a:stretch>
            <a:fillRect/>
          </a:stretch>
        </p:blipFill>
        <p:spPr bwMode="auto">
          <a:xfrm rot="21199740">
            <a:off x="4595546" y="4589196"/>
            <a:ext cx="3030220" cy="18938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54162"/>
          </a:xfrm>
        </p:spPr>
        <p:txBody>
          <a:bodyPr>
            <a:noAutofit/>
          </a:bodyPr>
          <a:lstStyle/>
          <a:p>
            <a:r>
              <a:rPr lang="en-US" sz="3600" dirty="0" smtClean="0"/>
              <a:t>How are we to understand these words?</a:t>
            </a:r>
            <a:br>
              <a:rPr lang="en-US" sz="3600" dirty="0" smtClean="0"/>
            </a:br>
            <a:r>
              <a:rPr lang="en-US" sz="3600" dirty="0" smtClean="0"/>
              <a:t> </a:t>
            </a:r>
            <a:r>
              <a:rPr lang="en-US" sz="3600" dirty="0" smtClean="0">
                <a:solidFill>
                  <a:srgbClr val="FFFF00"/>
                </a:solidFill>
              </a:rPr>
              <a:t>“</a:t>
            </a:r>
            <a:r>
              <a:rPr lang="en-US" sz="3600" i="1" dirty="0" smtClean="0">
                <a:solidFill>
                  <a:srgbClr val="FFFF00"/>
                </a:solidFill>
              </a:rPr>
              <a:t>Let us make man in our image, </a:t>
            </a:r>
            <a:br>
              <a:rPr lang="en-US" sz="3600" i="1" dirty="0" smtClean="0">
                <a:solidFill>
                  <a:srgbClr val="FFFF00"/>
                </a:solidFill>
              </a:rPr>
            </a:br>
            <a:r>
              <a:rPr lang="en-US" sz="3600" i="1" dirty="0" smtClean="0">
                <a:solidFill>
                  <a:srgbClr val="FFFF00"/>
                </a:solidFill>
              </a:rPr>
              <a:t>after our likeness…”</a:t>
            </a:r>
            <a:endParaRPr lang="en-US" sz="3600" dirty="0">
              <a:solidFill>
                <a:srgbClr val="FFFF00"/>
              </a:solidFill>
            </a:endParaRPr>
          </a:p>
        </p:txBody>
      </p:sp>
      <p:sp>
        <p:nvSpPr>
          <p:cNvPr id="3" name="Content Placeholder 2"/>
          <p:cNvSpPr>
            <a:spLocks noGrp="1"/>
          </p:cNvSpPr>
          <p:nvPr>
            <p:ph idx="1"/>
          </p:nvPr>
        </p:nvSpPr>
        <p:spPr>
          <a:xfrm>
            <a:off x="0" y="2133600"/>
            <a:ext cx="9144000" cy="4724400"/>
          </a:xfrm>
        </p:spPr>
        <p:txBody>
          <a:bodyPr>
            <a:normAutofit/>
          </a:bodyPr>
          <a:lstStyle/>
          <a:p>
            <a:pPr marL="342900" lvl="1" indent="-342900">
              <a:buFont typeface="Arial" pitchFamily="34" charset="0"/>
              <a:buChar char="•"/>
            </a:pPr>
            <a:r>
              <a:rPr lang="en-US" dirty="0" smtClean="0"/>
              <a:t>The expression "image of God" does not refer to physical likeness because "God is a spirit" </a:t>
            </a:r>
            <a:r>
              <a:rPr lang="en-US" i="1" dirty="0" smtClean="0"/>
              <a:t>(John 4:24) </a:t>
            </a:r>
            <a:r>
              <a:rPr lang="en-US" dirty="0" smtClean="0"/>
              <a:t>and He is invisible </a:t>
            </a:r>
            <a:r>
              <a:rPr lang="en-US" i="1" dirty="0" smtClean="0"/>
              <a:t>(Col.1:15; I Tim.1:17).</a:t>
            </a:r>
          </a:p>
          <a:p>
            <a:pPr marL="342900" lvl="1" indent="-342900">
              <a:buFont typeface="Arial" pitchFamily="34" charset="0"/>
              <a:buChar char="•"/>
            </a:pPr>
            <a:endParaRPr lang="en-US" sz="2000" dirty="0" smtClean="0"/>
          </a:p>
          <a:p>
            <a:r>
              <a:rPr lang="en-US" i="1" dirty="0" smtClean="0"/>
              <a:t>“God is light and in Him is                                                                        no darkness at all…”                                                           I John 1:5</a:t>
            </a:r>
          </a:p>
          <a:p>
            <a:pPr>
              <a:buNone/>
            </a:pPr>
            <a:endParaRPr lang="en-US" dirty="0"/>
          </a:p>
        </p:txBody>
      </p:sp>
      <p:pic>
        <p:nvPicPr>
          <p:cNvPr id="47106" name="Picture 2" descr="http://1.bp.blogspot.com/-BnBsFSQFv7M/UW5Y_Fmvi2I/AAAAAAAAAPE/2YLZagIT-TE/s1600/throne.jpg"/>
          <p:cNvPicPr>
            <a:picLocks noChangeAspect="1" noChangeArrowheads="1"/>
          </p:cNvPicPr>
          <p:nvPr/>
        </p:nvPicPr>
        <p:blipFill>
          <a:blip r:embed="rId2" cstate="print"/>
          <a:srcRect/>
          <a:stretch>
            <a:fillRect/>
          </a:stretch>
        </p:blipFill>
        <p:spPr bwMode="auto">
          <a:xfrm>
            <a:off x="4857750" y="3505200"/>
            <a:ext cx="4286250" cy="3161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buFont typeface="Arial" charset="0"/>
              <a:buChar char="•"/>
            </a:pPr>
            <a:r>
              <a:rPr lang="en-US" i="1" dirty="0" smtClean="0"/>
              <a:t>John 4:24  “God is a Spirit: and they that worship him must worship him in spirit and in truth.”</a:t>
            </a:r>
          </a:p>
          <a:p>
            <a:pPr>
              <a:buFont typeface="Arial" charset="0"/>
              <a:buChar char="•"/>
            </a:pPr>
            <a:r>
              <a:rPr lang="en-US" i="1" dirty="0" smtClean="0"/>
              <a:t>Psalm 139:7-8 “Whither shall I go from thy </a:t>
            </a:r>
            <a:r>
              <a:rPr lang="en-US" i="1" dirty="0" smtClean="0"/>
              <a:t>S</a:t>
            </a:r>
            <a:r>
              <a:rPr lang="en-US" i="1" dirty="0" smtClean="0"/>
              <a:t>pirit</a:t>
            </a:r>
            <a:r>
              <a:rPr lang="en-US" i="1" dirty="0" smtClean="0"/>
              <a:t>? or whither shall I flee from thy presence? If I ascend up into heaven, thou art there: if I make my bed in hell, behold, thou art there. If I take the wings of the morning, and dwell in the uttermost parts of the sea; Even there shall thy hand lead me, and thy right hand shall hold me.”</a:t>
            </a:r>
          </a:p>
          <a:p>
            <a:pPr>
              <a:buFont typeface="Arial" charset="0"/>
              <a:buChar char="•"/>
            </a:pPr>
            <a:r>
              <a:rPr lang="en-US" i="1" dirty="0" smtClean="0"/>
              <a:t>Jeremiah 23:24 “Can any hide himself in secret places that I shall not see him? saith the LORD. Do not I fill heaven and earth? saith the LORD.”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962400"/>
          </a:xfrm>
        </p:spPr>
        <p:txBody>
          <a:bodyPr>
            <a:normAutofit/>
          </a:bodyPr>
          <a:lstStyle/>
          <a:p>
            <a:pPr>
              <a:buFont typeface="Arial" charset="0"/>
              <a:buChar char="•"/>
            </a:pPr>
            <a:r>
              <a:rPr lang="en-US" sz="3600" i="1" dirty="0" smtClean="0"/>
              <a:t>I Kings 8:27 “…behold, the heaven and heaven of heavens cannot contain thee.”</a:t>
            </a:r>
          </a:p>
          <a:p>
            <a:pPr>
              <a:buFont typeface="Arial" charset="0"/>
              <a:buChar char="•"/>
            </a:pPr>
            <a:r>
              <a:rPr lang="en-US" sz="3600" i="1" dirty="0" smtClean="0"/>
              <a:t>II Chronicles 2:6 “But who is able to build him an house, seeing the heaven and heaven of heavens cannot contain him? who am I then, that I should build him an house.”</a:t>
            </a:r>
          </a:p>
          <a:p>
            <a:pPr>
              <a:buNone/>
            </a:pPr>
            <a:endParaRPr lang="en-US" sz="3600" i="1" dirty="0"/>
          </a:p>
        </p:txBody>
      </p:sp>
      <p:pic>
        <p:nvPicPr>
          <p:cNvPr id="56322" name="Picture 2" descr="http://globalmicaiah.org/wp-content/uploads/2010/08/HeavenGateway.jpg"/>
          <p:cNvPicPr>
            <a:picLocks noChangeAspect="1" noChangeArrowheads="1"/>
          </p:cNvPicPr>
          <p:nvPr/>
        </p:nvPicPr>
        <p:blipFill>
          <a:blip r:embed="rId2" cstate="print"/>
          <a:srcRect/>
          <a:stretch>
            <a:fillRect/>
          </a:stretch>
        </p:blipFill>
        <p:spPr bwMode="auto">
          <a:xfrm>
            <a:off x="2286000" y="3533774"/>
            <a:ext cx="4543425" cy="33242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2819400"/>
          </a:xfrm>
        </p:spPr>
        <p:txBody>
          <a:bodyPr/>
          <a:lstStyle/>
          <a:p>
            <a:r>
              <a:rPr lang="en-US" dirty="0" smtClean="0"/>
              <a:t>Although God is spirit </a:t>
            </a:r>
            <a:r>
              <a:rPr lang="en-US" i="1" dirty="0" smtClean="0"/>
              <a:t>(John 4:24) </a:t>
            </a:r>
            <a:r>
              <a:rPr lang="en-US" dirty="0" smtClean="0"/>
              <a:t>and does not have a body like a man, when He appeared visibly to men, He did so in the form of a human body </a:t>
            </a:r>
            <a:r>
              <a:rPr lang="en-US" i="1" dirty="0" smtClean="0"/>
              <a:t>(Genesis 18:1-2; </a:t>
            </a:r>
            <a:r>
              <a:rPr lang="en-US" i="1" dirty="0" smtClean="0"/>
              <a:t>32:24-30).</a:t>
            </a:r>
            <a:endParaRPr lang="en-US" i="1" dirty="0" smtClean="0"/>
          </a:p>
        </p:txBody>
      </p:sp>
      <p:pic>
        <p:nvPicPr>
          <p:cNvPr id="47106" name="Picture 2" descr="http://upload.wikimedia.org/wikipedia/commons/7/76/Sarah_Abraham.jpg"/>
          <p:cNvPicPr>
            <a:picLocks noChangeAspect="1" noChangeArrowheads="1"/>
          </p:cNvPicPr>
          <p:nvPr/>
        </p:nvPicPr>
        <p:blipFill>
          <a:blip r:embed="rId2" cstate="print"/>
          <a:srcRect/>
          <a:stretch>
            <a:fillRect/>
          </a:stretch>
        </p:blipFill>
        <p:spPr bwMode="auto">
          <a:xfrm>
            <a:off x="152400" y="2590800"/>
            <a:ext cx="3095625" cy="3810000"/>
          </a:xfrm>
          <a:prstGeom prst="rect">
            <a:avLst/>
          </a:prstGeom>
          <a:noFill/>
        </p:spPr>
      </p:pic>
      <p:pic>
        <p:nvPicPr>
          <p:cNvPr id="47110" name="Picture 6" descr="http://amaicabraham.blog.com/files/2012/05/04.jpg"/>
          <p:cNvPicPr>
            <a:picLocks noChangeAspect="1" noChangeArrowheads="1"/>
          </p:cNvPicPr>
          <p:nvPr/>
        </p:nvPicPr>
        <p:blipFill>
          <a:blip r:embed="rId3" cstate="print"/>
          <a:srcRect/>
          <a:stretch>
            <a:fillRect/>
          </a:stretch>
        </p:blipFill>
        <p:spPr bwMode="auto">
          <a:xfrm>
            <a:off x="3505200" y="2667000"/>
            <a:ext cx="5486400" cy="3924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to="" calcmode="lin" valueType="num">
                                      <p:cBhvr>
                                        <p:cTn id="7" dur="1" fill="hold"/>
                                        <p:tgtEl>
                                          <p:spTgt spid="4710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7110"/>
                                        </p:tgtEl>
                                        <p:attrNameLst>
                                          <p:attrName>style.visibility</p:attrName>
                                        </p:attrNameLst>
                                      </p:cBhvr>
                                      <p:to>
                                        <p:strVal val="visible"/>
                                      </p:to>
                                    </p:set>
                                    <p:anim to="" calcmode="lin" valueType="num">
                                      <p:cBhvr>
                                        <p:cTn id="12" dur="1" fill="hold"/>
                                        <p:tgtEl>
                                          <p:spTgt spid="471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686800" cy="4876800"/>
          </a:xfrm>
        </p:spPr>
        <p:txBody>
          <a:bodyPr>
            <a:normAutofit/>
          </a:bodyPr>
          <a:lstStyle/>
          <a:p>
            <a:r>
              <a:rPr lang="en-US" dirty="0" smtClean="0">
                <a:solidFill>
                  <a:srgbClr val="FFFF00"/>
                </a:solidFill>
              </a:rPr>
              <a:t>The incarnation of Jesus Christ </a:t>
            </a:r>
            <a:r>
              <a:rPr lang="en-US" i="1" dirty="0" smtClean="0"/>
              <a:t>- John 1:14 “And the Word became flesh, and dwelt among us, and we saw His glory, glory as of the only begotten from the Father, full of grace and truth.”</a:t>
            </a:r>
          </a:p>
          <a:p>
            <a:r>
              <a:rPr lang="en-US" i="1" dirty="0" smtClean="0"/>
              <a:t> Heb. 10:5 “Wherefore when he cometh into the world, he saith, Sacrifice and offering thou </a:t>
            </a:r>
            <a:r>
              <a:rPr lang="en-US" i="1" dirty="0" err="1" smtClean="0"/>
              <a:t>wouldest</a:t>
            </a:r>
            <a:r>
              <a:rPr lang="en-US" i="1" dirty="0" smtClean="0"/>
              <a:t> not, but a body hast thou prepared me.”</a:t>
            </a:r>
          </a:p>
          <a:p>
            <a:endParaRPr lang="en-US" dirty="0"/>
          </a:p>
        </p:txBody>
      </p:sp>
      <p:pic>
        <p:nvPicPr>
          <p:cNvPr id="109570" name="Picture 2" descr="http://3.bp.blogspot.com/-zen8TDqvIas/TsmVYPDBn_I/AAAAAAAAAp0/EWdd24watyk/s1600/JesusBirth.jpg"/>
          <p:cNvPicPr>
            <a:picLocks noChangeAspect="1" noChangeArrowheads="1"/>
          </p:cNvPicPr>
          <p:nvPr/>
        </p:nvPicPr>
        <p:blipFill>
          <a:blip r:embed="rId2" cstate="print"/>
          <a:srcRect/>
          <a:stretch>
            <a:fillRect/>
          </a:stretch>
        </p:blipFill>
        <p:spPr bwMode="auto">
          <a:xfrm>
            <a:off x="3124200" y="4213757"/>
            <a:ext cx="4114800" cy="26442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43400" cy="6858000"/>
          </a:xfrm>
        </p:spPr>
        <p:txBody>
          <a:bodyPr>
            <a:normAutofit/>
          </a:bodyPr>
          <a:lstStyle/>
          <a:p>
            <a:r>
              <a:rPr lang="en-US" sz="3600" i="1" dirty="0" smtClean="0"/>
              <a:t>(Luke 24:39-40) </a:t>
            </a:r>
            <a:br>
              <a:rPr lang="en-US" sz="3600" i="1" dirty="0" smtClean="0"/>
            </a:br>
            <a:r>
              <a:rPr lang="en-US" sz="3600" i="1" dirty="0" smtClean="0"/>
              <a:t>“Behold my hands and my feet, that it is I myself: handle me, and see; for a spirit hath not flesh and bones, as ye see me have. And when he had thus spoken, he </a:t>
            </a:r>
            <a:r>
              <a:rPr lang="en-US" sz="3600" i="1" dirty="0" err="1" smtClean="0"/>
              <a:t>shewed</a:t>
            </a:r>
            <a:r>
              <a:rPr lang="en-US" sz="3600" i="1" dirty="0" smtClean="0"/>
              <a:t> them his hands and his feet.”</a:t>
            </a:r>
            <a:endParaRPr lang="en-US" sz="3600" i="1" dirty="0"/>
          </a:p>
        </p:txBody>
      </p:sp>
      <p:pic>
        <p:nvPicPr>
          <p:cNvPr id="48132" name="Picture 4" descr="http://www.jesus-is-savior.com/Basics/calvary-jesus_feet_nailed.jpg"/>
          <p:cNvPicPr>
            <a:picLocks noChangeAspect="1" noChangeArrowheads="1"/>
          </p:cNvPicPr>
          <p:nvPr/>
        </p:nvPicPr>
        <p:blipFill>
          <a:blip r:embed="rId2" cstate="print"/>
          <a:srcRect/>
          <a:stretch>
            <a:fillRect/>
          </a:stretch>
        </p:blipFill>
        <p:spPr bwMode="auto">
          <a:xfrm rot="21348882">
            <a:off x="5143765" y="3285074"/>
            <a:ext cx="2438400" cy="3228623"/>
          </a:xfrm>
          <a:prstGeom prst="rect">
            <a:avLst/>
          </a:prstGeom>
          <a:noFill/>
        </p:spPr>
      </p:pic>
      <p:pic>
        <p:nvPicPr>
          <p:cNvPr id="48134" name="Picture 6" descr="http://www.jesus-is-savior.com/Basics/calvary-jesus_hands_nailed.jpg"/>
          <p:cNvPicPr>
            <a:picLocks noChangeAspect="1" noChangeArrowheads="1"/>
          </p:cNvPicPr>
          <p:nvPr/>
        </p:nvPicPr>
        <p:blipFill>
          <a:blip r:embed="rId3" cstate="print"/>
          <a:srcRect/>
          <a:stretch>
            <a:fillRect/>
          </a:stretch>
        </p:blipFill>
        <p:spPr bwMode="auto">
          <a:xfrm rot="591094">
            <a:off x="5736385" y="573074"/>
            <a:ext cx="2438400" cy="224157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Transfiguration of Christ</a:t>
            </a:r>
            <a:endParaRPr lang="en-US" dirty="0"/>
          </a:p>
        </p:txBody>
      </p:sp>
      <p:pic>
        <p:nvPicPr>
          <p:cNvPr id="49154" name="Picture 2" descr="http://babethebeka.files.wordpress.com/2012/01/transfiguration.jpg"/>
          <p:cNvPicPr>
            <a:picLocks noChangeAspect="1" noChangeArrowheads="1"/>
          </p:cNvPicPr>
          <p:nvPr/>
        </p:nvPicPr>
        <p:blipFill>
          <a:blip r:embed="rId2" cstate="print"/>
          <a:srcRect/>
          <a:stretch>
            <a:fillRect/>
          </a:stretch>
        </p:blipFill>
        <p:spPr bwMode="auto">
          <a:xfrm>
            <a:off x="609600" y="1524000"/>
            <a:ext cx="3853434" cy="5103886"/>
          </a:xfrm>
          <a:prstGeom prst="rect">
            <a:avLst/>
          </a:prstGeom>
          <a:noFill/>
        </p:spPr>
      </p:pic>
      <p:sp>
        <p:nvSpPr>
          <p:cNvPr id="5" name="Rectangle 4"/>
          <p:cNvSpPr/>
          <p:nvPr/>
        </p:nvSpPr>
        <p:spPr>
          <a:xfrm>
            <a:off x="4953000" y="1143000"/>
            <a:ext cx="3733800" cy="5078313"/>
          </a:xfrm>
          <a:prstGeom prst="rect">
            <a:avLst/>
          </a:prstGeom>
        </p:spPr>
        <p:txBody>
          <a:bodyPr wrap="square">
            <a:spAutoFit/>
          </a:bodyPr>
          <a:lstStyle/>
          <a:p>
            <a:pPr algn="ctr"/>
            <a:r>
              <a:rPr lang="en-US" sz="3600" i="1" dirty="0" smtClean="0"/>
              <a:t> </a:t>
            </a:r>
          </a:p>
          <a:p>
            <a:pPr algn="ctr"/>
            <a:r>
              <a:rPr lang="en-US" sz="3600" i="1" dirty="0" smtClean="0"/>
              <a:t> “And was transfigured before them: and his face did shine as the sun, and his raiment was white as the light.” </a:t>
            </a:r>
          </a:p>
          <a:p>
            <a:pPr algn="ctr"/>
            <a:r>
              <a:rPr lang="en-US" sz="3600" i="1" dirty="0" smtClean="0"/>
              <a:t>(Matt. 17:2)</a:t>
            </a:r>
            <a:endParaRPr lang="en-US" sz="36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0"/>
          </a:xfrm>
        </p:spPr>
        <p:txBody>
          <a:bodyPr>
            <a:normAutofit/>
          </a:bodyPr>
          <a:lstStyle/>
          <a:p>
            <a:r>
              <a:rPr lang="en-US" sz="5400" i="1" dirty="0" smtClean="0"/>
              <a:t> “No man hath seen </a:t>
            </a:r>
            <a:br>
              <a:rPr lang="en-US" sz="5400" i="1" dirty="0" smtClean="0"/>
            </a:br>
            <a:r>
              <a:rPr lang="en-US" sz="5400" i="1" dirty="0" smtClean="0"/>
              <a:t>God at any time.”</a:t>
            </a:r>
            <a:br>
              <a:rPr lang="en-US" sz="5400" i="1" dirty="0" smtClean="0"/>
            </a:br>
            <a:r>
              <a:rPr lang="en-US" sz="5400" i="1" dirty="0" smtClean="0"/>
              <a:t>( I John 4:12)</a:t>
            </a:r>
            <a:endParaRPr lang="en-US" sz="5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i="1" dirty="0" smtClean="0"/>
              <a:t>Job 7:17  “</a:t>
            </a:r>
            <a:r>
              <a:rPr lang="en-US" i="1" dirty="0" smtClean="0">
                <a:solidFill>
                  <a:srgbClr val="FFFF00"/>
                </a:solidFill>
              </a:rPr>
              <a:t>What is man</a:t>
            </a:r>
            <a:r>
              <a:rPr lang="en-US" i="1" dirty="0" smtClean="0"/>
              <a:t>, that thou shouldest magnify him? and that thou </a:t>
            </a:r>
            <a:r>
              <a:rPr lang="en-US" i="1" dirty="0" err="1" smtClean="0"/>
              <a:t>shouldest</a:t>
            </a:r>
            <a:r>
              <a:rPr lang="en-US" i="1" dirty="0" smtClean="0"/>
              <a:t> set </a:t>
            </a:r>
            <a:r>
              <a:rPr lang="en-US" i="1" dirty="0" err="1" smtClean="0"/>
              <a:t>thine</a:t>
            </a:r>
            <a:r>
              <a:rPr lang="en-US" i="1" dirty="0" smtClean="0"/>
              <a:t> heart upon him?”</a:t>
            </a:r>
          </a:p>
          <a:p>
            <a:r>
              <a:rPr lang="en-US" i="1" dirty="0" smtClean="0"/>
              <a:t> Job 15:14 “</a:t>
            </a:r>
            <a:r>
              <a:rPr lang="en-US" i="1" dirty="0" smtClean="0">
                <a:solidFill>
                  <a:srgbClr val="FFFF00"/>
                </a:solidFill>
              </a:rPr>
              <a:t>What is man</a:t>
            </a:r>
            <a:r>
              <a:rPr lang="en-US" i="1" dirty="0" smtClean="0"/>
              <a:t>, that he should be clean? and he which is born of a woman, that he should be righteous?”</a:t>
            </a:r>
          </a:p>
          <a:p>
            <a:r>
              <a:rPr lang="en-US" i="1" dirty="0" smtClean="0"/>
              <a:t> Ps. 8:4  “</a:t>
            </a:r>
            <a:r>
              <a:rPr lang="en-US" i="1" dirty="0" smtClean="0">
                <a:solidFill>
                  <a:srgbClr val="FFFF00"/>
                </a:solidFill>
              </a:rPr>
              <a:t>What is man</a:t>
            </a:r>
            <a:r>
              <a:rPr lang="en-US" i="1" dirty="0" smtClean="0"/>
              <a:t>, that thou art mindful of him? and the son of man, that thou </a:t>
            </a:r>
            <a:r>
              <a:rPr lang="en-US" i="1" dirty="0" err="1" smtClean="0"/>
              <a:t>visitest</a:t>
            </a:r>
            <a:r>
              <a:rPr lang="en-US" i="1" dirty="0" smtClean="0"/>
              <a:t> him?”</a:t>
            </a:r>
          </a:p>
          <a:p>
            <a:r>
              <a:rPr lang="en-US" i="1" dirty="0" smtClean="0"/>
              <a:t> Ps. 144:3  “LORD, </a:t>
            </a:r>
            <a:r>
              <a:rPr lang="en-US" i="1" dirty="0" smtClean="0">
                <a:solidFill>
                  <a:srgbClr val="FFFF00"/>
                </a:solidFill>
              </a:rPr>
              <a:t>what is man</a:t>
            </a:r>
            <a:r>
              <a:rPr lang="en-US" i="1" dirty="0" smtClean="0"/>
              <a:t>, that thou </a:t>
            </a:r>
            <a:r>
              <a:rPr lang="en-US" i="1" dirty="0" err="1" smtClean="0"/>
              <a:t>takest</a:t>
            </a:r>
            <a:r>
              <a:rPr lang="en-US" i="1" dirty="0" smtClean="0"/>
              <a:t> knowledge of him! or the son of man, that thou </a:t>
            </a:r>
            <a:r>
              <a:rPr lang="en-US" i="1" dirty="0" err="1" smtClean="0"/>
              <a:t>makest</a:t>
            </a:r>
            <a:r>
              <a:rPr lang="en-US" i="1" dirty="0" smtClean="0"/>
              <a:t> account of him!”</a:t>
            </a:r>
          </a:p>
          <a:p>
            <a:r>
              <a:rPr lang="en-US" i="1" dirty="0" smtClean="0"/>
              <a:t>Heb. 2:6 “But one in a certain place testified, saying, </a:t>
            </a:r>
            <a:r>
              <a:rPr lang="en-US" i="1" dirty="0" smtClean="0">
                <a:solidFill>
                  <a:srgbClr val="FFFF00"/>
                </a:solidFill>
              </a:rPr>
              <a:t>What is man</a:t>
            </a:r>
            <a:r>
              <a:rPr lang="en-US" i="1" dirty="0" smtClean="0"/>
              <a:t>, that thou art mindful of him? or the son of man, that thou </a:t>
            </a:r>
            <a:r>
              <a:rPr lang="en-US" i="1" dirty="0" err="1" smtClean="0"/>
              <a:t>visitest</a:t>
            </a:r>
            <a:r>
              <a:rPr lang="en-US" i="1" dirty="0" smtClean="0"/>
              <a:t> him?”</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1"/>
            <a:ext cx="9144000" cy="5078313"/>
          </a:xfrm>
          <a:prstGeom prst="rect">
            <a:avLst/>
          </a:prstGeom>
        </p:spPr>
        <p:txBody>
          <a:bodyPr wrap="square">
            <a:spAutoFit/>
          </a:bodyPr>
          <a:lstStyle/>
          <a:p>
            <a:pPr algn="ctr"/>
            <a:r>
              <a:rPr lang="en-US" sz="3600" i="1" dirty="0" smtClean="0"/>
              <a:t>“In whom we have redemption through his blood, even the forgiveness of sins: Who is the image of the </a:t>
            </a:r>
            <a:r>
              <a:rPr lang="en-US" sz="3600" i="1" u="sng" dirty="0" smtClean="0"/>
              <a:t>invisible God</a:t>
            </a:r>
            <a:r>
              <a:rPr lang="en-US" sz="3600" i="1" dirty="0" smtClean="0"/>
              <a:t>, the firstborn of every creature: For by him were all things created, that are in heaven, and that are in earth, visible and invisible, whether they be thrones, or dominions, or principalities, or powers: all things were created by him, and for him.” </a:t>
            </a:r>
          </a:p>
          <a:p>
            <a:pPr algn="ctr"/>
            <a:r>
              <a:rPr lang="en-US" sz="3600" i="1" dirty="0" smtClean="0"/>
              <a:t>(Col. 1:14 -16) </a:t>
            </a:r>
            <a:endParaRPr lang="en-US" sz="36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8763000" cy="6019800"/>
          </a:xfrm>
        </p:spPr>
        <p:txBody>
          <a:bodyPr>
            <a:normAutofit/>
          </a:bodyPr>
          <a:lstStyle/>
          <a:p>
            <a:pPr>
              <a:buNone/>
            </a:pPr>
            <a:r>
              <a:rPr lang="en-US" sz="3600" i="1" dirty="0" smtClean="0"/>
              <a:t>    I Tim. 1:17 “Now unto the King eternal, immortal, </a:t>
            </a:r>
            <a:r>
              <a:rPr lang="en-US" sz="3600" i="1" u="sng" dirty="0" smtClean="0"/>
              <a:t>invisible</a:t>
            </a:r>
            <a:r>
              <a:rPr lang="en-US" sz="3600" i="1" dirty="0" smtClean="0"/>
              <a:t>, the only wise God, be </a:t>
            </a:r>
            <a:r>
              <a:rPr lang="en-US" sz="3600" i="1" dirty="0" err="1" smtClean="0"/>
              <a:t>honour</a:t>
            </a:r>
            <a:r>
              <a:rPr lang="en-US" sz="3600" i="1" dirty="0" smtClean="0"/>
              <a:t> and glory for ever and ever. Amen.”</a:t>
            </a:r>
          </a:p>
          <a:p>
            <a:pPr>
              <a:buNone/>
            </a:pPr>
            <a:endParaRPr lang="en-US" sz="3600" i="1" dirty="0" smtClean="0"/>
          </a:p>
          <a:p>
            <a:pPr>
              <a:buNone/>
            </a:pPr>
            <a:r>
              <a:rPr lang="en-US" sz="3600" i="1" dirty="0" smtClean="0"/>
              <a:t>    Heb. 11:27 “By faith he forsook Egypt, not fearing the wrath of the king: for he endured, as </a:t>
            </a:r>
            <a:r>
              <a:rPr lang="en-US" sz="3600" i="1" u="sng" dirty="0" smtClean="0"/>
              <a:t>seeing him who is invisible</a:t>
            </a:r>
            <a:r>
              <a:rPr lang="en-US" sz="3600" i="1" dirty="0" smtClean="0"/>
              <a:t>.”</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to="" calcmode="lin" valueType="num">
                                      <p:cBhvr>
                                        <p:cTn id="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scene3d>
              <a:camera prst="orthographicFront"/>
              <a:lightRig rig="threePt" dir="t"/>
            </a:scene3d>
            <a:sp3d extrusionH="57150">
              <a:bevelT w="38100" h="38100" prst="convex"/>
            </a:sp3d>
          </a:bodyPr>
          <a:lstStyle/>
          <a:p>
            <a:r>
              <a:rPr lang="en-US" sz="7200" dirty="0" smtClean="0">
                <a:solidFill>
                  <a:srgbClr val="FFC000"/>
                </a:solidFill>
                <a:effectLst>
                  <a:glow rad="228600">
                    <a:schemeClr val="accent6">
                      <a:satMod val="175000"/>
                      <a:alpha val="40000"/>
                    </a:schemeClr>
                  </a:glow>
                </a:effectLst>
              </a:rPr>
              <a:t>Eleven Visions of God</a:t>
            </a:r>
            <a:endParaRPr lang="en-US" sz="7200" dirty="0">
              <a:solidFill>
                <a:srgbClr val="FFC000"/>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810000" cy="6858000"/>
          </a:xfrm>
        </p:spPr>
        <p:txBody>
          <a:bodyPr>
            <a:normAutofit fontScale="90000"/>
          </a:bodyPr>
          <a:lstStyle/>
          <a:p>
            <a:r>
              <a:rPr lang="en-US" dirty="0" smtClean="0"/>
              <a:t> Jacob dreamed of </a:t>
            </a:r>
            <a:r>
              <a:rPr lang="en-US" i="1" dirty="0" smtClean="0"/>
              <a:t>“a ladder set up on the earth, and the top of it reached to heaven....And, behold, the Lord stood above it” (Gen. </a:t>
            </a:r>
            <a:r>
              <a:rPr lang="en-US" i="1" dirty="0" smtClean="0"/>
              <a:t>28:12-13)</a:t>
            </a:r>
            <a:endParaRPr lang="en-US" dirty="0"/>
          </a:p>
        </p:txBody>
      </p:sp>
      <p:pic>
        <p:nvPicPr>
          <p:cNvPr id="1026" name="Picture 2" descr="http://www.bayithamashiyach.com/jacobs_20ladder_20dream_20angels.jpg"/>
          <p:cNvPicPr>
            <a:picLocks noChangeAspect="1" noChangeArrowheads="1"/>
          </p:cNvPicPr>
          <p:nvPr/>
        </p:nvPicPr>
        <p:blipFill>
          <a:blip r:embed="rId2" cstate="print"/>
          <a:srcRect/>
          <a:stretch>
            <a:fillRect/>
          </a:stretch>
        </p:blipFill>
        <p:spPr bwMode="auto">
          <a:xfrm>
            <a:off x="0" y="0"/>
            <a:ext cx="5335236" cy="685800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90800"/>
          </a:xfrm>
        </p:spPr>
        <p:txBody>
          <a:bodyPr>
            <a:normAutofit fontScale="90000"/>
          </a:bodyPr>
          <a:lstStyle/>
          <a:p>
            <a:r>
              <a:rPr lang="en-US" dirty="0" smtClean="0"/>
              <a:t>Moses, and Aaron, </a:t>
            </a:r>
            <a:r>
              <a:rPr lang="en-US" dirty="0" err="1" smtClean="0"/>
              <a:t>Nadab</a:t>
            </a:r>
            <a:r>
              <a:rPr lang="en-US" dirty="0" smtClean="0"/>
              <a:t>, and </a:t>
            </a:r>
            <a:r>
              <a:rPr lang="en-US" dirty="0" err="1" smtClean="0"/>
              <a:t>Abihu</a:t>
            </a:r>
            <a:r>
              <a:rPr lang="en-US" dirty="0" smtClean="0"/>
              <a:t>, and seventy of the elders of Israel...saw the God of Israel </a:t>
            </a:r>
            <a:r>
              <a:rPr lang="en-US" i="1" dirty="0" smtClean="0"/>
              <a:t>(Exod. </a:t>
            </a:r>
            <a:r>
              <a:rPr lang="en-US" i="1" dirty="0" smtClean="0"/>
              <a:t>24:9-10)</a:t>
            </a:r>
            <a:endParaRPr lang="en-US" dirty="0"/>
          </a:p>
        </p:txBody>
      </p:sp>
      <p:pic>
        <p:nvPicPr>
          <p:cNvPr id="97282" name="Picture 2" descr="http://www.statenvertaling.net/beeld/dewit_mozes_70oudsten_grt.jpg"/>
          <p:cNvPicPr>
            <a:picLocks noChangeAspect="1" noChangeArrowheads="1"/>
          </p:cNvPicPr>
          <p:nvPr/>
        </p:nvPicPr>
        <p:blipFill>
          <a:blip r:embed="rId2" cstate="print"/>
          <a:srcRect/>
          <a:stretch>
            <a:fillRect/>
          </a:stretch>
        </p:blipFill>
        <p:spPr bwMode="auto">
          <a:xfrm>
            <a:off x="0" y="2660905"/>
            <a:ext cx="9144000" cy="419709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74638"/>
            <a:ext cx="3581400" cy="6354762"/>
          </a:xfrm>
        </p:spPr>
        <p:txBody>
          <a:bodyPr>
            <a:normAutofit/>
          </a:bodyPr>
          <a:lstStyle/>
          <a:p>
            <a:r>
              <a:rPr lang="en-US" dirty="0" smtClean="0"/>
              <a:t>Moses saw the back of God </a:t>
            </a:r>
            <a:r>
              <a:rPr lang="en-US" i="1" dirty="0" smtClean="0"/>
              <a:t>(Exod. 33:23</a:t>
            </a:r>
            <a:r>
              <a:rPr lang="en-US" i="1" dirty="0" smtClean="0"/>
              <a:t>)</a:t>
            </a:r>
            <a:endParaRPr lang="en-US" dirty="0"/>
          </a:p>
        </p:txBody>
      </p:sp>
      <p:pic>
        <p:nvPicPr>
          <p:cNvPr id="98308" name="Picture 4" descr="http://www.jesuswalk.com/names-god/images/plouchard_burning_bush550x439.jpg"/>
          <p:cNvPicPr>
            <a:picLocks noChangeAspect="1" noChangeArrowheads="1"/>
          </p:cNvPicPr>
          <p:nvPr/>
        </p:nvPicPr>
        <p:blipFill>
          <a:blip r:embed="rId2" cstate="print"/>
          <a:srcRect/>
          <a:stretch>
            <a:fillRect/>
          </a:stretch>
        </p:blipFill>
        <p:spPr bwMode="auto">
          <a:xfrm>
            <a:off x="152400" y="1371600"/>
            <a:ext cx="5238750" cy="41814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4267200" cy="6583362"/>
          </a:xfrm>
        </p:spPr>
        <p:txBody>
          <a:bodyPr>
            <a:normAutofit/>
          </a:bodyPr>
          <a:lstStyle/>
          <a:p>
            <a:r>
              <a:rPr lang="en-US" dirty="0" err="1" smtClean="0"/>
              <a:t>Micaiah</a:t>
            </a:r>
            <a:r>
              <a:rPr lang="en-US" dirty="0" smtClean="0"/>
              <a:t> </a:t>
            </a:r>
            <a:r>
              <a:rPr lang="en-US" dirty="0" smtClean="0"/>
              <a:t/>
            </a:r>
            <a:br>
              <a:rPr lang="en-US" dirty="0" smtClean="0"/>
            </a:br>
            <a:r>
              <a:rPr lang="en-US" i="1" dirty="0" smtClean="0"/>
              <a:t>“</a:t>
            </a:r>
            <a:r>
              <a:rPr lang="en-US" i="1" dirty="0" smtClean="0"/>
              <a:t>saw the Lord sitting upon his throne” </a:t>
            </a:r>
            <a:r>
              <a:rPr lang="en-US" i="1" dirty="0" smtClean="0"/>
              <a:t/>
            </a:r>
            <a:br>
              <a:rPr lang="en-US" i="1" dirty="0" smtClean="0"/>
            </a:br>
            <a:r>
              <a:rPr lang="en-US" i="1" dirty="0" smtClean="0"/>
              <a:t>(</a:t>
            </a:r>
            <a:r>
              <a:rPr lang="en-US" i="1" dirty="0" smtClean="0"/>
              <a:t>II Chron. 18:18</a:t>
            </a:r>
            <a:r>
              <a:rPr lang="en-US" i="1" dirty="0" smtClean="0"/>
              <a:t>)</a:t>
            </a:r>
            <a:endParaRPr lang="en-US" dirty="0"/>
          </a:p>
        </p:txBody>
      </p:sp>
      <p:pic>
        <p:nvPicPr>
          <p:cNvPr id="99330" name="Picture 2" descr="http://www.unionchapel.org.uk/data/images/prophet_isaiah.jpg"/>
          <p:cNvPicPr>
            <a:picLocks noChangeAspect="1" noChangeArrowheads="1"/>
          </p:cNvPicPr>
          <p:nvPr/>
        </p:nvPicPr>
        <p:blipFill>
          <a:blip r:embed="rId2" cstate="print"/>
          <a:srcRect/>
          <a:stretch>
            <a:fillRect/>
          </a:stretch>
        </p:blipFill>
        <p:spPr bwMode="auto">
          <a:xfrm>
            <a:off x="0" y="609600"/>
            <a:ext cx="4953000" cy="5876925"/>
          </a:xfrm>
          <a:prstGeom prst="rect">
            <a:avLst/>
          </a:prstGeom>
          <a:ln>
            <a:noFill/>
          </a:ln>
          <a:effectLst>
            <a:softEdge rad="112500"/>
          </a:effectLst>
        </p:spPr>
      </p:pic>
      <p:sp>
        <p:nvSpPr>
          <p:cNvPr id="99332" name="AutoShape 4" descr="data:image/jpeg;base64,/9j/4AAQSkZJRgABAQAAAQABAAD/2wBDAAkGBwgHBgkIBwgKCgkLDRYPDQwMDRsUFRAWIB0iIiAdHx8kKDQsJCYxJx8fLT0tMTU3Ojo6Iys/RD84QzQ5Ojf/2wBDAQoKCg0MDRoPDxo3JR8lNzc3Nzc3Nzc3Nzc3Nzc3Nzc3Nzc3Nzc3Nzc3Nzc3Nzc3Nzc3Nzc3Nzc3Nzc3Nzc3Nzf/wAARCAC5ARADASIAAhEBAxEB/8QAGwAAAgMBAQEAAAAAAAAAAAAABAUCAwYHAQD/xABMEAACAQMDAQUFBAYGBwUJAAABAgMABBEFEiExEyJBUWEGFDJxgSORodEVQlKxwdIWM3KCwuEkJTRDYqLiU2N0hJQ2RWVzkqPT8PH/xAAZAQADAQEBAAAAAAAAAAAAAAABAgMEAAX/xAAjEQACAgICAgMBAQEAAAAAAAAAAQIRAyESMQRBEyJRFDJC/9oADAMBAAIRAxEAPwDntldSHVIQrEDf86de0t3i1TOSxiAFZuyUi9Qhdx3HA++n/tBF9mhPCiAACvR4pNGFLZlo8kFs55rQ+zcB7UybhwcnJ5PyrLIx3sBkDPhWl9nHPbKG6eNLJI0SOiadhguT1PWuSarYMNUvH3DDTv1H/Ea63pm1okMfIBrCXtujXVwW69q2fXk02JpNjroQ2dn277FbvDwApvP7PGG1ieQyBnXcoPwkE+FGW0ZTmONQQPBaJaSRgFY8D16VV7YdiEaQ2R4fM0SdJ7GSIwyb2Khiyjbsby56486aAtu7q5+dWxhmY7gFyck4HWuAK0smVSGA48qZS6LcJdAXEIglZRIqbMAg8jA6UVEOfiDNVhW6k5aXnpyecUrYRQ+mLsL5cvk54G2hxprEAFSBnk44FalLOcQby8WAQu3OWOfHFRhsTM7LNIUTkjAJycccfhQUkg7MzFYdmf6sMMEd4H7+DRFtbQwyq0ke8AjKZxkeXFaGLTIhbziaGYzEDsSjYVeecjxqg6dJGM7D1pvks7Yokt7dndhA4DZ2rnhc9MePFW21np8kr++drbxrEdnZLuy4HGcnxPWmRtJAMFDu+dWCwuAD9keRjkUOZ2zNmx3tgsBk/reFTn0xoZmjE0ZKEgsneBx5H+NPjp9xj+pJ+lQawnBCtARzjpin+ZoAgeyVoY0ACSJncysSZCTxx0GPSrbXR5J7e5lSaOMQJuId9rMCcYHmae3umTWUxilVQ69ShyPvFUG2ZcblIz5ij8ro7YntjeWsvaw3bK/ZmLJGe4Rgrz4Yq280qayEPbbB20YkXvZyp6dKa29mLm5jg3Rx72xvkOFX1Jqma1VHZDhtpI3Kcg/Ku+XYBObbaysrBWHIIPQ177qzHLc+uaLkgOcbunpUOxbzpudnHkadiu1RwQQcnzq0s2zkLgDFeCMY53E1YluHjkbei7Fzh2wW5xx50LCAOxYnHHpXQO0PukQLf7tf3VhzGGBxit6tqzWcWFLHs16D0FJlrQH0c/8AaNFuHLFnaTPLMfDwx9Kyd7ak97POa6DrWjvG8m54wy9EBzn6islc2jq47UiNT0yetNj40LFaDPZSRuNxIYROD8vOg70kapMNxJyOT/ZFPdCht45Bj7TMLg54A60mlkYX7gWw3cZGCT0FDim2QumEwaW8N+hBGAx5prrsJS3UH/sQOfpVsHdvEYgMA3SmGvrvQqV/UGfwrM5HLbOdraqC3GeecU+0mzgSSHspmaQgmRWXAQ54APjxQwswXJGQaa6JYsbgY5GfvNRlkNDWjaaVbskCBWyayDe8K80Ew+x7dnwAOvTNbbTIXCg8jBxis1LGCZBInO88/Wq45WH0U2saNlUJBIxVo0t2Utk4zjO3jNE2dpbqQQkmfRqbRzIsZTvBc5254z500p0BSQiXT3RT3Fc48a9jgfdsa1y3pWssjb9FwzHrmmb2cDviBe7gHJGDmpvNQxiEthjupgjwx0NGR2UZAJ7TPnitM2jGSN9iZbw9aDTT5I2AljYeh8anLyEFbFiWitkjtMAZPFXLaxhu4QceYPNN005uCFGDzgHOKKi07gZT8KjLyR6QkEbHJwuRxjHWppbFuqc1oRYAD4an7kAeBxSf0nNIRLZKcEr99FLZNKrHgCNcnkDj+NNPdB+zVgtMjoeKb+ixTPm0bBYY7vgTzUTCxUDb3s8knrWhNn6V97mBzimWdAozstqyttwrgY5HSh7myLgMwwCSODyK1D2mTwtRGmM/LLgedUjmR1GQk0tJvByQOKj/AEeGMs7AGtuunbV7qZ45wKsNnwAVOCMcimeagHPxoiLJnBwOmfGo3ekxSyvJIwj3NuwgAA+la6+teyB2eHUkdKQ3kcckoAd9oxnJ8fGuWZ2NSEd1pVrHGDFOzNjkHwpTPZOQdgJrVmwLBiobZngnGSK8itto24GM/CfGqxzCt0Y1LaQDoceZrpVoey05A5ADQqPwrI3ltNIxG0AeQFa5rdhpsZ8ol/dRyztICejAa40fvEmbgrk+A4P41nYLKGe4Zt7so4x5mtZrmnm4uSxiVAAAQi4z60BDYxQnC9SalHK0cug/QdPiBBK94o4AJ9DVkGn/AOk7gyAEDPd68Cm+hRIrxqB1UgGrSm9yyqAD0FVjkZmcdnP7SVzeKN3U0812d0QEgcoP3ClNtbEXgI/aph7Rj7FNvUrwD4dKm3o6HZnkvFLkMMeZrSez0sZmB8fCsYEbefHnqa0Xs4re8rnyrK+zW+jpumqNgHHJzSWexjmkIK/rHp86O0gMwXk4+dKoXn95YRknvHH31aIAyDR8ng/KptpsyDvLkVO21GVfiGRTC31GORSzEKRjunqflU5zaOSFUduUcDBU+dOLGeSM97LAUXFLaTDvYB9RV6WsTH7NlBrNKd7DxDrC8ikXHIIHPFE3MKyqpIB8VNV2dsV3ZRcEccVdc9ohURDujrUpTqNsKQKLYp1GatRMVfFIpXDDB9at7NSMisssl9MpRQqCvuzFW7Nte4pVlrs6ikxivQg9KsZeMVHbgcGj851EdgPhUuzB6danGmavCqo608cjlsDRQIQOSK8ZwgqUkyjIBB+tDPiU44PoDVf6FHSOoi1yx7sKFj51DN4Z1Vgu0MM80daWw7N1IIBqFxH7um52JB4GOKsskmrYvFWBanAeWz3CMGk5tYiSRHznjA4xTV9rISWYKT0NUgL0OPSuUmNSF0loSACvHhUhp2/aEQDzamC4LYUZJ8AKlFOgdfHnHFPHI0K0JpbKFS3cG0ePnTOSJWtAiIACox6VG6Cx7iQDivp5sWqEcAoOKqslga0YvXXRZCpGGHlSNgrMDmjPaqVFuHwWP7Jz0rLNqDLKBzz5UYvYsUbzRHBZeOADV0ckaoOefGkfs9d9pKSWPAPA8am8r78ZrTBaM05UwG3Qi6BK/rVfrUR2q7dCnAqyWSEyt0I3VPXZU6k/7vxpZaR0ezFlQHPHJNP9ADduAEy3lmkjkMzFQOOeKe+zNxGLgEHLY5rL7NL6Og6RB3FYjHHShLKNFlfcOcnB+tONJkRoU6Alc0q94twSNy9TTuVDR2itbLtZG2qeSThRV8FgM1daXkUbh45ApxjKmjIpIuoYGs85/o6iUrZAdK893lRyVcjnzpijxnoRVQmj7RhnoayTnFeyiTGujvIYyrHJA60Usj5OVzQumzwlGx1xRK3MYlIbx8qR5E4rYtbLm2SLkoQRXyxkdD9KuXay5AGK9GFHNTcE3YCsg9CKiyeKmrgVbha8A5oSx8jgYgjwqxI88savwD1614wBFBePTuw2UPJtGEFUgSvyeBVzADNDSysD04ou1t9APGtnY+H30RaWQVt8nh0qqOZQN6pk/PpQc93OSecHw5qsZwTujqHRky7gHO0dKQ6levFK8cjYwenXFXP74mm7o8sxY7h4geFZjUu1Ll53G5qMssmujqCJdWA48PnVDatnoePKltxFlVYSq2f2arWFmNdHIwjSPUpN+Y2Kk+INFWzyhTIAxI4UeHPjQlja4IJ/GmxGyI4bB8McVRNtgf4B6hO8bliwII5XGaLkGbKN1HGwHGKRXqt2hw5+pp1Gze4xZ5JjHX5VqxISXRzP2quW97KPGE6473UelZR5QZAQMkc4rX+1ohuXKyko2CVIHIOawytIsiq6HrjcR1p06YkOjb6AG3q6dQpJGKunkLXD4OB6fKoezqlmiYA/C3Q5qBUdq23oSSK2Y3ox5ewSHfJdrH03NiivaRGIBz0Qil+nO8+qRZyMtTT2j2lHQA8R8kfMCpyeikezAvM0TMoPBzmnfsrO73RBPUcYpBcuiyuSeik58qe+xa7rwP8APmorstJnYNHH+ipz3tlYeWaQOxz4nxrfaSgeBGUg/Z1hTYyO5yfE0uUrjK4rp8jvGnNndMQO9k9OKEtdMJcbjnmtBb2VnDc+5e8QtdogeWBW78YPTNeZmUn0a4uKPbeSTxJqLSku4VCWLZo+J7KKTspJVEnHHXrVhEEdwysBkGsMoN9sKkvQTo8MktuW6MB40xKt2i90ngDNT05kWFto8Ku7ZAuMruxxVeEVFbJtuwy1ACdfpUi6g8n6UNbzhFG84ohgNu8VaMk4/URrZKIrju1ZjNVW43Rg0RiteKDcRGyOKiw4qzIzjIz5V4w4qnwoWwY1TIENFMvFDTrhQQB1qORcUOgfYEOUYivYU7aXZIoKEdRUN/OG4qwSomADjPjWT5k2PwYY4ESKijueJzWS1213SOyAnHnWqW4jI2k5oS/himJ4GcVSac1pi1RgxBtbr49KMUKnJFNZNMXcSBzVUmnSMDsUkedTipo4HiuFAP76Gur1iCueKX6tFNC/ZxyA5HOOcUkeWYZVi2euc1fHJvQzjqx6ZmYc4rR25/0CEkdYxXO2vpWUIzH51u9NI/Rdo5PAhB/CvQx9EZHO/a9jDcoVIHOSD5VnJttwIkGMMM9Kf+32Gkypz6isnp7SySQtGMqPX1oPsmkb/wBnYTGUyOqkcmhruI20zpn4TjrTPQ17OKEOOGDYJ+dBaopF5KOvI/dWzF0Z5K2L7C3A1SIk4738KO9qImRJBGvSEZ+8VXHDi5VgG6544NNvadN0M6jA2pg/Okk9BapnI9v2zhgWbaecda1fsSo95UZ8MYrNPiO5nD/snANPfYpm95D7SC3AI4rNyKs7bpxAg4ABC4rDNcgMRu8a2Wlk+78EHCnkdK5/iaR8Ek5NHJ0WgaOwMy2cl3GPtAMREjof2voMn7qD0yJLI3E1ugEzAtubJZjjPLep61o/dDFb2RBAQRtlR45wKU2SynVhaiEsZ3PZsBwB47vuz9aw5FJqkPFq9md0HW5rd83o3yu5ZXx18a2ZQXjQXSEfaJ3lXopHFNE9itMS4W4Ct2hHi+VJ+WOKZx2UfaMH2RyrzjoCPMVCfiS6HhNIhpIKWzjHhxnxq+KCKfvkAEccGgJbqa6U2+mYLEd6XPdT1J/hRmj2PuUQUyGRiBuJPFCOBOk/QXIPNnGwBAwRVwRUXn7qolvY4uAd59KBvp2ddys21uOvAp5ZMOFfVbJq2NI5o1jB3AjOOKhcXHHcP1pDLfvFadmhQH9TcPGvZtVthHHHIxUyNtUqfi8f3ClyeTkeLlHpnUroaW8m647Zjnu7fxoqeYiElOWpbbBQAwRiPU0ZIPs/gPI8DR8fyMjxfbs5rZSlw726u5Ibblqqlum7FGIyC3jQ7yvFH2fZ7mXj4viFDy3rzoqRw4UefOTWCeeXJ7HigsXCn/h9DUXKt3s8VWmAoLgZxyKrmbA4baPKli5V9iyK5pTvwHI8vCpRGaQ43rgDz8KGZ0JxMW6+dEp2aoCuQMYxirRdLR1WWzXi2ipx2jP4+XyoS91hZIRCi7cdTnNCXcLzHGSAvT0pVqCJANoZ2bxIPFVjml0D40WzSK45xQU1tE5zgHNCxO5JLOQqgmvYr+MjBOPLNa8UrEkqIvpkb5xWysbcR6VaqOgiArPwTx8FSSfStMJf9XQsDj7P6CvQh0Qkc09urNjckA4GehrPQWnZLbhE2NtxkCtP7XTb7o9pyUbI5yKBjWOVbYqM8c4oeyGzT6LEWithKgxtb99LNWgaS8kNujMAAWI5A6VrNDVFhgUgYIP30VY6fC9iDtwXZi2evU1pjKkTrZkZ7J7O5Vp2UFHBG1s8E1d7TRgW14QwxsJz5c0t7GedgsEbTPkYQYz19SKs9rp5kEsbxIiyDHelHP3Z+6unS0Fp2cw2QS3bh2fhG3cdBWi9jkh3xmJpTlsBW5B9PnWanIivX2oTuBHB459a2XsTawCSNyhEkedhPQZrI/r2Ooto6rpssi2pAAHcPBArHLcu8saTRWqEMNxiVcsfpWvs4392kbYRlD+6sTo62iMTdwOxHACvjnzNNyUloslRtpZBPBaFpBEpiyOOCc4wfuofTXjLXE/dCo22R1GSQOcfLrmj4Ut/0Zbh48rsxgtzigY7eFLC4RO6is362eCoH7qk9OwIc6fqUgjVpJ0uI5OQ4AUFT046cdPu9aKeVJpFBIBXJVvAr4r8iPxArO6R7pbLOyRo/ZKCBnKgng/hTWZv0l2cZlaIHkSRjp4Y/dXKVxs72HQSQC3YRbRgEqq8VUjO6kswA8qX6YVsUliupJJXViCWUdPSirm2e2IKBuzOCGasHkOajaKxaCF4xlcg1J7YzRnGV/jQkV1EyB90gGWXO3xBwahPqC243rtLHIUjofU1jXCrmMCagUtJNkrgnjx6Z6VI2ytLE7RoQgyh8j//AClwVry9WWRgVBLZPiaYLqUMF2tuUaQsO6R0B9at4uZRlx/5ElGzQ2wBQBj91GhBsHeOPWlcEoBAyM+lGyyqEGQDxW3BODi2B2DXVrE77jLg+nWqHiSFQY1XBPJx419IwLnI61WD2fxElG4IrI8mJzbSGVlLHv4VMr5k1VLwcGiJB2TbT16g+BFVOuU3E/rbazTUr0iiYI0W9sE55oswskQ2g5Aqy1ty5JVcKP1qvkaLaeAT6LRjB1bKckKpG4O9StLtRCMuV2nimtyEJOAQPLpSqW3VhgO/HUBaeOjr2JX3RqdgHepZeSSY4C/KtQumRypl2Kj1OP4VbHo2jou64WSY/wDzCo+7FbcVCSMVBeThsKCxJ6AV0LT+3l0W1JRtxj5yKqgeGz40+CKJRztCjd/9XWmzySTafHJtYkjNbYzSRCSbOZe1lo5mkLuUbqVI6UtgYwLbqpGdmB60f7cXkUMzyOp7VhtyPKsvY6nHPLEuCNnHePBpovl0RcWjsGhtutLVhjPX580fZydpZ7hwCzbfXk1nPZa+kYRxLGjqpz3ZAMevOKeaazJZiOdDE6M25TjjvEjoT4VdfgkU72ZSHULSyKSzTXEJztUQWpmZz4jGMDjzrM+019DPOWez1grjuPO6Rgn+yuK12lSwwPhROTju7Ie1JI64Az51nPafSveZDNdvfnr3Jp0jP0VcYoN3Mo9HO7m493vAH08Lk9Wfdn61s/Z72hs7dBjRnlYdTFOQay2oaPZtODFOIx5TSlvxrR+zOigSqbeTT2+U8iE1HMo0UidJ0n2mjurYRSaVqlujDG4qsg+/OaTXlvDa3hSB3MfXvqQR6YPNanR7WS3tAFS4iYdSkyzL+NZjWYJ4b2VpEbbI5IcjGfyqWEZo0GgmK9sJILhBIYn3qWPI+VVK3uj3Nv33ifvKzEHdlSD+IoD2em7C6G4nbKNhP7vxo69OydMlcMpUY6Z//SaaXZM+tikcssYXb22RgDjA6fuP3000ggSCMtgOuOfPPH8KULDm4ZgeIguefpRcQZZ7V1OCsoB+proqhQm6uUS7nDA7g5Hyo6XWRNbkMgVUwQTzQGsWxS8ncKTk54H30h94efuK2xB1ycVjy5VC0ysY2NbeYgXA70KzSmQBBnr86IW1jkUdpJMTzzjwJzgYpXbwJ2gYt3vSm0Ue/GG4zypNee5X2ijVFqW0C/A7jj9mvoNOgW57cysWHTu0TBGEPQD51exwMK6kfKguKfQAi3UAk78jPlV7qsi4y2PQUHDv2nkUSS3ZjDn1xXo4+Lh0Kyh7fDZ3Yx5iqnhwOWHB/ZqbzyIMbmJ9aoeViMtnmsk/jT0gljkHYHG9UyQCh8akxjuGSOVAqrnawGMHzoTezDjp86iXIwGGPmaMcwQ73h7RDC0YJHjnqPOg2lLGr7eWO8X3eUkOvKPQNwJLeUxyjBHkeo8608FKNroFuyUjdpkYPHrQskkcfAB3H1qcswZcKwUeOBQhXdKAhLtngdTUmktFLoMePaiuy4yMjPlSW/u+wDOQ2B5VpZ4TNpu7bseMYIrLXMLHIfvKfAipTm4jRdkdMvjdyYRJNviyoT+7xpre+1EVnA0EOmatchRjKwiNR9Tz+FLbF7hWjhtox9m2QAOlaK7tpri3InN1MTyclIVH3c/fVsc3KIsls4/7V+0drdFlk9nZ1b9uW5JP7qyVhfBp+7pytz+rJgj610T2r0aPtD23uKr5STu5rFRaPYJdEtKjAHgQyEV6XjqNEZGt9ntWjhmVvcdWXjvNBIsgH0bOa1S+0VpOHeGe4kbOHFxb9iy8cDGMH5isl7Pad2M4ms3v02npFOkhP909abe0MqPcrIXuFUAdrvtzGQfPB+XyrSv9EuwDUvaHXBIYbSSCG1UkRjcQSueOgrK6jBq0xLyXsWW695uPwqk69OEDrHLycbXK+fhgc1Y19d3EjIsBClcsxcqRnw6UXFoF32JLvSdQ3sXdXx0KvnP34q7S9P1HP2TyRqDgnjj/AJqY2MIUlJrdFIPGGL/eTTFSIVxGoAPJx+VSnVbKRH3sneaxb74xqZ+DIVkJ5HgRWv8Ae7vVbBe1jiZc97jacjyFZr2Gs+2mmupihEa7VU5wxPGM/KtXJCLG3iNvFsiYkMAScNUVx9DNMHtIo2faIWDL056Gm9/ZtKkEyHGG3MMenNAzMSsbQZRlPUnOae2LGa3aJjyRkECh7EkDWunsLe6dgMMAM19Yordf+0Xr55o2KKeK0ktn7ymNWRz16jINL7l4rexuyoJeMK+Txu5/MU9pK2KNXuYpbiRTz3iOvUUvutCs5VLRt2Hj5isydbd52aNCuWJwdvn/AGqOh1N5yCzJ0xyR/NXnZMkJdouk0H/ofsVBjbeP2s/51aySQx4Qb/Mcff1oRZieEZfuH51Q8khcgbT/AHR/NWd8PSG2MBdSNxwPPOPzo22ZhHlmXHrikUc8iSZYqRjHCDj/AJqKN8zR4VgSOfhH81TrdnUO4rhcnO3HmCM/vog3MaLwwGfl+dZr3qQkHA6c9wfz1c00m0ZHB/4en/3K0QytRpC0OWuo3G0Fefl+dUb4gxUbc+PApIksocYHj6f/AJKseeTOcj64/nqLuTsNDncB021RNIGYg7Dx6UEk8zc5Ucdcj+aiYURwDJOqk+bf9VUjjbOIDOQ0eFYHjFHsV1K27KdcSL0ZeqnzryG3tW+O6BHkD/nTK3W0i7yAkjxZq34cbXsRyEq6NOoxMAMeK+NEW9glsCQxJI4OKYXN4Nw2sAT61Q9zHnEpwfD1p5Y4+jlIrifaOzzleSRSW9RU7oXcxPJpyZVCMQmM9GoCCWN5XJXcw6HyrJPEpMeLAka90u2nuoIYux2FiXBLZ9B41gNc13XL4sW1MxJk/ZrEQAPLg9a6VrHaXOk3SKMgxnuk4/GuT61pt1GuezWLyU56fMVoxYktBpt2ZTWBqku5pZJJIweuOfuzSyHTb9pB2bbcnnc2CPoK1g0+S4TvhWAIBUE8ffVN1pSqNsUUbyHqMlB94r0YQpCNfoLYWmpwIHW8j3gnGHYn8BWh0z2i13cLe5kt5bVgFk7xJCnqeRSWWW8tdkZhLR4yrByxBHh0oNNanwXaKYYONqFc9fEEcVSrJNGgurWCVs9mC+MHAHNeQ2O3OFjX5t4U2ktMlSF5+VTMMmw9zr6U8kiHISyraxP1Vec90jJpjo2mQawJYbW5K3gG5IZDw49D51D9Gxs+9172c8mrbdJrCcTWshicHjbWTLF0VhIN0B5tNLqWIKsGEeMhmHGD8s1r9Ga61K1vA8W0FTgAdT4V9bLpOqW6XbEQ3UcW+aJFwCfE1G21lIFxbQ7FJwc+I86xU4s0NpoLjtSe4VK7cA586Y20XZupHQHrVVvfRXSjKBeMZ8aOijLDunFUi67IstuLqHs9pbkLg+tZ3X0DI7Kw2yRYYshI65prPZMQ6vvIbxDYIpJqumze7bA11xj4Jv8AKjN6AjJFUUtzEG/8Manbhs7ozGD4kWxFHtplwjbg1/6kz9P+Wqba4aGRuL9hnHMuf8NYZY0WUgmJ5+MOP/TmjUExiyxQ5/7ipQXaNwffFPkZD+VEpcqykbboY8S/+VT4IPICdHI5SL5+7k1CO2GclIvpamjJLlVOGF5z4iXH8Kh24j6C/wAefbf5V3FHWfCGNUyyRD/yhqEpjSIEdkT/AOCNRk1JIxz+kR6ibn91B3GpxyrgPq3/AKgD+FK4nEHugZB9mmPSxNWpJldxQD/yuKCF/H/8UJB/WuP+mr1vg2Bi/wCfOfP+GlUX+hsMhfJDGPI6f7NijYJd8iqqEY84BihbS5Uoci7x6yZ/hRiXEEa7h73z5sfyqsUxXILeWKNCAD2nmIOKj+kGWPMhcgdB2VLpryHb1u/pJ/lSyfUgGKqLwj+3/lVU2noW7NBHrFqGJLFSD+wRRseqWdwVTBZv1cDkGsK87McIt8M/95/lWh9mrS8VzOAY0YYLzncSPTjirwlKToV0jVT/AGaqqPGMjlT1oa2gVi7NgFsZAFV3JiYnLAnwIq20LRAEc/OryxewqRDWI2h044BxzwBWNvn7aLbJnIPw/wAc1tri4LoyzLuTqBSy+i0u3gN9MGwoO1CMhj8q7HHZWM9GL1CCKygR7iQI8nKop6jzNLBJBK4wEbn9Y9KJ1SR9SuWYs+3nbHjgeg8qXrYNuJTcCPM1vjF0CUkeXluxVQRGwyfGqrS3to3DCILJjAyBxTAxzugUp09K8isiGJKc/KqcaRnkx0HUtjdxVyhSevFAJ6VcpO2g0QCfd1J7uDnzr1NNedwqoCT0zVdpcSQygofSmlpKgPf+LHd8qSUSkWMdC04QyEvG8ciqcjHBGOlWNo/eCsvczhStTt9QeOIIDkY61dHqJEJ3ZLZrI4IpyJx2ccOAoIIphB3AOtLEvcnL9KKS+RRjaCPWpyidYdNKNmc4FDOVdeZG+lLLnVFBwbeNvLJNe2152rcQIF9CaRpnNnl9AzjC3kqD0B/OlwtsNzqVx9zfzU0u7hozjsIz8waRX2qzRMdunQN6lT+dTlHQVINaNQMHU5x9G/OokIP/AHrcD+6351nrj2huBnGkWrfR/wA6o/pDddW0G0OfR/zqTiPyNXEUAwdVuD67W/OvHK47ur3I/ut/NWVHtHdhuNAtMf2ZP5qvj9oLtxz7P2Q/uyfzUtIPIa3kjRg/67vR/Zibj/npVLd7R/7SaivHOIXP+Oi49UmkU7tDsh6dnIf8VfSXTBc/0e08kjqYpP5q542zuSFgvvhH9JdSJ9YH/noyG7DMAdd1BvQxH+eq/wBISKwH9G9L+fZyfzVeupPkY9nbDnyD/nXLGwc0NLSdMAfpW7P9qM/zV7dguO7qd2B/wp/1UPb38hIzo1kvyD05tpVePvafbqfLafzqixsXkZeUODj9K6iPXsx/PVlrHIZcNq+oOPAFMf4qe3Dpu/2C3P8AdP51bAYyebSNf7Iq0MVbFlMjbWhdcteXJOMA8/nRixOsQiFzOR4F6vjkVRjsxXzz7mwI1x5mrql0IDLZFDuDFh60YisFwoJ9a8FwqsFABq17khAE486e7GTA2jmlfaEOM8k1ZqemJLa9mw3cYAHTrmom8YZwx3eFey3z+7lC3Ucnxo1+HXszlxpQhIXaoPoKpbTI2waZ3OHjAVju8/OqizEBWI4FaY9HNi2a0REyCKEZAB1xTC8OFNJpZir81TbJtiyS/CcBMVbFfbiC2AKUXvxN86qX+rPypRTTxX8Ab4xx1olNThyMMPpWLXpRcVMlaCjcxapBt+MVNdVgIxvGaytr8FSHx/WpuCHNR+kue4d38KkupSMNuw0ktP400g8alKKCSa4nZhlBt8jRdtdMh+DH1qlvD5VKP4VqEkckMReO4GEGfUVTMJXHwJzXyVM9Km1of2AjTWc5IUf3quj0vIwSv30VD8ZoyHpWdLY6QLFpYToYz86MhsAOqoR8qIXrRMNWjQjIw2cQABjH0FXGzQg93ir06CiB0qlCCeXTo2HEa/UUNLpYAysa8U9k60LJ0NBxQRMbR1PQY8s1JI2UYMefkaPk/jVJ6GkoKQtuIzu4Rh9agqsvQH76Jn+Oql6mqxFZEtIOSefnXpkmK8n8ak/wmoDoadINHimVXDN0FWvqAVghjP0qofG3yqtv6ynSOCveIcEshHjS661OAsUL7TRc39UazGof1zfOqRijmNjfwKP6wcUsutcjUkIQaXt0oKb4h9a0KCEYTc68NuME1n9R1iQv9mhomb4KVTdRTo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4" name="AutoShape 6" descr="data:image/jpeg;base64,/9j/4AAQSkZJRgABAQAAAQABAAD/2wBDAAkGBwgHBgkIBwgKCgkLDRYPDQwMDRsUFRAWIB0iIiAdHx8kKDQsJCYxJx8fLT0tMTU3Ojo6Iys/RD84QzQ5Ojf/2wBDAQoKCg0MDRoPDxo3JR8lNzc3Nzc3Nzc3Nzc3Nzc3Nzc3Nzc3Nzc3Nzc3Nzc3Nzc3Nzc3Nzc3Nzc3Nzc3Nzc3Nzf/wAARCAC5ARADASIAAhEBAxEB/8QAGwAAAgMBAQEAAAAAAAAAAAAABAUCAwYHAQD/xABMEAACAQMDAQUFBAYGBwUJAAABAgMABBEFEiExEyJBUWEGFDJxgSORodEVQlKxwdIWM3KCwuEkJTRDYqLiU2N0hJQ2RWVzkqPT8PH/xAAZAQADAQEBAAAAAAAAAAAAAAABAgMEAAX/xAAjEQACAgICAgMBAQEAAAAAAAAAAQIRAyESMQRBEyJRFDJC/9oADAMBAAIRAxEAPwDntldSHVIQrEDf86de0t3i1TOSxiAFZuyUi9Qhdx3HA++n/tBF9mhPCiAACvR4pNGFLZlo8kFs55rQ+zcB7UybhwcnJ5PyrLIx3sBkDPhWl9nHPbKG6eNLJI0SOiadhguT1PWuSarYMNUvH3DDTv1H/Ea63pm1okMfIBrCXtujXVwW69q2fXk02JpNjroQ2dn277FbvDwApvP7PGG1ieQyBnXcoPwkE+FGW0ZTmONQQPBaJaSRgFY8D16VV7YdiEaQ2R4fM0SdJ7GSIwyb2Khiyjbsby56486aAtu7q5+dWxhmY7gFyck4HWuAK0smVSGA48qZS6LcJdAXEIglZRIqbMAg8jA6UVEOfiDNVhW6k5aXnpyecUrYRQ+mLsL5cvk54G2hxprEAFSBnk44FalLOcQby8WAQu3OWOfHFRhsTM7LNIUTkjAJycccfhQUkg7MzFYdmf6sMMEd4H7+DRFtbQwyq0ke8AjKZxkeXFaGLTIhbziaGYzEDsSjYVeecjxqg6dJGM7D1pvks7Yokt7dndhA4DZ2rnhc9MePFW21np8kr++drbxrEdnZLuy4HGcnxPWmRtJAMFDu+dWCwuAD9keRjkUOZ2zNmx3tgsBk/reFTn0xoZmjE0ZKEgsneBx5H+NPjp9xj+pJ+lQawnBCtARzjpin+ZoAgeyVoY0ACSJncysSZCTxx0GPSrbXR5J7e5lSaOMQJuId9rMCcYHmae3umTWUxilVQ69ShyPvFUG2ZcblIz5ij8ro7YntjeWsvaw3bK/ZmLJGe4Rgrz4Yq280qayEPbbB20YkXvZyp6dKa29mLm5jg3Rx72xvkOFX1Jqma1VHZDhtpI3Kcg/Ku+XYBObbaysrBWHIIPQ177qzHLc+uaLkgOcbunpUOxbzpudnHkadiu1RwQQcnzq0s2zkLgDFeCMY53E1YluHjkbei7Fzh2wW5xx50LCAOxYnHHpXQO0PukQLf7tf3VhzGGBxit6tqzWcWFLHs16D0FJlrQH0c/8AaNFuHLFnaTPLMfDwx9Kyd7ak97POa6DrWjvG8m54wy9EBzn6islc2jq47UiNT0yetNj40LFaDPZSRuNxIYROD8vOg70kapMNxJyOT/ZFPdCht45Bj7TMLg54A60mlkYX7gWw3cZGCT0FDim2QumEwaW8N+hBGAx5prrsJS3UH/sQOfpVsHdvEYgMA3SmGvrvQqV/UGfwrM5HLbOdraqC3GeecU+0mzgSSHspmaQgmRWXAQ54APjxQwswXJGQaa6JYsbgY5GfvNRlkNDWjaaVbskCBWyayDe8K80Ew+x7dnwAOvTNbbTIXCg8jBxis1LGCZBInO88/Wq45WH0U2saNlUJBIxVo0t2Utk4zjO3jNE2dpbqQQkmfRqbRzIsZTvBc5254z500p0BSQiXT3RT3Fc48a9jgfdsa1y3pWssjb9FwzHrmmb2cDviBe7gHJGDmpvNQxiEthjupgjwx0NGR2UZAJ7TPnitM2jGSN9iZbw9aDTT5I2AljYeh8anLyEFbFiWitkjtMAZPFXLaxhu4QceYPNN005uCFGDzgHOKKi07gZT8KjLyR6QkEbHJwuRxjHWppbFuqc1oRYAD4an7kAeBxSf0nNIRLZKcEr99FLZNKrHgCNcnkDj+NNPdB+zVgtMjoeKb+ixTPm0bBYY7vgTzUTCxUDb3s8knrWhNn6V97mBzimWdAozstqyttwrgY5HSh7myLgMwwCSODyK1D2mTwtRGmM/LLgedUjmR1GQk0tJvByQOKj/AEeGMs7AGtuunbV7qZ45wKsNnwAVOCMcimeagHPxoiLJnBwOmfGo3ekxSyvJIwj3NuwgAA+la6+teyB2eHUkdKQ3kcckoAd9oxnJ8fGuWZ2NSEd1pVrHGDFOzNjkHwpTPZOQdgJrVmwLBiobZngnGSK8itto24GM/CfGqxzCt0Y1LaQDoceZrpVoey05A5ADQqPwrI3ltNIxG0AeQFa5rdhpsZ8ol/dRyztICejAa40fvEmbgrk+A4P41nYLKGe4Zt7so4x5mtZrmnm4uSxiVAAAQi4z60BDYxQnC9SalHK0cug/QdPiBBK94o4AJ9DVkGn/AOk7gyAEDPd68Cm+hRIrxqB1UgGrSm9yyqAD0FVjkZmcdnP7SVzeKN3U0812d0QEgcoP3ClNtbEXgI/aph7Rj7FNvUrwD4dKm3o6HZnkvFLkMMeZrSez0sZmB8fCsYEbefHnqa0Xs4re8rnyrK+zW+jpumqNgHHJzSWexjmkIK/rHp86O0gMwXk4+dKoXn95YRknvHH31aIAyDR8ng/KptpsyDvLkVO21GVfiGRTC31GORSzEKRjunqflU5zaOSFUduUcDBU+dOLGeSM97LAUXFLaTDvYB9RV6WsTH7NlBrNKd7DxDrC8ikXHIIHPFE3MKyqpIB8VNV2dsV3ZRcEccVdc9ohURDujrUpTqNsKQKLYp1GatRMVfFIpXDDB9at7NSMisssl9MpRQqCvuzFW7Nte4pVlrs6ikxivQg9KsZeMVHbgcGj851EdgPhUuzB6danGmavCqo608cjlsDRQIQOSK8ZwgqUkyjIBB+tDPiU44PoDVf6FHSOoi1yx7sKFj51DN4Z1Vgu0MM80daWw7N1IIBqFxH7um52JB4GOKsskmrYvFWBanAeWz3CMGk5tYiSRHznjA4xTV9rISWYKT0NUgL0OPSuUmNSF0loSACvHhUhp2/aEQDzamC4LYUZJ8AKlFOgdfHnHFPHI0K0JpbKFS3cG0ePnTOSJWtAiIACox6VG6Cx7iQDivp5sWqEcAoOKqslga0YvXXRZCpGGHlSNgrMDmjPaqVFuHwWP7Jz0rLNqDLKBzz5UYvYsUbzRHBZeOADV0ckaoOefGkfs9d9pKSWPAPA8am8r78ZrTBaM05UwG3Qi6BK/rVfrUR2q7dCnAqyWSEyt0I3VPXZU6k/7vxpZaR0ezFlQHPHJNP9ADduAEy3lmkjkMzFQOOeKe+zNxGLgEHLY5rL7NL6Og6RB3FYjHHShLKNFlfcOcnB+tONJkRoU6Alc0q94twSNy9TTuVDR2itbLtZG2qeSThRV8FgM1daXkUbh45ApxjKmjIpIuoYGs85/o6iUrZAdK893lRyVcjnzpijxnoRVQmj7RhnoayTnFeyiTGujvIYyrHJA60Usj5OVzQumzwlGx1xRK3MYlIbx8qR5E4rYtbLm2SLkoQRXyxkdD9KuXay5AGK9GFHNTcE3YCsg9CKiyeKmrgVbha8A5oSx8jgYgjwqxI88savwD1614wBFBePTuw2UPJtGEFUgSvyeBVzADNDSysD04ou1t9APGtnY+H30RaWQVt8nh0qqOZQN6pk/PpQc93OSecHw5qsZwTujqHRky7gHO0dKQ6levFK8cjYwenXFXP74mm7o8sxY7h4geFZjUu1Ll53G5qMssmujqCJdWA48PnVDatnoePKltxFlVYSq2f2arWFmNdHIwjSPUpN+Y2Kk+INFWzyhTIAxI4UeHPjQlja4IJ/GmxGyI4bB8McVRNtgf4B6hO8bliwII5XGaLkGbKN1HGwHGKRXqt2hw5+pp1Gze4xZ5JjHX5VqxISXRzP2quW97KPGE6473UelZR5QZAQMkc4rX+1ohuXKyko2CVIHIOawytIsiq6HrjcR1p06YkOjb6AG3q6dQpJGKunkLXD4OB6fKoezqlmiYA/C3Q5qBUdq23oSSK2Y3ox5ewSHfJdrH03NiivaRGIBz0Qil+nO8+qRZyMtTT2j2lHQA8R8kfMCpyeikezAvM0TMoPBzmnfsrO73RBPUcYpBcuiyuSeik58qe+xa7rwP8APmorstJnYNHH+ipz3tlYeWaQOxz4nxrfaSgeBGUg/Z1hTYyO5yfE0uUrjK4rp8jvGnNndMQO9k9OKEtdMJcbjnmtBb2VnDc+5e8QtdogeWBW78YPTNeZmUn0a4uKPbeSTxJqLSku4VCWLZo+J7KKTspJVEnHHXrVhEEdwysBkGsMoN9sKkvQTo8MktuW6MB40xKt2i90ngDNT05kWFto8Ku7ZAuMruxxVeEVFbJtuwy1ACdfpUi6g8n6UNbzhFG84ohgNu8VaMk4/URrZKIrju1ZjNVW43Rg0RiteKDcRGyOKiw4qzIzjIz5V4w4qnwoWwY1TIENFMvFDTrhQQB1qORcUOgfYEOUYivYU7aXZIoKEdRUN/OG4qwSomADjPjWT5k2PwYY4ESKijueJzWS1213SOyAnHnWqW4jI2k5oS/himJ4GcVSac1pi1RgxBtbr49KMUKnJFNZNMXcSBzVUmnSMDsUkedTipo4HiuFAP76Gur1iCueKX6tFNC/ZxyA5HOOcUkeWYZVi2euc1fHJvQzjqx6ZmYc4rR25/0CEkdYxXO2vpWUIzH51u9NI/Rdo5PAhB/CvQx9EZHO/a9jDcoVIHOSD5VnJttwIkGMMM9Kf+32Gkypz6isnp7SySQtGMqPX1oPsmkb/wBnYTGUyOqkcmhruI20zpn4TjrTPQ17OKEOOGDYJ+dBaopF5KOvI/dWzF0Z5K2L7C3A1SIk4738KO9qImRJBGvSEZ+8VXHDi5VgG6544NNvadN0M6jA2pg/Okk9BapnI9v2zhgWbaecda1fsSo95UZ8MYrNPiO5nD/snANPfYpm95D7SC3AI4rNyKs7bpxAg4ABC4rDNcgMRu8a2Wlk+78EHCnkdK5/iaR8Ek5NHJ0WgaOwMy2cl3GPtAMREjof2voMn7qD0yJLI3E1ugEzAtubJZjjPLep61o/dDFb2RBAQRtlR45wKU2SynVhaiEsZ3PZsBwB47vuz9aw5FJqkPFq9md0HW5rd83o3yu5ZXx18a2ZQXjQXSEfaJ3lXopHFNE9itMS4W4Ct2hHi+VJ+WOKZx2UfaMH2RyrzjoCPMVCfiS6HhNIhpIKWzjHhxnxq+KCKfvkAEccGgJbqa6U2+mYLEd6XPdT1J/hRmj2PuUQUyGRiBuJPFCOBOk/QXIPNnGwBAwRVwRUXn7qolvY4uAd59KBvp2ddys21uOvAp5ZMOFfVbJq2NI5o1jB3AjOOKhcXHHcP1pDLfvFadmhQH9TcPGvZtVthHHHIxUyNtUqfi8f3ClyeTkeLlHpnUroaW8m647Zjnu7fxoqeYiElOWpbbBQAwRiPU0ZIPs/gPI8DR8fyMjxfbs5rZSlw726u5Ibblqqlum7FGIyC3jQ7yvFH2fZ7mXj4viFDy3rzoqRw4UefOTWCeeXJ7HigsXCn/h9DUXKt3s8VWmAoLgZxyKrmbA4baPKli5V9iyK5pTvwHI8vCpRGaQ43rgDz8KGZ0JxMW6+dEp2aoCuQMYxirRdLR1WWzXi2ipx2jP4+XyoS91hZIRCi7cdTnNCXcLzHGSAvT0pVqCJANoZ2bxIPFVjml0D40WzSK45xQU1tE5zgHNCxO5JLOQqgmvYr+MjBOPLNa8UrEkqIvpkb5xWysbcR6VaqOgiArPwTx8FSSfStMJf9XQsDj7P6CvQh0Qkc09urNjckA4GehrPQWnZLbhE2NtxkCtP7XTb7o9pyUbI5yKBjWOVbYqM8c4oeyGzT6LEWithKgxtb99LNWgaS8kNujMAAWI5A6VrNDVFhgUgYIP30VY6fC9iDtwXZi2evU1pjKkTrZkZ7J7O5Vp2UFHBG1s8E1d7TRgW14QwxsJz5c0t7GedgsEbTPkYQYz19SKs9rp5kEsbxIiyDHelHP3Z+6unS0Fp2cw2QS3bh2fhG3cdBWi9jkh3xmJpTlsBW5B9PnWanIivX2oTuBHB459a2XsTawCSNyhEkedhPQZrI/r2Ooto6rpssi2pAAHcPBArHLcu8saTRWqEMNxiVcsfpWvs4392kbYRlD+6sTo62iMTdwOxHACvjnzNNyUloslRtpZBPBaFpBEpiyOOCc4wfuofTXjLXE/dCo22R1GSQOcfLrmj4Ut/0Zbh48rsxgtzigY7eFLC4RO6is362eCoH7qk9OwIc6fqUgjVpJ0uI5OQ4AUFT046cdPu9aKeVJpFBIBXJVvAr4r8iPxArO6R7pbLOyRo/ZKCBnKgng/hTWZv0l2cZlaIHkSRjp4Y/dXKVxs72HQSQC3YRbRgEqq8VUjO6kswA8qX6YVsUliupJJXViCWUdPSirm2e2IKBuzOCGasHkOajaKxaCF4xlcg1J7YzRnGV/jQkV1EyB90gGWXO3xBwahPqC243rtLHIUjofU1jXCrmMCagUtJNkrgnjx6Z6VI2ytLE7RoQgyh8j//AClwVry9WWRgVBLZPiaYLqUMF2tuUaQsO6R0B9at4uZRlx/5ElGzQ2wBQBj91GhBsHeOPWlcEoBAyM+lGyyqEGQDxW3BODi2B2DXVrE77jLg+nWqHiSFQY1XBPJx419IwLnI61WD2fxElG4IrI8mJzbSGVlLHv4VMr5k1VLwcGiJB2TbT16g+BFVOuU3E/rbazTUr0iiYI0W9sE55oswskQ2g5Aqy1ty5JVcKP1qvkaLaeAT6LRjB1bKckKpG4O9StLtRCMuV2nimtyEJOAQPLpSqW3VhgO/HUBaeOjr2JX3RqdgHepZeSSY4C/KtQumRypl2Kj1OP4VbHo2jou64WSY/wDzCo+7FbcVCSMVBeThsKCxJ6AV0LT+3l0W1JRtxj5yKqgeGz40+CKJRztCjd/9XWmzySTafHJtYkjNbYzSRCSbOZe1lo5mkLuUbqVI6UtgYwLbqpGdmB60f7cXkUMzyOp7VhtyPKsvY6nHPLEuCNnHePBpovl0RcWjsGhtutLVhjPX580fZydpZ7hwCzbfXk1nPZa+kYRxLGjqpz3ZAMevOKeaazJZiOdDE6M25TjjvEjoT4VdfgkU72ZSHULSyKSzTXEJztUQWpmZz4jGMDjzrM+019DPOWez1grjuPO6Rgn+yuK12lSwwPhROTju7Ie1JI64Az51nPafSveZDNdvfnr3Jp0jP0VcYoN3Mo9HO7m493vAH08Lk9Wfdn61s/Z72hs7dBjRnlYdTFOQay2oaPZtODFOIx5TSlvxrR+zOigSqbeTT2+U8iE1HMo0UidJ0n2mjurYRSaVqlujDG4qsg+/OaTXlvDa3hSB3MfXvqQR6YPNanR7WS3tAFS4iYdSkyzL+NZjWYJ4b2VpEbbI5IcjGfyqWEZo0GgmK9sJILhBIYn3qWPI+VVK3uj3Nv33ifvKzEHdlSD+IoD2em7C6G4nbKNhP7vxo69OydMlcMpUY6Z//SaaXZM+tikcssYXb22RgDjA6fuP3000ggSCMtgOuOfPPH8KULDm4ZgeIguefpRcQZZ7V1OCsoB+proqhQm6uUS7nDA7g5Hyo6XWRNbkMgVUwQTzQGsWxS8ncKTk54H30h94efuK2xB1ycVjy5VC0ysY2NbeYgXA70KzSmQBBnr86IW1jkUdpJMTzzjwJzgYpXbwJ2gYt3vSm0Ue/GG4zypNee5X2ijVFqW0C/A7jj9mvoNOgW57cysWHTu0TBGEPQD51exwMK6kfKguKfQAi3UAk78jPlV7qsi4y2PQUHDv2nkUSS3ZjDn1xXo4+Lh0Kyh7fDZ3Yx5iqnhwOWHB/ZqbzyIMbmJ9aoeViMtnmsk/jT0gljkHYHG9UyQCh8akxjuGSOVAqrnawGMHzoTezDjp86iXIwGGPmaMcwQ73h7RDC0YJHjnqPOg2lLGr7eWO8X3eUkOvKPQNwJLeUxyjBHkeo8608FKNroFuyUjdpkYPHrQskkcfAB3H1qcswZcKwUeOBQhXdKAhLtngdTUmktFLoMePaiuy4yMjPlSW/u+wDOQ2B5VpZ4TNpu7bseMYIrLXMLHIfvKfAipTm4jRdkdMvjdyYRJNviyoT+7xpre+1EVnA0EOmatchRjKwiNR9Tz+FLbF7hWjhtox9m2QAOlaK7tpri3InN1MTyclIVH3c/fVsc3KIsls4/7V+0drdFlk9nZ1b9uW5JP7qyVhfBp+7pytz+rJgj610T2r0aPtD23uKr5STu5rFRaPYJdEtKjAHgQyEV6XjqNEZGt9ntWjhmVvcdWXjvNBIsgH0bOa1S+0VpOHeGe4kbOHFxb9iy8cDGMH5isl7Pad2M4ms3v02npFOkhP909abe0MqPcrIXuFUAdrvtzGQfPB+XyrSv9EuwDUvaHXBIYbSSCG1UkRjcQSueOgrK6jBq0xLyXsWW695uPwqk69OEDrHLycbXK+fhgc1Y19d3EjIsBClcsxcqRnw6UXFoF32JLvSdQ3sXdXx0KvnP34q7S9P1HP2TyRqDgnjj/AJqY2MIUlJrdFIPGGL/eTTFSIVxGoAPJx+VSnVbKRH3sneaxb74xqZ+DIVkJ5HgRWv8Ae7vVbBe1jiZc97jacjyFZr2Gs+2mmupihEa7VU5wxPGM/KtXJCLG3iNvFsiYkMAScNUVx9DNMHtIo2faIWDL056Gm9/ZtKkEyHGG3MMenNAzMSsbQZRlPUnOae2LGa3aJjyRkECh7EkDWunsLe6dgMMAM19Yordf+0Xr55o2KKeK0ktn7ymNWRz16jINL7l4rexuyoJeMK+Txu5/MU9pK2KNXuYpbiRTz3iOvUUvutCs5VLRt2Hj5isydbd52aNCuWJwdvn/AGqOh1N5yCzJ0xyR/NXnZMkJdouk0H/ofsVBjbeP2s/51aySQx4Qb/Mcff1oRZieEZfuH51Q8khcgbT/AHR/NWd8PSG2MBdSNxwPPOPzo22ZhHlmXHrikUc8iSZYqRjHCDj/AJqKN8zR4VgSOfhH81TrdnUO4rhcnO3HmCM/vog3MaLwwGfl+dZr3qQkHA6c9wfz1c00m0ZHB/4en/3K0QytRpC0OWuo3G0Fefl+dUb4gxUbc+PApIksocYHj6f/AJKseeTOcj64/nqLuTsNDncB021RNIGYg7Dx6UEk8zc5Ucdcj+aiYURwDJOqk+bf9VUjjbOIDOQ0eFYHjFHsV1K27KdcSL0ZeqnzryG3tW+O6BHkD/nTK3W0i7yAkjxZq34cbXsRyEq6NOoxMAMeK+NEW9glsCQxJI4OKYXN4Nw2sAT61Q9zHnEpwfD1p5Y4+jlIrifaOzzleSRSW9RU7oXcxPJpyZVCMQmM9GoCCWN5XJXcw6HyrJPEpMeLAka90u2nuoIYux2FiXBLZ9B41gNc13XL4sW1MxJk/ZrEQAPLg9a6VrHaXOk3SKMgxnuk4/GuT61pt1GuezWLyU56fMVoxYktBpt2ZTWBqku5pZJJIweuOfuzSyHTb9pB2bbcnnc2CPoK1g0+S4TvhWAIBUE8ffVN1pSqNsUUbyHqMlB94r0YQpCNfoLYWmpwIHW8j3gnGHYn8BWh0z2i13cLe5kt5bVgFk7xJCnqeRSWWW8tdkZhLR4yrByxBHh0oNNanwXaKYYONqFc9fEEcVSrJNGgurWCVs9mC+MHAHNeQ2O3OFjX5t4U2ktMlSF5+VTMMmw9zr6U8kiHISyraxP1Vec90jJpjo2mQawJYbW5K3gG5IZDw49D51D9Gxs+9172c8mrbdJrCcTWshicHjbWTLF0VhIN0B5tNLqWIKsGEeMhmHGD8s1r9Ga61K1vA8W0FTgAdT4V9bLpOqW6XbEQ3UcW+aJFwCfE1G21lIFxbQ7FJwc+I86xU4s0NpoLjtSe4VK7cA586Y20XZupHQHrVVvfRXSjKBeMZ8aOijLDunFUi67IstuLqHs9pbkLg+tZ3X0DI7Kw2yRYYshI65prPZMQ6vvIbxDYIpJqumze7bA11xj4Jv8AKjN6AjJFUUtzEG/8Manbhs7ozGD4kWxFHtplwjbg1/6kz9P+Wqba4aGRuL9hnHMuf8NYZY0WUgmJ5+MOP/TmjUExiyxQ5/7ipQXaNwffFPkZD+VEpcqykbboY8S/+VT4IPICdHI5SL5+7k1CO2GclIvpamjJLlVOGF5z4iXH8Kh24j6C/wAefbf5V3FHWfCGNUyyRD/yhqEpjSIEdkT/AOCNRk1JIxz+kR6ibn91B3GpxyrgPq3/AKgD+FK4nEHugZB9mmPSxNWpJldxQD/yuKCF/H/8UJB/WuP+mr1vg2Bi/wCfOfP+GlUX+hsMhfJDGPI6f7NijYJd8iqqEY84BihbS5Uoci7x6yZ/hRiXEEa7h73z5sfyqsUxXILeWKNCAD2nmIOKj+kGWPMhcgdB2VLpryHb1u/pJ/lSyfUgGKqLwj+3/lVU2noW7NBHrFqGJLFSD+wRRseqWdwVTBZv1cDkGsK87McIt8M/95/lWh9mrS8VzOAY0YYLzncSPTjirwlKToV0jVT/AGaqqPGMjlT1oa2gVi7NgFsZAFV3JiYnLAnwIq20LRAEc/OryxewqRDWI2h044BxzwBWNvn7aLbJnIPw/wAc1tri4LoyzLuTqBSy+i0u3gN9MGwoO1CMhj8q7HHZWM9GL1CCKygR7iQI8nKop6jzNLBJBK4wEbn9Y9KJ1SR9SuWYs+3nbHjgeg8qXrYNuJTcCPM1vjF0CUkeXluxVQRGwyfGqrS3to3DCILJjAyBxTAxzugUp09K8isiGJKc/KqcaRnkx0HUtjdxVyhSevFAJ6VcpO2g0QCfd1J7uDnzr1NNedwqoCT0zVdpcSQygofSmlpKgPf+LHd8qSUSkWMdC04QyEvG8ciqcjHBGOlWNo/eCsvczhStTt9QeOIIDkY61dHqJEJ3ZLZrI4IpyJx2ccOAoIIphB3AOtLEvcnL9KKS+RRjaCPWpyidYdNKNmc4FDOVdeZG+lLLnVFBwbeNvLJNe2152rcQIF9CaRpnNnl9AzjC3kqD0B/OlwtsNzqVx9zfzU0u7hozjsIz8waRX2qzRMdunQN6lT+dTlHQVINaNQMHU5x9G/OokIP/AHrcD+6351nrj2huBnGkWrfR/wA6o/pDddW0G0OfR/zqTiPyNXEUAwdVuD67W/OvHK47ur3I/ut/NWVHtHdhuNAtMf2ZP5qvj9oLtxz7P2Q/uyfzUtIPIa3kjRg/67vR/Zibj/npVLd7R/7SaivHOIXP+Oi49UmkU7tDsh6dnIf8VfSXTBc/0e08kjqYpP5q542zuSFgvvhH9JdSJ9YH/noyG7DMAdd1BvQxH+eq/wBISKwH9G9L+fZyfzVeupPkY9nbDnyD/nXLGwc0NLSdMAfpW7P9qM/zV7dguO7qd2B/wp/1UPb38hIzo1kvyD05tpVePvafbqfLafzqixsXkZeUODj9K6iPXsx/PVlrHIZcNq+oOPAFMf4qe3Dpu/2C3P8AdP51bAYyebSNf7Iq0MVbFlMjbWhdcteXJOMA8/nRixOsQiFzOR4F6vjkVRjsxXzz7mwI1x5mrql0IDLZFDuDFh60YisFwoJ9a8FwqsFABq17khAE486e7GTA2jmlfaEOM8k1ZqemJLa9mw3cYAHTrmom8YZwx3eFey3z+7lC3Ucnxo1+HXszlxpQhIXaoPoKpbTI2waZ3OHjAVju8/OqizEBWI4FaY9HNi2a0REyCKEZAB1xTC8OFNJpZir81TbJtiyS/CcBMVbFfbiC2AKUXvxN86qX+rPypRTTxX8Ab4xx1olNThyMMPpWLXpRcVMlaCjcxapBt+MVNdVgIxvGaytr8FSHx/WpuCHNR+kue4d38KkupSMNuw0ktP400g8alKKCSa4nZhlBt8jRdtdMh+DH1qlvD5VKP4VqEkckMReO4GEGfUVTMJXHwJzXyVM9Km1of2AjTWc5IUf3quj0vIwSv30VD8ZoyHpWdLY6QLFpYToYz86MhsAOqoR8qIXrRMNWjQjIw2cQABjH0FXGzQg93ir06CiB0qlCCeXTo2HEa/UUNLpYAysa8U9k60LJ0NBxQRMbR1PQY8s1JI2UYMefkaPk/jVJ6GkoKQtuIzu4Rh9agqsvQH76Jn+Oql6mqxFZEtIOSefnXpkmK8n8ak/wmoDoadINHimVXDN0FWvqAVghjP0qofG3yqtv6ynSOCveIcEshHjS661OAsUL7TRc39UazGof1zfOqRijmNjfwKP6wcUsutcjUkIQaXt0oKb4h9a0KCEYTc68NuME1n9R1iQv9mhomb4KVTdRTo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6" name="Picture 8" descr="http://4.bp.blogspot.com/-pmr2C9pMgKA/UHNdKl2z0kI/AAAAAAAAEiw/NkgToTMLkKw/s1600/christ-throne-1.jpg"/>
          <p:cNvPicPr>
            <a:picLocks noChangeAspect="1" noChangeArrowheads="1"/>
          </p:cNvPicPr>
          <p:nvPr/>
        </p:nvPicPr>
        <p:blipFill>
          <a:blip r:embed="rId3" cstate="print"/>
          <a:srcRect/>
          <a:stretch>
            <a:fillRect/>
          </a:stretch>
        </p:blipFill>
        <p:spPr bwMode="auto">
          <a:xfrm>
            <a:off x="2286000" y="762000"/>
            <a:ext cx="2362200" cy="161154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505200"/>
          </a:xfrm>
        </p:spPr>
        <p:txBody>
          <a:bodyPr>
            <a:normAutofit/>
          </a:bodyPr>
          <a:lstStyle/>
          <a:p>
            <a:r>
              <a:rPr lang="en-US" dirty="0" smtClean="0"/>
              <a:t>Isaiah </a:t>
            </a:r>
            <a:r>
              <a:rPr lang="en-US" i="1" dirty="0" smtClean="0"/>
              <a:t>“saw also the Lord sitting upon a throne, high and lifted up, and his train filled the temple” (Isa.6:1</a:t>
            </a:r>
            <a:r>
              <a:rPr lang="en-US" i="1" dirty="0" smtClean="0"/>
              <a:t>)</a:t>
            </a:r>
            <a:endParaRPr lang="en-US" dirty="0"/>
          </a:p>
        </p:txBody>
      </p:sp>
      <p:pic>
        <p:nvPicPr>
          <p:cNvPr id="100354" name="Picture 2" descr="http://anthonyuu.files.wordpress.com/2012/01/angel-coal.jpg"/>
          <p:cNvPicPr>
            <a:picLocks noChangeAspect="1" noChangeArrowheads="1"/>
          </p:cNvPicPr>
          <p:nvPr/>
        </p:nvPicPr>
        <p:blipFill>
          <a:blip r:embed="rId2" cstate="print"/>
          <a:srcRect b="4233"/>
          <a:stretch>
            <a:fillRect/>
          </a:stretch>
        </p:blipFill>
        <p:spPr bwMode="auto">
          <a:xfrm>
            <a:off x="2057400" y="3409949"/>
            <a:ext cx="4876800" cy="344805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a:bodyPr>
          <a:lstStyle/>
          <a:p>
            <a:r>
              <a:rPr lang="en-US" dirty="0" smtClean="0"/>
              <a:t>Ezekiel saw </a:t>
            </a:r>
            <a:r>
              <a:rPr lang="en-US" i="1" dirty="0" smtClean="0"/>
              <a:t>“</a:t>
            </a:r>
            <a:r>
              <a:rPr lang="en-US" i="1" dirty="0" smtClean="0"/>
              <a:t>the vision of the glory of God sitting on his throne…” </a:t>
            </a:r>
            <a:r>
              <a:rPr lang="en-US" i="1" dirty="0" smtClean="0"/>
              <a:t>(Ezek. </a:t>
            </a:r>
            <a:r>
              <a:rPr lang="en-US" i="1" dirty="0" smtClean="0"/>
              <a:t>1:1-28)</a:t>
            </a:r>
            <a:endParaRPr lang="en-US" dirty="0"/>
          </a:p>
        </p:txBody>
      </p:sp>
      <p:pic>
        <p:nvPicPr>
          <p:cNvPr id="101378" name="Picture 2" descr="http://xmasepic.files.wordpress.com/2011/09/ezekiel_s_vision_op_800x400.jpg"/>
          <p:cNvPicPr>
            <a:picLocks noChangeAspect="1" noChangeArrowheads="1"/>
          </p:cNvPicPr>
          <p:nvPr/>
        </p:nvPicPr>
        <p:blipFill>
          <a:blip r:embed="rId2" cstate="print"/>
          <a:srcRect/>
          <a:stretch>
            <a:fillRect/>
          </a:stretch>
        </p:blipFill>
        <p:spPr bwMode="auto">
          <a:xfrm>
            <a:off x="762000" y="3048000"/>
            <a:ext cx="7620000" cy="3810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bodyPr>
          <a:lstStyle/>
          <a:p>
            <a:r>
              <a:rPr lang="en-US" dirty="0" smtClean="0"/>
              <a:t>Ezekiel again had a similar vision </a:t>
            </a:r>
            <a:r>
              <a:rPr lang="en-US" i="1" dirty="0" smtClean="0"/>
              <a:t>(Ezek. </a:t>
            </a:r>
            <a:r>
              <a:rPr lang="en-US" i="1" dirty="0" smtClean="0"/>
              <a:t>10:1-22)</a:t>
            </a:r>
            <a:endParaRPr lang="en-US" dirty="0"/>
          </a:p>
        </p:txBody>
      </p:sp>
      <p:pic>
        <p:nvPicPr>
          <p:cNvPr id="102402" name="Picture 2" descr="http://3.bp.blogspot.com/-aotuvBIF964/T2p-P9eLE_I/AAAAAAAAC7c/1_USqFR1TG4/s1600/Ezekiel+glory+depart+fire.jpg"/>
          <p:cNvPicPr>
            <a:picLocks noChangeAspect="1" noChangeArrowheads="1"/>
          </p:cNvPicPr>
          <p:nvPr/>
        </p:nvPicPr>
        <p:blipFill>
          <a:blip r:embed="rId2" cstate="print"/>
          <a:srcRect/>
          <a:stretch>
            <a:fillRect/>
          </a:stretch>
        </p:blipFill>
        <p:spPr bwMode="auto">
          <a:xfrm>
            <a:off x="1447800" y="2209800"/>
            <a:ext cx="6096000" cy="4572000"/>
          </a:xfrm>
          <a:prstGeom prst="rect">
            <a:avLst/>
          </a:prstGeom>
          <a:noFill/>
        </p:spPr>
      </p:pic>
      <p:pic>
        <p:nvPicPr>
          <p:cNvPr id="102404" name="Picture 4" descr="http://cfile212.uf.daum.net/image/1128F34F4E6CBF4818F0CB"/>
          <p:cNvPicPr>
            <a:picLocks noChangeAspect="1" noChangeArrowheads="1"/>
          </p:cNvPicPr>
          <p:nvPr/>
        </p:nvPicPr>
        <p:blipFill>
          <a:blip r:embed="rId3" cstate="print"/>
          <a:srcRect t="4598"/>
          <a:stretch>
            <a:fillRect/>
          </a:stretch>
        </p:blipFill>
        <p:spPr bwMode="auto">
          <a:xfrm>
            <a:off x="2209800" y="2971800"/>
            <a:ext cx="4419600" cy="31623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1000" fill="hold"/>
                                        <p:tgtEl>
                                          <p:spTgt spid="102404"/>
                                        </p:tgtEl>
                                        <p:attrNameLst>
                                          <p:attrName>ppt_w</p:attrName>
                                        </p:attrNameLst>
                                      </p:cBhvr>
                                      <p:tavLst>
                                        <p:tav tm="0">
                                          <p:val>
                                            <p:fltVal val="0"/>
                                          </p:val>
                                        </p:tav>
                                        <p:tav tm="100000">
                                          <p:val>
                                            <p:strVal val="#ppt_w"/>
                                          </p:val>
                                        </p:tav>
                                      </p:tavLst>
                                    </p:anim>
                                    <p:anim calcmode="lin" valueType="num">
                                      <p:cBhvr>
                                        <p:cTn id="8" dur="1000" fill="hold"/>
                                        <p:tgtEl>
                                          <p:spTgt spid="102404"/>
                                        </p:tgtEl>
                                        <p:attrNameLst>
                                          <p:attrName>ppt_h</p:attrName>
                                        </p:attrNameLst>
                                      </p:cBhvr>
                                      <p:tavLst>
                                        <p:tav tm="0">
                                          <p:val>
                                            <p:fltVal val="0"/>
                                          </p:val>
                                        </p:tav>
                                        <p:tav tm="100000">
                                          <p:val>
                                            <p:strVal val="#ppt_h"/>
                                          </p:val>
                                        </p:tav>
                                      </p:tavLst>
                                    </p:anim>
                                    <p:animEffect transition="in" filter="fade">
                                      <p:cBhvr>
                                        <p:cTn id="9" dur="10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cjk.com/wp-content/uploads/2012/02/anthropology-woordenboek.png"/>
          <p:cNvPicPr>
            <a:picLocks noChangeAspect="1" noChangeArrowheads="1"/>
          </p:cNvPicPr>
          <p:nvPr/>
        </p:nvPicPr>
        <p:blipFill>
          <a:blip r:embed="rId2" cstate="print"/>
          <a:srcRect/>
          <a:stretch>
            <a:fillRect/>
          </a:stretch>
        </p:blipFill>
        <p:spPr bwMode="auto">
          <a:xfrm>
            <a:off x="0" y="1143000"/>
            <a:ext cx="9301272" cy="452961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343400" cy="5973762"/>
          </a:xfrm>
        </p:spPr>
        <p:txBody>
          <a:bodyPr>
            <a:normAutofit/>
          </a:bodyPr>
          <a:lstStyle/>
          <a:p>
            <a:r>
              <a:rPr lang="en-US" dirty="0" smtClean="0"/>
              <a:t>Daniel </a:t>
            </a:r>
            <a:r>
              <a:rPr lang="en-US" i="1" dirty="0" smtClean="0"/>
              <a:t>“beheld till the thrones were cast down, and the Ancient of days did sit” </a:t>
            </a:r>
            <a:r>
              <a:rPr lang="en-US" i="1" dirty="0" smtClean="0"/>
              <a:t/>
            </a:r>
            <a:br>
              <a:rPr lang="en-US" i="1" dirty="0" smtClean="0"/>
            </a:br>
            <a:r>
              <a:rPr lang="en-US" i="1" dirty="0" smtClean="0"/>
              <a:t>(</a:t>
            </a:r>
            <a:r>
              <a:rPr lang="en-US" i="1" dirty="0" smtClean="0"/>
              <a:t>Dan. 7:9</a:t>
            </a:r>
            <a:r>
              <a:rPr lang="en-US" i="1" dirty="0" smtClean="0"/>
              <a:t>)</a:t>
            </a:r>
            <a:endParaRPr lang="en-US" dirty="0"/>
          </a:p>
        </p:txBody>
      </p:sp>
      <p:pic>
        <p:nvPicPr>
          <p:cNvPr id="103426" name="Picture 2" descr="http://graigflach.files.wordpress.com/2012/09/ancient-of-days-daniel-7.jpg?w=300&amp;h=225"/>
          <p:cNvPicPr>
            <a:picLocks noChangeAspect="1" noChangeArrowheads="1"/>
          </p:cNvPicPr>
          <p:nvPr/>
        </p:nvPicPr>
        <p:blipFill>
          <a:blip r:embed="rId2" cstate="print"/>
          <a:srcRect/>
          <a:stretch>
            <a:fillRect/>
          </a:stretch>
        </p:blipFill>
        <p:spPr bwMode="auto">
          <a:xfrm>
            <a:off x="4572000" y="1600200"/>
            <a:ext cx="44704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28600"/>
            <a:ext cx="4267200" cy="6629400"/>
          </a:xfrm>
        </p:spPr>
        <p:txBody>
          <a:bodyPr>
            <a:normAutofit/>
          </a:bodyPr>
          <a:lstStyle/>
          <a:p>
            <a:r>
              <a:rPr lang="en-US" dirty="0" smtClean="0"/>
              <a:t>Stephen </a:t>
            </a:r>
            <a:r>
              <a:rPr lang="en-US" i="1" dirty="0" smtClean="0"/>
              <a:t>“looked up </a:t>
            </a:r>
            <a:r>
              <a:rPr lang="en-US" i="1" dirty="0" err="1" smtClean="0"/>
              <a:t>stedfastly</a:t>
            </a:r>
            <a:r>
              <a:rPr lang="en-US" i="1" dirty="0" smtClean="0"/>
              <a:t> into heaven, and saw the glory of God, and Jesus standing on the right hand of God” (Acts 7:55</a:t>
            </a:r>
            <a:r>
              <a:rPr lang="en-US" i="1" dirty="0" smtClean="0"/>
              <a:t>)</a:t>
            </a:r>
            <a:endParaRPr lang="en-US" dirty="0"/>
          </a:p>
        </p:txBody>
      </p:sp>
      <p:pic>
        <p:nvPicPr>
          <p:cNvPr id="104450" name="Picture 2" descr="http://www.walterranefineart.com/picture/isawthesonofman_lg.jpg?pictureId=9348424&amp;asGalleryImage=true"/>
          <p:cNvPicPr>
            <a:picLocks noChangeAspect="1" noChangeArrowheads="1"/>
          </p:cNvPicPr>
          <p:nvPr/>
        </p:nvPicPr>
        <p:blipFill>
          <a:blip r:embed="rId2" cstate="print"/>
          <a:srcRect/>
          <a:stretch>
            <a:fillRect/>
          </a:stretch>
        </p:blipFill>
        <p:spPr bwMode="auto">
          <a:xfrm>
            <a:off x="0" y="0"/>
            <a:ext cx="4724400" cy="683794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US" dirty="0" smtClean="0"/>
              <a:t>Paul </a:t>
            </a:r>
            <a:r>
              <a:rPr lang="en-US" dirty="0" smtClean="0"/>
              <a:t>wrote that he </a:t>
            </a:r>
            <a:r>
              <a:rPr lang="en-US" i="1" dirty="0" smtClean="0"/>
              <a:t>“knew a man” </a:t>
            </a:r>
            <a:r>
              <a:rPr lang="en-US" dirty="0" smtClean="0"/>
              <a:t>(likely himself), who was </a:t>
            </a:r>
            <a:r>
              <a:rPr lang="en-US" i="1" dirty="0" smtClean="0"/>
              <a:t>“caught up to the third heaven” (II Cor. 12:2</a:t>
            </a:r>
            <a:r>
              <a:rPr lang="en-US" i="1" dirty="0" smtClean="0"/>
              <a:t>)</a:t>
            </a:r>
            <a:endParaRPr lang="en-US" dirty="0"/>
          </a:p>
        </p:txBody>
      </p:sp>
      <p:pic>
        <p:nvPicPr>
          <p:cNvPr id="105478" name="Picture 6" descr="http://raykliu.files.wordpress.com/2013/01/third-heaven-6.jpeg"/>
          <p:cNvPicPr>
            <a:picLocks noChangeAspect="1" noChangeArrowheads="1"/>
          </p:cNvPicPr>
          <p:nvPr/>
        </p:nvPicPr>
        <p:blipFill>
          <a:blip r:embed="rId2" cstate="print"/>
          <a:srcRect/>
          <a:stretch>
            <a:fillRect/>
          </a:stretch>
        </p:blipFill>
        <p:spPr bwMode="auto">
          <a:xfrm>
            <a:off x="838200" y="1981200"/>
            <a:ext cx="7315200" cy="4767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782762"/>
          </a:xfrm>
        </p:spPr>
        <p:txBody>
          <a:bodyPr>
            <a:normAutofit/>
          </a:bodyPr>
          <a:lstStyle/>
          <a:p>
            <a:r>
              <a:rPr lang="en-US" sz="3600" dirty="0" smtClean="0"/>
              <a:t>John </a:t>
            </a:r>
            <a:r>
              <a:rPr lang="en-US" sz="3600" i="1" dirty="0" smtClean="0"/>
              <a:t>“was in the spirit; and behold, a throne was set in heaven, and one sat on the throne” </a:t>
            </a:r>
            <a:r>
              <a:rPr lang="en-US" sz="3600" i="1" dirty="0" smtClean="0"/>
              <a:t/>
            </a:r>
            <a:br>
              <a:rPr lang="en-US" sz="3600" i="1" dirty="0" smtClean="0"/>
            </a:br>
            <a:r>
              <a:rPr lang="en-US" sz="3600" i="1" dirty="0" smtClean="0"/>
              <a:t>(</a:t>
            </a:r>
            <a:r>
              <a:rPr lang="en-US" sz="3600" i="1" dirty="0" smtClean="0"/>
              <a:t>Rev. 4:2).</a:t>
            </a:r>
            <a:endParaRPr lang="en-US" sz="3600" dirty="0"/>
          </a:p>
        </p:txBody>
      </p:sp>
      <p:pic>
        <p:nvPicPr>
          <p:cNvPr id="106498" name="Picture 2" descr="http://shallroar.com/SEVEN%20SEALED%20BOOK_clip_image001.jpg"/>
          <p:cNvPicPr>
            <a:picLocks noChangeAspect="1" noChangeArrowheads="1"/>
          </p:cNvPicPr>
          <p:nvPr/>
        </p:nvPicPr>
        <p:blipFill>
          <a:blip r:embed="rId2" cstate="print"/>
          <a:srcRect/>
          <a:stretch>
            <a:fillRect/>
          </a:stretch>
        </p:blipFill>
        <p:spPr bwMode="auto">
          <a:xfrm>
            <a:off x="1828800" y="2057400"/>
            <a:ext cx="5334000" cy="46681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2.bp.blogspot.com/-dlqfz87C6f8/UDDEyRrNQFI/AAAAAAAAA4o/UgVWBGdNmIo/s400/THE-RIVER-THRONE-VISION.jpg"/>
          <p:cNvPicPr>
            <a:picLocks noChangeAspect="1" noChangeArrowheads="1"/>
          </p:cNvPicPr>
          <p:nvPr/>
        </p:nvPicPr>
        <p:blipFill>
          <a:blip r:embed="rId2" cstate="print"/>
          <a:srcRect/>
          <a:stretch>
            <a:fillRect/>
          </a:stretch>
        </p:blipFill>
        <p:spPr bwMode="auto">
          <a:xfrm>
            <a:off x="0" y="0"/>
            <a:ext cx="4876800" cy="3657600"/>
          </a:xfrm>
          <a:prstGeom prst="rect">
            <a:avLst/>
          </a:prstGeom>
          <a:noFill/>
        </p:spPr>
      </p:pic>
      <p:pic>
        <p:nvPicPr>
          <p:cNvPr id="52232" name="Picture 8" descr="http://static.squarespace.com/static/50071f2c84aef6ab9ccea2d1/t/514768d0e4b07bcf58c39d86/1363634385543/jehovah.jpg"/>
          <p:cNvPicPr>
            <a:picLocks noChangeAspect="1" noChangeArrowheads="1"/>
          </p:cNvPicPr>
          <p:nvPr/>
        </p:nvPicPr>
        <p:blipFill>
          <a:blip r:embed="rId3" cstate="print"/>
          <a:srcRect/>
          <a:stretch>
            <a:fillRect/>
          </a:stretch>
        </p:blipFill>
        <p:spPr bwMode="auto">
          <a:xfrm>
            <a:off x="4191000" y="3581400"/>
            <a:ext cx="4953000" cy="3714750"/>
          </a:xfrm>
          <a:prstGeom prst="rect">
            <a:avLst/>
          </a:prstGeom>
          <a:noFill/>
        </p:spPr>
      </p:pic>
      <p:pic>
        <p:nvPicPr>
          <p:cNvPr id="52228" name="Picture 4" descr="http://marbaniang.files.wordpress.com/2009/09/throne_vivid_graphic.jpg"/>
          <p:cNvPicPr>
            <a:picLocks noChangeAspect="1" noChangeArrowheads="1"/>
          </p:cNvPicPr>
          <p:nvPr/>
        </p:nvPicPr>
        <p:blipFill>
          <a:blip r:embed="rId4" cstate="print"/>
          <a:srcRect/>
          <a:stretch>
            <a:fillRect/>
          </a:stretch>
        </p:blipFill>
        <p:spPr bwMode="auto">
          <a:xfrm>
            <a:off x="4267200" y="0"/>
            <a:ext cx="4876800" cy="3657600"/>
          </a:xfrm>
          <a:prstGeom prst="rect">
            <a:avLst/>
          </a:prstGeom>
          <a:noFill/>
        </p:spPr>
      </p:pic>
      <p:pic>
        <p:nvPicPr>
          <p:cNvPr id="52230" name="Picture 6" descr="http://4.bp.blogspot.com/_TkKZZyzUvio/SWJg50Zk9jI/AAAAAAAACis/u37M6ZoRaTE/s640/God+Jesus+throne+cat_rel_hist_02RoberttBarrett.jpg"/>
          <p:cNvPicPr>
            <a:picLocks noChangeAspect="1" noChangeArrowheads="1"/>
          </p:cNvPicPr>
          <p:nvPr/>
        </p:nvPicPr>
        <p:blipFill>
          <a:blip r:embed="rId5" cstate="print"/>
          <a:srcRect b="27575"/>
          <a:stretch>
            <a:fillRect/>
          </a:stretch>
        </p:blipFill>
        <p:spPr bwMode="auto">
          <a:xfrm>
            <a:off x="-76200" y="2917051"/>
            <a:ext cx="4343400" cy="3940950"/>
          </a:xfrm>
          <a:prstGeom prst="rect">
            <a:avLst/>
          </a:prstGeom>
          <a:noFill/>
        </p:spPr>
      </p:pic>
      <p:sp>
        <p:nvSpPr>
          <p:cNvPr id="8" name="Title 7"/>
          <p:cNvSpPr>
            <a:spLocks noGrp="1"/>
          </p:cNvSpPr>
          <p:nvPr>
            <p:ph type="title"/>
          </p:nvPr>
        </p:nvSpPr>
        <p:spPr>
          <a:xfrm>
            <a:off x="457200" y="0"/>
            <a:ext cx="8229600" cy="1417638"/>
          </a:xfrm>
        </p:spPr>
        <p:txBody>
          <a:bodyPr/>
          <a:lstStyle/>
          <a:p>
            <a:r>
              <a:rPr lang="en-US" dirty="0" smtClean="0">
                <a:effectLst>
                  <a:glow rad="101600">
                    <a:schemeClr val="bg1">
                      <a:alpha val="60000"/>
                    </a:schemeClr>
                  </a:glow>
                </a:effectLst>
              </a:rPr>
              <a:t>Visions of God are not God</a:t>
            </a: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the Bible say that </a:t>
            </a:r>
            <a:br>
              <a:rPr lang="en-US" dirty="0" smtClean="0"/>
            </a:br>
            <a:r>
              <a:rPr lang="en-US" dirty="0" smtClean="0"/>
              <a:t>God has bodily parts?</a:t>
            </a:r>
            <a:endParaRPr lang="en-US" dirty="0"/>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i="1" dirty="0" err="1" smtClean="0"/>
              <a:t>Zec.</a:t>
            </a:r>
            <a:r>
              <a:rPr lang="en-US" i="1" dirty="0" smtClean="0"/>
              <a:t> 4:10 “…the </a:t>
            </a:r>
            <a:r>
              <a:rPr lang="en-US" i="1" dirty="0" smtClean="0">
                <a:solidFill>
                  <a:srgbClr val="FFFF00"/>
                </a:solidFill>
              </a:rPr>
              <a:t>eyes</a:t>
            </a:r>
            <a:r>
              <a:rPr lang="en-US" i="1" dirty="0" smtClean="0"/>
              <a:t> of the LORD, which run to and fro through the whole earth.” </a:t>
            </a:r>
          </a:p>
          <a:p>
            <a:r>
              <a:rPr lang="en-US" i="1" dirty="0" smtClean="0"/>
              <a:t>I Pet. 3:12 “For the eyes of the Lord are over the righteous, and his </a:t>
            </a:r>
            <a:r>
              <a:rPr lang="en-US" i="1" dirty="0" smtClean="0">
                <a:solidFill>
                  <a:srgbClr val="FFFF00"/>
                </a:solidFill>
              </a:rPr>
              <a:t>ears</a:t>
            </a:r>
            <a:r>
              <a:rPr lang="en-US" i="1" dirty="0" smtClean="0"/>
              <a:t> are open unto their prayers.”</a:t>
            </a:r>
          </a:p>
          <a:p>
            <a:r>
              <a:rPr lang="en-US" i="1" dirty="0" smtClean="0"/>
              <a:t>Judges 2:15 “Whithersoever they went out, the </a:t>
            </a:r>
            <a:r>
              <a:rPr lang="en-US" i="1" dirty="0" smtClean="0">
                <a:solidFill>
                  <a:srgbClr val="FFFF00"/>
                </a:solidFill>
              </a:rPr>
              <a:t>hand</a:t>
            </a:r>
            <a:r>
              <a:rPr lang="en-US" i="1" dirty="0" smtClean="0"/>
              <a:t> of the LORD was against them…”</a:t>
            </a:r>
          </a:p>
          <a:p>
            <a:r>
              <a:rPr lang="en-US" i="1" dirty="0" smtClean="0"/>
              <a:t>Psalm 99:5 “Exalt ye the LORD our God, and worship at his </a:t>
            </a:r>
            <a:r>
              <a:rPr lang="en-US" i="1" dirty="0" smtClean="0">
                <a:solidFill>
                  <a:srgbClr val="FFFF00"/>
                </a:solidFill>
              </a:rPr>
              <a:t>footstool</a:t>
            </a:r>
            <a:r>
              <a:rPr lang="en-US" i="1" dirty="0" smtClean="0"/>
              <a:t>; for he is holy.”</a:t>
            </a:r>
          </a:p>
          <a:p>
            <a:r>
              <a:rPr lang="en-US" i="1" dirty="0" smtClean="0"/>
              <a:t>Psalm 34:16 “The </a:t>
            </a:r>
            <a:r>
              <a:rPr lang="en-US" i="1" dirty="0" smtClean="0">
                <a:solidFill>
                  <a:srgbClr val="FFFF00"/>
                </a:solidFill>
              </a:rPr>
              <a:t>face</a:t>
            </a:r>
            <a:r>
              <a:rPr lang="en-US" i="1" dirty="0" smtClean="0"/>
              <a:t> of the LORD is against them that do evil, to cut off the remembrance of them from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172200"/>
          </a:xfrm>
        </p:spPr>
        <p:txBody>
          <a:bodyPr>
            <a:normAutofit/>
          </a:bodyPr>
          <a:lstStyle/>
          <a:p>
            <a:r>
              <a:rPr lang="en-US" sz="3600" dirty="0" smtClean="0"/>
              <a:t>Though God is without a body, his acts for his people are said to be by </a:t>
            </a:r>
            <a:r>
              <a:rPr lang="en-US" sz="3600" i="1" dirty="0" smtClean="0"/>
              <a:t>"his mighty arm" (Exodus 15:16). </a:t>
            </a:r>
          </a:p>
          <a:p>
            <a:r>
              <a:rPr lang="en-US" sz="3600" dirty="0" smtClean="0"/>
              <a:t>God is also pictured as having a face, hands, fingers and a back </a:t>
            </a:r>
            <a:r>
              <a:rPr lang="en-US" sz="3600" i="1" dirty="0" smtClean="0"/>
              <a:t>(Psalm 27:8; 10:12; 88:5; Deuteronomy 9:10; Exodus 33:23). </a:t>
            </a:r>
          </a:p>
          <a:p>
            <a:r>
              <a:rPr lang="en-US" sz="3600" dirty="0" smtClean="0"/>
              <a:t>As well, God is described as talking, walking, laughing, and weeping </a:t>
            </a:r>
            <a:r>
              <a:rPr lang="en-US" sz="3600" i="1" dirty="0" smtClean="0"/>
              <a:t>(Gen. 17:3; Gen. 3:8; Psalm 2:4; John 11:35)</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2862322"/>
          </a:xfrm>
          <a:prstGeom prst="rect">
            <a:avLst/>
          </a:prstGeom>
        </p:spPr>
        <p:txBody>
          <a:bodyPr wrap="square">
            <a:spAutoFit/>
          </a:bodyPr>
          <a:lstStyle/>
          <a:p>
            <a:pPr algn="ctr"/>
            <a:r>
              <a:rPr lang="en-US" sz="3600" i="1" dirty="0" smtClean="0"/>
              <a:t> (Rom. 1:20) </a:t>
            </a:r>
          </a:p>
          <a:p>
            <a:pPr algn="ctr"/>
            <a:r>
              <a:rPr lang="en-US" sz="3600" i="1" dirty="0" smtClean="0"/>
              <a:t>“For the </a:t>
            </a:r>
            <a:r>
              <a:rPr lang="en-US" sz="3600" i="1" u="sng" dirty="0" smtClean="0"/>
              <a:t>invisible things of him</a:t>
            </a:r>
            <a:r>
              <a:rPr lang="en-US" sz="3600" i="1" dirty="0" smtClean="0"/>
              <a:t> from the creation of the world are clearly seen, being understood by the things that are made, even his eternal power and Godhead...”</a:t>
            </a:r>
            <a:endParaRPr lang="en-US" sz="3600" i="1" dirty="0"/>
          </a:p>
        </p:txBody>
      </p:sp>
      <p:pic>
        <p:nvPicPr>
          <p:cNvPr id="35842" name="Picture 2" descr="http://godordirt.com/creation%20image.jpg"/>
          <p:cNvPicPr>
            <a:picLocks noChangeAspect="1" noChangeArrowheads="1"/>
          </p:cNvPicPr>
          <p:nvPr/>
        </p:nvPicPr>
        <p:blipFill>
          <a:blip r:embed="rId2" cstate="print"/>
          <a:srcRect/>
          <a:stretch>
            <a:fillRect/>
          </a:stretch>
        </p:blipFill>
        <p:spPr bwMode="auto">
          <a:xfrm>
            <a:off x="1905000" y="2895600"/>
            <a:ext cx="5181600" cy="37930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5410200"/>
          </a:xfrm>
        </p:spPr>
        <p:txBody>
          <a:bodyPr>
            <a:normAutofit fontScale="90000"/>
          </a:bodyPr>
          <a:lstStyle/>
          <a:p>
            <a:r>
              <a:rPr lang="en-US" dirty="0" smtClean="0">
                <a:solidFill>
                  <a:srgbClr val="FFFF00"/>
                </a:solidFill>
              </a:rPr>
              <a:t>God is described in bodily form to aid us in our understanding of the of God</a:t>
            </a:r>
            <a:r>
              <a:rPr lang="en-US" dirty="0" smtClean="0"/>
              <a:t/>
            </a:r>
            <a:br>
              <a:rPr lang="en-US" dirty="0" smtClean="0"/>
            </a:br>
            <a:r>
              <a:rPr lang="en-US" i="1" dirty="0" smtClean="0"/>
              <a:t/>
            </a:r>
            <a:br>
              <a:rPr lang="en-US" i="1" dirty="0" smtClean="0"/>
            </a:br>
            <a:r>
              <a:rPr lang="en-US" i="1" dirty="0" smtClean="0"/>
              <a:t> “And we know that the Son of God is come, and hath given us an understanding, </a:t>
            </a:r>
            <a:r>
              <a:rPr lang="en-US" i="1" u="sng" dirty="0" smtClean="0"/>
              <a:t>that we may know him that is true</a:t>
            </a:r>
            <a:r>
              <a:rPr lang="en-US" i="1" dirty="0" smtClean="0"/>
              <a:t>, and we are in him that is true, even in his Son Jesus Christ. This is the </a:t>
            </a:r>
            <a:r>
              <a:rPr lang="en-US" i="1" u="sng" dirty="0" smtClean="0"/>
              <a:t>true God</a:t>
            </a:r>
            <a:r>
              <a:rPr lang="en-US" i="1" dirty="0" smtClean="0"/>
              <a:t>, and eternal life.” </a:t>
            </a:r>
            <a:br>
              <a:rPr lang="en-US" i="1" dirty="0" smtClean="0"/>
            </a:br>
            <a:r>
              <a:rPr lang="en-US" i="1" dirty="0" smtClean="0"/>
              <a:t>(I John 5:20)</a:t>
            </a:r>
            <a:endParaRPr lang="en-US"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scene3d>
              <a:camera prst="orthographicFront"/>
              <a:lightRig rig="threePt" dir="t"/>
            </a:scene3d>
            <a:sp3d extrusionH="57150">
              <a:bevelT w="38100" h="38100" prst="convex"/>
            </a:sp3d>
          </a:bodyPr>
          <a:lstStyle/>
          <a:p>
            <a:r>
              <a:rPr lang="en-US" sz="5400" b="1" dirty="0" smtClean="0"/>
              <a:t>If man does not bear the physical likeness and image of God, what likeness and image does he bear?</a:t>
            </a:r>
            <a:endParaRPr lang="en-US" sz="5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http://upload.wikimedia.org/wikipedia/commons/3/3e/Charles_Robert_Darwin_by_John_Collier.jpg"/>
          <p:cNvPicPr>
            <a:picLocks noChangeAspect="1" noChangeArrowheads="1"/>
          </p:cNvPicPr>
          <p:nvPr/>
        </p:nvPicPr>
        <p:blipFill>
          <a:blip r:embed="rId2" cstate="print"/>
          <a:srcRect/>
          <a:stretch>
            <a:fillRect/>
          </a:stretch>
        </p:blipFill>
        <p:spPr bwMode="auto">
          <a:xfrm>
            <a:off x="4343400" y="0"/>
            <a:ext cx="5352614" cy="6965487"/>
          </a:xfrm>
          <a:prstGeom prst="rect">
            <a:avLst/>
          </a:prstGeom>
          <a:noFill/>
        </p:spPr>
      </p:pic>
      <p:pic>
        <p:nvPicPr>
          <p:cNvPr id="25604" name="Picture 4" descr="http://www.galamountaintours.com/imagenes/originofspeciesxq5.gif"/>
          <p:cNvPicPr>
            <a:picLocks noChangeAspect="1" noChangeArrowheads="1"/>
          </p:cNvPicPr>
          <p:nvPr/>
        </p:nvPicPr>
        <p:blipFill>
          <a:blip r:embed="rId3" cstate="print"/>
          <a:srcRect/>
          <a:stretch>
            <a:fillRect/>
          </a:stretch>
        </p:blipFill>
        <p:spPr bwMode="auto">
          <a:xfrm>
            <a:off x="0" y="0"/>
            <a:ext cx="4641802"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sz="4000" dirty="0" smtClean="0"/>
              <a:t>We all know we are not gods—though if we're honest, we know we often think we are the god of our own lives, even if we'd never admit it. </a:t>
            </a:r>
          </a:p>
          <a:p>
            <a:r>
              <a:rPr lang="en-US" sz="4000" dirty="0" smtClean="0"/>
              <a:t>The truth is, we are not God. But you are godlike.</a:t>
            </a:r>
          </a:p>
          <a:p>
            <a:r>
              <a:rPr lang="en-US" sz="4000" dirty="0" smtClean="0"/>
              <a:t>The Hebrew wood for image means – </a:t>
            </a:r>
            <a:r>
              <a:rPr lang="en-US" sz="4000" dirty="0" smtClean="0"/>
              <a:t>shadow.</a:t>
            </a:r>
            <a:endParaRPr lang="en-US" sz="4000" dirty="0" smtClean="0"/>
          </a:p>
          <a:p>
            <a:r>
              <a:rPr lang="en-US" sz="4000" dirty="0" smtClean="0"/>
              <a:t>In what ways are we “godlike”?</a:t>
            </a:r>
          </a:p>
          <a:p>
            <a:endParaRPr lang="en-US" sz="4000" dirty="0" smtClean="0"/>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400" dirty="0" smtClean="0">
                <a:solidFill>
                  <a:srgbClr val="FFFF00"/>
                </a:solidFill>
              </a:rPr>
              <a:t>First, the truth about you is that you are creative because God is creative: </a:t>
            </a:r>
            <a:r>
              <a:rPr lang="en-US" sz="3400" i="1" dirty="0" smtClean="0"/>
              <a:t>"In the beginning God created the heavens and the earth" (Genesis 1:1). </a:t>
            </a:r>
          </a:p>
          <a:p>
            <a:r>
              <a:rPr lang="en-US" sz="3400" dirty="0" smtClean="0">
                <a:solidFill>
                  <a:srgbClr val="FFFF00"/>
                </a:solidFill>
              </a:rPr>
              <a:t>The second truth about you is that you are spiritual because God is Spirit: </a:t>
            </a:r>
            <a:r>
              <a:rPr lang="en-US" sz="3400" i="1" dirty="0" smtClean="0"/>
              <a:t>"The Spirit of God was hovering over the waters" (Genesis 1:2). </a:t>
            </a:r>
          </a:p>
          <a:p>
            <a:r>
              <a:rPr lang="en-US" sz="3400" dirty="0" smtClean="0"/>
              <a:t>Every human is a spiritual being. </a:t>
            </a:r>
          </a:p>
          <a:p>
            <a:r>
              <a:rPr lang="en-US" sz="3400" dirty="0" smtClean="0"/>
              <a:t>We are more than the sum of our physical parts.</a:t>
            </a:r>
          </a:p>
          <a:p>
            <a:r>
              <a:rPr lang="en-US" sz="3400" dirty="0" smtClean="0"/>
              <a:t>Our spiritual nature, though unseen, is as real as our physical nature. </a:t>
            </a:r>
            <a:endParaRPr lang="en-US" sz="3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6430962"/>
          </a:xfrm>
        </p:spPr>
        <p:txBody>
          <a:bodyPr>
            <a:normAutofit/>
          </a:bodyPr>
          <a:lstStyle/>
          <a:p>
            <a:r>
              <a:rPr lang="en-US" sz="3600" i="1" dirty="0" smtClean="0"/>
              <a:t>(Romans 1:19, 2:14-15) “Because that which may be known of God is manifest in them; for God hath </a:t>
            </a:r>
            <a:r>
              <a:rPr lang="en-US" sz="3600" i="1" dirty="0" err="1" smtClean="0"/>
              <a:t>shewed</a:t>
            </a:r>
            <a:r>
              <a:rPr lang="en-US" sz="3600" i="1" dirty="0" smtClean="0"/>
              <a:t> it unto them…For when the Gentiles, which have not the law, do by nature the things contained in the law, these, having not the law, are a law unto themselves: Which </a:t>
            </a:r>
            <a:r>
              <a:rPr lang="en-US" sz="3600" i="1" dirty="0" err="1" smtClean="0"/>
              <a:t>shew</a:t>
            </a:r>
            <a:r>
              <a:rPr lang="en-US" sz="3600" i="1" dirty="0" smtClean="0"/>
              <a:t> the work of the law written in their hearts, their conscience also bearing witness, and their thoughts the mean while accusing or else excusing one another.”</a:t>
            </a:r>
            <a:endParaRPr lang="en-US" sz="3600"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sz="3600" dirty="0" smtClean="0">
                <a:solidFill>
                  <a:srgbClr val="FFFF00"/>
                </a:solidFill>
              </a:rPr>
              <a:t>A third truth about you is that you communicate because God communicates: </a:t>
            </a:r>
            <a:r>
              <a:rPr lang="en-US" sz="3600" i="1" dirty="0" smtClean="0"/>
              <a:t>"God </a:t>
            </a:r>
            <a:r>
              <a:rPr lang="en-US" sz="3600" i="1" dirty="0" smtClean="0"/>
              <a:t>said</a:t>
            </a:r>
            <a:r>
              <a:rPr lang="en-US" sz="3600" i="1" dirty="0" smtClean="0"/>
              <a:t>…” </a:t>
            </a:r>
            <a:r>
              <a:rPr lang="en-US" sz="3600" i="1" dirty="0" smtClean="0"/>
              <a:t>(Genesis </a:t>
            </a:r>
            <a:r>
              <a:rPr lang="en-US" sz="3600" i="1" dirty="0" smtClean="0"/>
              <a:t>1:3). </a:t>
            </a:r>
          </a:p>
          <a:p>
            <a:r>
              <a:rPr lang="en-US" sz="3600" dirty="0" smtClean="0"/>
              <a:t>Anthropologists agree that the emergence of </a:t>
            </a:r>
            <a:r>
              <a:rPr lang="en-US" sz="3600" dirty="0" smtClean="0"/>
              <a:t>language—first </a:t>
            </a:r>
            <a:r>
              <a:rPr lang="en-US" sz="3600" dirty="0" smtClean="0"/>
              <a:t>spoken, then written—represents the sharpest break between animals and humans. </a:t>
            </a:r>
            <a:endParaRPr lang="en-US" sz="3600" dirty="0" smtClean="0"/>
          </a:p>
          <a:p>
            <a:r>
              <a:rPr lang="en-US" sz="3600" dirty="0" smtClean="0"/>
              <a:t>The </a:t>
            </a:r>
            <a:r>
              <a:rPr lang="en-US" sz="3600" dirty="0" smtClean="0"/>
              <a:t>human ability to think and reason, to use language, symbols and art, far surpasses the abilities of any animals. </a:t>
            </a:r>
            <a:endParaRPr lang="en-US" sz="3600" dirty="0" smtClean="0"/>
          </a:p>
          <a:p>
            <a:r>
              <a:rPr lang="en-US" sz="3600" dirty="0" smtClean="0"/>
              <a:t>This </a:t>
            </a:r>
            <a:r>
              <a:rPr lang="en-US" sz="3600" dirty="0" smtClean="0"/>
              <a:t>gift was bestowed when </a:t>
            </a:r>
            <a:r>
              <a:rPr lang="en-US" sz="3600" dirty="0" smtClean="0"/>
              <a:t>God imprinted in mankind his </a:t>
            </a:r>
            <a:r>
              <a:rPr lang="en-US" sz="3600" dirty="0" smtClean="0"/>
              <a:t>communicative nature.</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Autofit/>
          </a:bodyPr>
          <a:lstStyle/>
          <a:p>
            <a:r>
              <a:rPr lang="en-US" sz="3600" dirty="0" smtClean="0">
                <a:solidFill>
                  <a:srgbClr val="FFFF00"/>
                </a:solidFill>
              </a:rPr>
              <a:t>A fourth truth about you is that you are intelligent because God is intelligent – </a:t>
            </a:r>
            <a:r>
              <a:rPr lang="en-US" sz="3600" dirty="0" smtClean="0">
                <a:solidFill>
                  <a:srgbClr val="FFFF00"/>
                </a:solidFill>
              </a:rPr>
              <a:t>        </a:t>
            </a:r>
            <a:r>
              <a:rPr lang="en-US" sz="3600" i="1" dirty="0" smtClean="0">
                <a:solidFill>
                  <a:srgbClr val="FFFF00"/>
                </a:solidFill>
              </a:rPr>
              <a:t>Jude </a:t>
            </a:r>
            <a:r>
              <a:rPr lang="en-US" sz="3600" i="1" dirty="0" smtClean="0">
                <a:solidFill>
                  <a:srgbClr val="FFFF00"/>
                </a:solidFill>
              </a:rPr>
              <a:t>1:25</a:t>
            </a:r>
          </a:p>
          <a:p>
            <a:r>
              <a:rPr lang="en-US" sz="3600" dirty="0" smtClean="0"/>
              <a:t>God's </a:t>
            </a:r>
            <a:r>
              <a:rPr lang="en-US" sz="3600" dirty="0" smtClean="0"/>
              <a:t>intelligent image </a:t>
            </a:r>
            <a:r>
              <a:rPr lang="en-US" sz="3600" dirty="0" smtClean="0"/>
              <a:t>has been imprinted </a:t>
            </a:r>
            <a:r>
              <a:rPr lang="en-US" sz="3600" dirty="0" smtClean="0"/>
              <a:t>on our lives, though we all possess different </a:t>
            </a:r>
            <a:r>
              <a:rPr lang="en-US" sz="3600" dirty="0" smtClean="0"/>
              <a:t>levels of intelligence</a:t>
            </a:r>
            <a:r>
              <a:rPr lang="en-US" sz="3600" dirty="0" smtClean="0"/>
              <a:t>.</a:t>
            </a:r>
          </a:p>
          <a:p>
            <a:r>
              <a:rPr lang="en-US" sz="3600" dirty="0" smtClean="0"/>
              <a:t>We are </a:t>
            </a:r>
            <a:r>
              <a:rPr lang="en-US" sz="3600" dirty="0" smtClean="0"/>
              <a:t>to develop our mental capacities to their fullest – “</a:t>
            </a:r>
            <a:r>
              <a:rPr lang="en-US" sz="3600" i="1" dirty="0" smtClean="0"/>
              <a:t>For unto whomsoever much is given, of him shall be much required.” Luke 12:48</a:t>
            </a:r>
          </a:p>
          <a:p>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solidFill>
                  <a:srgbClr val="FFFF00"/>
                </a:solidFill>
              </a:rPr>
              <a:t>A fifth truth about you is that you are relational because God is relational: </a:t>
            </a:r>
            <a:r>
              <a:rPr lang="en-US" i="1" dirty="0" smtClean="0"/>
              <a:t>“Let us make man in our image, in our likeness...It is not good for man to be alone…And they heard the voice of the LORD God walking in the garden in the cool of the day: and Adam and his wife hid themselves from the presence of the LORD God amongst the trees of the garden.”</a:t>
            </a:r>
            <a:endParaRPr lang="en-US" i="1" dirty="0"/>
          </a:p>
        </p:txBody>
      </p:sp>
      <p:pic>
        <p:nvPicPr>
          <p:cNvPr id="64514" name="Picture 2" descr="http://gerhardy.id.au/images/adam_eve230212_02.gif"/>
          <p:cNvPicPr>
            <a:picLocks noChangeAspect="1" noChangeArrowheads="1"/>
          </p:cNvPicPr>
          <p:nvPr/>
        </p:nvPicPr>
        <p:blipFill>
          <a:blip r:embed="rId2" cstate="print"/>
          <a:srcRect/>
          <a:stretch>
            <a:fillRect/>
          </a:stretch>
        </p:blipFill>
        <p:spPr bwMode="auto">
          <a:xfrm>
            <a:off x="4953000" y="3259688"/>
            <a:ext cx="3609975" cy="359831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038600"/>
          </a:xfrm>
        </p:spPr>
        <p:txBody>
          <a:bodyPr>
            <a:normAutofit/>
          </a:bodyPr>
          <a:lstStyle/>
          <a:p>
            <a:r>
              <a:rPr lang="en-US" dirty="0" smtClean="0">
                <a:solidFill>
                  <a:srgbClr val="FFFF00"/>
                </a:solidFill>
              </a:rPr>
              <a:t>A sixth truth about you is that you are morally responsible because God is a moral being </a:t>
            </a:r>
            <a:r>
              <a:rPr lang="en-US" i="1" dirty="0" smtClean="0">
                <a:solidFill>
                  <a:srgbClr val="FFFF00"/>
                </a:solidFill>
              </a:rPr>
              <a:t>(</a:t>
            </a:r>
            <a:r>
              <a:rPr lang="en-US" i="1" dirty="0" smtClean="0">
                <a:solidFill>
                  <a:srgbClr val="FFFF00"/>
                </a:solidFill>
              </a:rPr>
              <a:t>He </a:t>
            </a:r>
            <a:r>
              <a:rPr lang="en-US" i="1" dirty="0" smtClean="0">
                <a:solidFill>
                  <a:srgbClr val="FFFF00"/>
                </a:solidFill>
              </a:rPr>
              <a:t>is a Holy </a:t>
            </a:r>
            <a:r>
              <a:rPr lang="en-US" i="1" dirty="0" smtClean="0">
                <a:solidFill>
                  <a:srgbClr val="FFFF00"/>
                </a:solidFill>
              </a:rPr>
              <a:t>God) </a:t>
            </a:r>
            <a:r>
              <a:rPr lang="en-US" dirty="0" smtClean="0"/>
              <a:t>– </a:t>
            </a:r>
            <a:r>
              <a:rPr lang="en-US" i="1" dirty="0" smtClean="0"/>
              <a:t>Isa. 5:16 “But the LORD of hosts shall be exalted in judgment, and God that is holy shall be sanctified in righteousness.”</a:t>
            </a:r>
          </a:p>
          <a:p>
            <a:r>
              <a:rPr lang="en-US" i="1" dirty="0" smtClean="0"/>
              <a:t>“Be ye holy for I am holy…” </a:t>
            </a:r>
            <a:r>
              <a:rPr lang="en-US" dirty="0" smtClean="0"/>
              <a:t>Because God is a moral being, we are to reflect his holy nature in our lives.</a:t>
            </a:r>
          </a:p>
        </p:txBody>
      </p:sp>
      <p:pic>
        <p:nvPicPr>
          <p:cNvPr id="72706" name="Picture 2" descr="http://julieamarxhausen.files.wordpress.com/2011/07/holiness.jpg"/>
          <p:cNvPicPr>
            <a:picLocks noChangeAspect="1" noChangeArrowheads="1"/>
          </p:cNvPicPr>
          <p:nvPr/>
        </p:nvPicPr>
        <p:blipFill>
          <a:blip r:embed="rId2" cstate="print"/>
          <a:srcRect/>
          <a:stretch>
            <a:fillRect/>
          </a:stretch>
        </p:blipFill>
        <p:spPr bwMode="auto">
          <a:xfrm>
            <a:off x="2362200" y="3733800"/>
            <a:ext cx="4371975" cy="2886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2706"/>
                                        </p:tgtEl>
                                        <p:attrNameLst>
                                          <p:attrName>style.visibility</p:attrName>
                                        </p:attrNameLst>
                                      </p:cBhvr>
                                      <p:to>
                                        <p:strVal val="visible"/>
                                      </p:to>
                                    </p:set>
                                    <p:anim calcmode="lin" valueType="num">
                                      <p:cBhvr>
                                        <p:cTn id="12" dur="500" fill="hold"/>
                                        <p:tgtEl>
                                          <p:spTgt spid="72706"/>
                                        </p:tgtEl>
                                        <p:attrNameLst>
                                          <p:attrName>ppt_w</p:attrName>
                                        </p:attrNameLst>
                                      </p:cBhvr>
                                      <p:tavLst>
                                        <p:tav tm="0">
                                          <p:val>
                                            <p:fltVal val="0"/>
                                          </p:val>
                                        </p:tav>
                                        <p:tav tm="100000">
                                          <p:val>
                                            <p:strVal val="#ppt_w"/>
                                          </p:val>
                                        </p:tav>
                                      </p:tavLst>
                                    </p:anim>
                                    <p:anim calcmode="lin" valueType="num">
                                      <p:cBhvr>
                                        <p:cTn id="13" dur="500" fill="hold"/>
                                        <p:tgtEl>
                                          <p:spTgt spid="72706"/>
                                        </p:tgtEl>
                                        <p:attrNameLst>
                                          <p:attrName>ppt_h</p:attrName>
                                        </p:attrNameLst>
                                      </p:cBhvr>
                                      <p:tavLst>
                                        <p:tav tm="0">
                                          <p:val>
                                            <p:fltVal val="0"/>
                                          </p:val>
                                        </p:tav>
                                        <p:tav tm="100000">
                                          <p:val>
                                            <p:strVal val="#ppt_h"/>
                                          </p:val>
                                        </p:tav>
                                      </p:tavLst>
                                    </p:anim>
                                    <p:animEffect transition="in" filter="fade">
                                      <p:cBhvr>
                                        <p:cTn id="14"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3.bp.blogspot.com/-EhAt-pNRAbs/UBJ5mWPBMKI/AAAAAAAADtk/dax0H87qNFI/s1600/Parable%2Bof%2Bthe%2BTalents%2B-%2BMatt%2B25%2B14-30.jpg"/>
          <p:cNvPicPr>
            <a:picLocks noChangeAspect="1" noChangeArrowheads="1"/>
          </p:cNvPicPr>
          <p:nvPr/>
        </p:nvPicPr>
        <p:blipFill>
          <a:blip r:embed="rId2" cstate="print"/>
          <a:srcRect/>
          <a:stretch>
            <a:fillRect/>
          </a:stretch>
        </p:blipFill>
        <p:spPr bwMode="auto">
          <a:xfrm>
            <a:off x="0" y="0"/>
            <a:ext cx="4543607" cy="4191000"/>
          </a:xfrm>
          <a:prstGeom prst="rect">
            <a:avLst/>
          </a:prstGeom>
          <a:noFill/>
        </p:spPr>
      </p:pic>
      <p:pic>
        <p:nvPicPr>
          <p:cNvPr id="108548" name="Picture 4" descr="http://thebiblerevival.com/clipart/1890holmanbible/bw/theparableofthetalents.jpg"/>
          <p:cNvPicPr>
            <a:picLocks noChangeAspect="1" noChangeArrowheads="1"/>
          </p:cNvPicPr>
          <p:nvPr/>
        </p:nvPicPr>
        <p:blipFill>
          <a:blip r:embed="rId3" cstate="print"/>
          <a:srcRect/>
          <a:stretch>
            <a:fillRect/>
          </a:stretch>
        </p:blipFill>
        <p:spPr bwMode="auto">
          <a:xfrm>
            <a:off x="4495801" y="2822353"/>
            <a:ext cx="4648200" cy="4035647"/>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pic>
        <p:nvPicPr>
          <p:cNvPr id="107524" name="Picture 4" descr="http://www.jeffcalloway.com/wp-content/uploads/2013/07/one_hometxt_responsibility.png"/>
          <p:cNvPicPr>
            <a:picLocks noChangeAspect="1" noChangeArrowheads="1"/>
          </p:cNvPicPr>
          <p:nvPr/>
        </p:nvPicPr>
        <p:blipFill>
          <a:blip r:embed="rId2" cstate="print"/>
          <a:srcRect/>
          <a:stretch>
            <a:fillRect/>
          </a:stretch>
        </p:blipFill>
        <p:spPr bwMode="auto">
          <a:xfrm>
            <a:off x="762000" y="1219200"/>
            <a:ext cx="7543800" cy="36576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AutoNum type="arabicPeriod"/>
            </a:pPr>
            <a:r>
              <a:rPr lang="en-US" dirty="0" smtClean="0">
                <a:solidFill>
                  <a:srgbClr val="FFFF00"/>
                </a:solidFill>
              </a:rPr>
              <a:t>Use your creativity for the Glory of God </a:t>
            </a:r>
            <a:r>
              <a:rPr lang="en-US" dirty="0" smtClean="0"/>
              <a:t>– </a:t>
            </a:r>
            <a:r>
              <a:rPr lang="en-US" i="1" dirty="0" smtClean="0"/>
              <a:t>“Do all to the glory of God.”</a:t>
            </a:r>
          </a:p>
          <a:p>
            <a:pPr marL="514350" indent="-514350">
              <a:buAutoNum type="arabicPeriod"/>
            </a:pPr>
            <a:r>
              <a:rPr lang="en-US" dirty="0" smtClean="0">
                <a:solidFill>
                  <a:srgbClr val="FFFF00"/>
                </a:solidFill>
              </a:rPr>
              <a:t>Use your spiritual nature to seek the Lord </a:t>
            </a:r>
            <a:r>
              <a:rPr lang="en-US" dirty="0" smtClean="0"/>
              <a:t>– </a:t>
            </a:r>
            <a:r>
              <a:rPr lang="en-US" i="1" dirty="0" smtClean="0"/>
              <a:t>“If from thence thou shalt seek the LORD thy God, thou shalt find him, if thou seek him with all thy heart and with all thy soul.”</a:t>
            </a:r>
          </a:p>
          <a:p>
            <a:pPr marL="514350" indent="-514350">
              <a:buAutoNum type="arabicPeriod"/>
            </a:pPr>
            <a:r>
              <a:rPr lang="en-US" dirty="0" smtClean="0">
                <a:solidFill>
                  <a:srgbClr val="FFFF00"/>
                </a:solidFill>
              </a:rPr>
              <a:t>Use your communicative abilities to witness for the Lord </a:t>
            </a:r>
            <a:r>
              <a:rPr lang="en-US" dirty="0" smtClean="0"/>
              <a:t>– </a:t>
            </a:r>
            <a:r>
              <a:rPr lang="en-US" i="1" dirty="0" smtClean="0"/>
              <a:t>“Ye shall be witnesses of me…”</a:t>
            </a:r>
          </a:p>
          <a:p>
            <a:pPr marL="514350" indent="-514350">
              <a:buAutoNum type="arabicPeriod"/>
            </a:pPr>
            <a:r>
              <a:rPr lang="en-US" dirty="0" smtClean="0">
                <a:solidFill>
                  <a:srgbClr val="FFFF00"/>
                </a:solidFill>
              </a:rPr>
              <a:t>Use </a:t>
            </a:r>
            <a:r>
              <a:rPr lang="en-US" dirty="0" smtClean="0">
                <a:solidFill>
                  <a:srgbClr val="FFFF00"/>
                </a:solidFill>
              </a:rPr>
              <a:t>intelligence </a:t>
            </a:r>
            <a:r>
              <a:rPr lang="en-US" dirty="0" smtClean="0">
                <a:solidFill>
                  <a:srgbClr val="FFFF00"/>
                </a:solidFill>
              </a:rPr>
              <a:t>to serve the Lord </a:t>
            </a:r>
            <a:r>
              <a:rPr lang="en-US" dirty="0" smtClean="0"/>
              <a:t>– </a:t>
            </a:r>
            <a:r>
              <a:rPr lang="en-US" i="1" dirty="0" smtClean="0"/>
              <a:t>“So then with the mind I myself serve the law of God.”</a:t>
            </a:r>
          </a:p>
          <a:p>
            <a:pPr marL="514350" indent="-514350">
              <a:buAutoNum type="arabicPeriod"/>
            </a:pPr>
            <a:r>
              <a:rPr lang="en-US" dirty="0" smtClean="0">
                <a:solidFill>
                  <a:srgbClr val="FFFF00"/>
                </a:solidFill>
              </a:rPr>
              <a:t>Use your relationships </a:t>
            </a:r>
            <a:r>
              <a:rPr lang="en-US" dirty="0" smtClean="0">
                <a:solidFill>
                  <a:srgbClr val="FFFF00"/>
                </a:solidFill>
              </a:rPr>
              <a:t>to exalt </a:t>
            </a:r>
            <a:r>
              <a:rPr lang="en-US" dirty="0" smtClean="0">
                <a:solidFill>
                  <a:srgbClr val="FFFF00"/>
                </a:solidFill>
              </a:rPr>
              <a:t>the Lord </a:t>
            </a:r>
            <a:r>
              <a:rPr lang="en-US" dirty="0" smtClean="0"/>
              <a:t>– </a:t>
            </a:r>
            <a:r>
              <a:rPr lang="en-US" i="1" dirty="0" smtClean="0"/>
              <a:t>“Let us exalt his name together…”</a:t>
            </a:r>
          </a:p>
          <a:p>
            <a:pPr marL="514350" indent="-514350">
              <a:buNone/>
            </a:pPr>
            <a:endParaRPr lang="en-US" dirty="0" smtClean="0"/>
          </a:p>
          <a:p>
            <a:pPr marL="514350" indent="-514350">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hatmakesushuman.com/upload/Human_Evolution-human_ancestors-human_origins-anthropology-homo-australopithecine-foto1.jpg"/>
          <p:cNvPicPr>
            <a:picLocks noChangeAspect="1" noChangeArrowheads="1"/>
          </p:cNvPicPr>
          <p:nvPr/>
        </p:nvPicPr>
        <p:blipFill>
          <a:blip r:embed="rId2" cstate="print"/>
          <a:srcRect/>
          <a:stretch>
            <a:fillRect/>
          </a:stretch>
        </p:blipFill>
        <p:spPr bwMode="auto">
          <a:xfrm>
            <a:off x="0" y="-304800"/>
            <a:ext cx="9063869" cy="4114800"/>
          </a:xfrm>
          <a:prstGeom prst="rect">
            <a:avLst/>
          </a:prstGeom>
          <a:noFill/>
        </p:spPr>
      </p:pic>
      <p:pic>
        <p:nvPicPr>
          <p:cNvPr id="66562" name="Picture 2" descr="http://www.dailygalaxy.com/.a/6a00d8341bf7f753ef012876c5931e970c-pi"/>
          <p:cNvPicPr>
            <a:picLocks noChangeAspect="1" noChangeArrowheads="1"/>
          </p:cNvPicPr>
          <p:nvPr/>
        </p:nvPicPr>
        <p:blipFill>
          <a:blip r:embed="rId3" cstate="print"/>
          <a:srcRect/>
          <a:stretch>
            <a:fillRect/>
          </a:stretch>
        </p:blipFill>
        <p:spPr bwMode="auto">
          <a:xfrm>
            <a:off x="4924779" y="3352800"/>
            <a:ext cx="4219221" cy="3505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124200"/>
          </a:xfrm>
        </p:spPr>
        <p:txBody>
          <a:bodyPr/>
          <a:lstStyle/>
          <a:p>
            <a:pPr>
              <a:buNone/>
            </a:pPr>
            <a:r>
              <a:rPr lang="en-US" dirty="0" smtClean="0">
                <a:solidFill>
                  <a:srgbClr val="FFFF00"/>
                </a:solidFill>
              </a:rPr>
              <a:t>6. Use your moral nature to seek after holiness </a:t>
            </a:r>
            <a:r>
              <a:rPr lang="en-US" dirty="0" smtClean="0"/>
              <a:t>-            </a:t>
            </a:r>
            <a:r>
              <a:rPr lang="en-US" i="1" dirty="0" smtClean="0"/>
              <a:t>II Cor. 7:1 “Having therefore these promises, dearly beloved, let us cleanse ourselves from all filthiness of the flesh and spirit, perfecting holiness in the fear of God.</a:t>
            </a:r>
            <a:endParaRPr lang="en-US" i="1" dirty="0"/>
          </a:p>
        </p:txBody>
      </p:sp>
      <p:pic>
        <p:nvPicPr>
          <p:cNvPr id="73730" name="Picture 2" descr="http://img.mit.edu/newsoffice/images/article_images/original/20100329160959-1.gif"/>
          <p:cNvPicPr>
            <a:picLocks noChangeAspect="1" noChangeArrowheads="1"/>
          </p:cNvPicPr>
          <p:nvPr/>
        </p:nvPicPr>
        <p:blipFill>
          <a:blip r:embed="rId2" cstate="print"/>
          <a:srcRect/>
          <a:stretch>
            <a:fillRect/>
          </a:stretch>
        </p:blipFill>
        <p:spPr bwMode="auto">
          <a:xfrm>
            <a:off x="2514600" y="2514600"/>
            <a:ext cx="4513163" cy="3810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solidFill>
                  <a:srgbClr val="FFFF00"/>
                </a:solidFill>
              </a:rPr>
              <a:t>2# Is man a </a:t>
            </a:r>
            <a:r>
              <a:rPr lang="en-US" dirty="0" err="1" smtClean="0">
                <a:solidFill>
                  <a:srgbClr val="FFFF00"/>
                </a:solidFill>
              </a:rPr>
              <a:t>trichotomous</a:t>
            </a:r>
            <a:r>
              <a:rPr lang="en-US" dirty="0" smtClean="0">
                <a:solidFill>
                  <a:srgbClr val="FFFF00"/>
                </a:solidFill>
              </a:rPr>
              <a:t> (three-part) being? That is, does he consist of body, soul and spirit?</a:t>
            </a:r>
            <a:br>
              <a:rPr lang="en-US" dirty="0" smtClean="0">
                <a:solidFill>
                  <a:srgbClr val="FFFF00"/>
                </a:solidFill>
              </a:rPr>
            </a:br>
            <a:endParaRPr lang="en-US" dirty="0"/>
          </a:p>
        </p:txBody>
      </p:sp>
      <p:pic>
        <p:nvPicPr>
          <p:cNvPr id="70658" name="Picture 2" descr="http://www.buzzle.com/img/articleImages/296345-46014-43.jpg"/>
          <p:cNvPicPr>
            <a:picLocks noChangeAspect="1" noChangeArrowheads="1"/>
          </p:cNvPicPr>
          <p:nvPr/>
        </p:nvPicPr>
        <p:blipFill>
          <a:blip r:embed="rId2" cstate="print"/>
          <a:srcRect/>
          <a:stretch>
            <a:fillRect/>
          </a:stretch>
        </p:blipFill>
        <p:spPr bwMode="auto">
          <a:xfrm>
            <a:off x="1676400" y="2514600"/>
            <a:ext cx="5410200" cy="4173584"/>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persons of the Godhead</a:t>
            </a:r>
            <a:endParaRPr lang="en-US" dirty="0"/>
          </a:p>
        </p:txBody>
      </p:sp>
      <p:pic>
        <p:nvPicPr>
          <p:cNvPr id="75778" name="Picture 2" descr="http://s3.hubimg.com/u/1441470_f260.jpg"/>
          <p:cNvPicPr>
            <a:picLocks noChangeAspect="1" noChangeArrowheads="1"/>
          </p:cNvPicPr>
          <p:nvPr/>
        </p:nvPicPr>
        <p:blipFill>
          <a:blip r:embed="rId2" cstate="print"/>
          <a:srcRect/>
          <a:stretch>
            <a:fillRect/>
          </a:stretch>
        </p:blipFill>
        <p:spPr bwMode="auto">
          <a:xfrm>
            <a:off x="2209800" y="1828800"/>
            <a:ext cx="4628211" cy="43434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991600" cy="1905000"/>
          </a:xfrm>
        </p:spPr>
        <p:txBody>
          <a:bodyPr>
            <a:noAutofit/>
          </a:bodyPr>
          <a:lstStyle/>
          <a:p>
            <a:r>
              <a:rPr lang="en-US" i="1" dirty="0" smtClean="0"/>
              <a:t>The three elements of personality are</a:t>
            </a:r>
            <a:br>
              <a:rPr lang="en-US" i="1" dirty="0" smtClean="0"/>
            </a:br>
            <a:endParaRPr lang="en-US" dirty="0"/>
          </a:p>
        </p:txBody>
      </p:sp>
      <p:sp>
        <p:nvSpPr>
          <p:cNvPr id="4" name="Content Placeholder 3"/>
          <p:cNvSpPr>
            <a:spLocks noGrp="1"/>
          </p:cNvSpPr>
          <p:nvPr>
            <p:ph idx="1"/>
          </p:nvPr>
        </p:nvSpPr>
        <p:spPr>
          <a:xfrm>
            <a:off x="457200" y="2133600"/>
            <a:ext cx="3124200" cy="3992563"/>
          </a:xfrm>
        </p:spPr>
        <p:txBody>
          <a:bodyPr>
            <a:normAutofit/>
          </a:bodyPr>
          <a:lstStyle/>
          <a:p>
            <a:r>
              <a:rPr lang="en-US" sz="4000" i="1" dirty="0" smtClean="0">
                <a:solidFill>
                  <a:srgbClr val="FFFF00"/>
                </a:solidFill>
              </a:rPr>
              <a:t>Intellect</a:t>
            </a:r>
          </a:p>
          <a:p>
            <a:pPr>
              <a:buNone/>
            </a:pPr>
            <a:endParaRPr lang="en-US" sz="4000" i="1" dirty="0" smtClean="0">
              <a:solidFill>
                <a:srgbClr val="FFFF00"/>
              </a:solidFill>
            </a:endParaRPr>
          </a:p>
          <a:p>
            <a:r>
              <a:rPr lang="en-US" sz="4000" i="1" dirty="0" smtClean="0">
                <a:solidFill>
                  <a:srgbClr val="FFFF00"/>
                </a:solidFill>
              </a:rPr>
              <a:t>Emotion</a:t>
            </a:r>
          </a:p>
          <a:p>
            <a:pPr>
              <a:buNone/>
            </a:pPr>
            <a:endParaRPr lang="en-US" sz="4000" i="1" dirty="0" smtClean="0">
              <a:solidFill>
                <a:srgbClr val="FFFF00"/>
              </a:solidFill>
            </a:endParaRPr>
          </a:p>
          <a:p>
            <a:r>
              <a:rPr lang="en-US" sz="4000" i="1" dirty="0" smtClean="0">
                <a:solidFill>
                  <a:srgbClr val="FFFF00"/>
                </a:solidFill>
              </a:rPr>
              <a:t>W</a:t>
            </a:r>
            <a:r>
              <a:rPr lang="en-US" sz="4000" i="1" dirty="0" smtClean="0">
                <a:solidFill>
                  <a:srgbClr val="FFFF00"/>
                </a:solidFill>
              </a:rPr>
              <a:t>ill</a:t>
            </a:r>
            <a:endParaRPr lang="en-US" sz="4000" i="1" dirty="0" smtClean="0"/>
          </a:p>
          <a:p>
            <a:endParaRPr lang="en-US" sz="4000" dirty="0"/>
          </a:p>
        </p:txBody>
      </p:sp>
      <p:sp>
        <p:nvSpPr>
          <p:cNvPr id="19458" name="AutoShape 2"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data:image/jpeg;base64,/9j/4AAQSkZJRgABAQAAAQABAAD/2wCEAAkGBxIQEhAQEhAQEBAQEA8SDxAQDw8PDw8PFBEWFhQRFBUYHCggGBolHBQVITEhJSkrLi4uFx8zODMsNygtLisBCgoKDg0OGhAQGiwcHCQsLCwsLCwsLCwsLCwsLCwsLCwsLCwsLCwsLCwsLCwsLCwsLCwsLCwsLCwsLCwsLCwsLP/AABEIAL4BCgMBEQACEQEDEQH/xAAbAAEAAgMBAQAAAAAAAAAAAAAAAQQCAwUGB//EADgQAAIBAwEFBgUDAwMFAAAAAAABAgMEESEFEjFBUQYTImFxkRQyQlKBYqGxI3LBBxXRQ3OCkuH/xAAaAQEAAwEBAQAAAAAAAAAAAAAAAQIDBAUG/8QALBEAAwACAgIBBAIBBAMBAAAAAAECAxEEIRIxQQUTIlEUMmEVQlJxgZHRI//aAAwDAQACEQMRAD8A+GgAAAAAAAAAAkEhAIuiDJGiBGCHICEg3xhlG/wZt6Ypw1IDfRFWGCKRM0akiiRZs393x9Cxn5GujDMkiheq0jtOliKK7PO89sznS3Yeo2VVboqxoDZu8hXuo8iTXG/kqunyBt5fJsdLC8ySvntmtU2wW8kixCjurLBk72+ivWllkM1lGplGaGJQAaBIBAAABAAAAAAAAAJBJIBKRBJdAlGkkGSRr47RBjgz8SS7ZRzoaHPleje6GGVMvPomvbgRk7K1KgVNqydFuVDRkMwV9kbMtMyKU+hyMupO38NlpGezzvuaWyLihl46EbJi9LZrnb7qbGy6ybZzKlHi/Yvs65v4MqdphZfFjYebb0jXKg2Nllk0bVbKKy+I2UeR0yncslG+NFCTJZ1IxKEjdHiNggEDRII0AAQVAAAAAAAAABJdAkukQSWSBKNEiDZSRsilMsTtuYaM1kLFjSw0VMc1bR2HaZWTNs4PvaZnOzyvwGyqzdlajZalGza83RbqWXhehXyOec/ZZ2Ts/i8GWS9GXJ5HwdWhY8Zexg7OK8+9Ixhs5vUq8hL5Gile22Xjki83o6MOTS2VYWGfE1ouBbzNnn10jGpbZ5E+ZacuiPhN3V8SPPY+75dFC6RpJ1Yzk3JojuxlWNBsk2dpGUqaj5sdEKnRpepHs0WkN0eI2YshkkFGSACCoAAAAAJBI0AToAnQJRpJBkkbKSCUjRSQWKFPmX0ZXR2bShvIhnBlvxZapWDT4FNmFZ00en2bsqU4pKEn+GY0qb6PHz8mZr2dKn2aqNfKl6tIlY7fwcj+own7Jt+yM09ZQX5bH2LZF/Vp10mXJdlcrG/H2ZV8a/2c6+qJP0b7fs5uLG9F/hmdcO38oyyfUfJ70WP9nwsaGF8DMvRj/M72Y1tmbsXhZfkYZOLlhbaLRyd12zjy2O28Y9Wc/nS+DvXMSWzXX2djRIj7paORvsqVLHd1a1LLJs3Wfy6OXeU8HRD2d2Kjh3UMnTLPRxvRW+B5y9i3kbfe+EaKseUUSmay/lld23Nltmqyfo01cLgiyNJ79lWTIZsjFlGSQVJGBoEFQAAAAASCSyBJdIgYLeIJwT4sEo2h6IN9KGToS2Z09HQtKAZyZch7LYHZypUSqPwUn9UufouYWJ0eLy+UpR7Wz2TQglux35L6p4/ZF/tTJ87n5lV0no69tCXBL8LgQ6SODxu3+PZaq2korLSS9SqafRbJxMmOfKiuo4IS0+zm2RKaRL0SpbJjLOpCaIa0ZRZpNp/AXXsNkOk2GHFC8EWu1sjbK1W0T1XE8nkfSpfeM2nM0cjaFnjOh4+TFeOtUtHdgzbPN3Vm5N4RvORJHr48ylHPrWqhyyzWb2dc5XRz61s3qzZUdUZEvRTrU0uBomdEU2c6482aI6sf+Dn1pN8Cx1ytezT3TGjTyRi4jROzEqSQQCDMkAAAAAkElkCUaIglGskGaRtMpkGapMuoRPizfRotMukY5H0fSOzWw6dOEa1wk5yWadJ9OUp/8G8Yt9nz3N5HjtJnqKCnUa4vyWiS8uhe7mUfO26t69nftrKNNJzfHkcnm79Gd4ox6rIXfioJLdX4SCxP5LVzMcz+BprXbksaYNZxpdnHm5l5J8fgqb64cQ0v0cvi/ZVlCEHltRT5Z0yVUm6qqWktlhQ89OnIilsybMatTxRguLy35RRSt+kWiPxdM2oJmYTLTe3pBok0foqYVKaksNZRzZcUZOqReacvo5d/s/TwrQ8DlcSsL8l2jtw8j9nAurRLOmTmm2z1MeZs4V7HB1wz0sL2ci4pyfLB0Szvikjn1rZLizVHVGRv0VKmFwRdG87fsp1s9STokrsGpiVJGCNMGJmSAAAAASgSWQJRoiDJGskGUUbygX7OXVaGppro992K2HCrJ15YdOlruvhKfJFoW2ebyq0j01XZdStUbjzZ0XnnGj5rJju7ekegtYu0ppVI5k84wcKX3ntHNlT43tds1175bvePXK09DrnGpk8XJ55snZrqXHhxnXnjiT49Gax/kSpuSSk91Pgs6shjx09rs1fDSpb0oyyuO69fZkGn3JyaTQlRg6WZeLm9dd7yIIV0smp6LNGlonLV4WnJeRnoxu+3oiFJqcpPXKwvToS2S7ThI2t505mL7KJGSWOBdfiuireycllaaI0BoENGdSqWn6JRxNrWXF/SfO8rjPDW16PR42f4+TzF3RS4LJSKbPZxWzi3a/B1Qz0MRyq8PLJumd0UUqtCT8i6Z0TclSdp1ZbZusv6NUqKXIk0VtmmUSTRMwwNEmo5y4AAAABIJLIEl0QSjWSDOB0SwvZ0rLiar0b16PrOz7f4e2o0092clvz9ZcE/xg6sU9bPB5z36PXdn625Bymk8LRrVM8/PLutI4sOVYk6sr398qur14+h3YMPhJ83z+Q8+TaOdGk3Sw08YeDRejldpZOiLeH9HfXzPe48mngb2La+74v0bKtaE4JbyU9M6PKfPBRyysxU03romjaxn/1JacYvQqyLyOPgsq2SaWW1laN9CtGP3G1ssVH54ZXRlK7IpNta8SqQvW+hJap+qZna7TC9MyYa2QjCnLiuaeGI6JpfJmW2VBTZJhVpqScXzMs2NZIcstFeL2eU2jZNNp8j517x05PbwZ1o4VzapcjeKZ6WPK2cy4p48jok7Yo51fHU2k642c+tNIujqiWUa1ddCx0xBWlUyNmykw3iNk6MDEsAAAAASCSyBJdEEo1kgzgbyF7Orsenv1aUPvq04/hzSZvPZu/6n1balf8AqY5LCX4R6EzqTweVO6Ov8Q1TpqLe6/n/AMI4sc/mfPfUaaXiihUhKUn4t1Z0w8Hoo82alL1sx+JqY3JTTgmteaXmQ4Xsn7cb8kuzo1oqVNKm9IrTzMVLT7OWW5tu0aLeqlHKhvNfNnWWQ02aXLb02bHXjUcZxkoyjpJPTTpgr4lfCoTmltG53cYLOctrTmV8Nsy+y6ZXjKc3lJsu0kjVqJ6Zabq9Iry3tTLSMdYye8qJaxfvoVaRHjD+TZRqZ4yT9OBXSKXCRnQfzPrPT8JIy+WRkXSX+DZjKa65KtbRTemTFYws5KemkQ+ySSDkbdjjEuuV+TxvqEatV+zv4b30eQv6j14nPjPewyjh3W8+R1Selj8TmV6cnyNkzsipRQq203yZbaOmcsladlPoy20bLPJh8DPoRtFvvwPgp9B0PvwVDI3AAAAAAJJ2AXTIJTNFQMos2myDu9jpZvLZPh3ib/Cb/wAHVie6RrFb/E9jtfbEVUl69T2HH4nFfH8qbOvsvbinFR90efrwo+e+rcC/7SdWUFUjvLidk2mfNJuK0ylG2km3xzxT5o18kzo+7LWjbTSjqpul1T1j7Gb7KtuumvIihdzqT3IThJ85JPT1KtJeybwxEeVLR0YWKzmo03zbxExdb9HJXIf+w3Vp04rdio+yImX8mcLI3uitRnq8Tb8uSJaNbn9otKCSU8Nv8syZh5P+vwTGpVfyw0/U8EDwxr2//RjOtPh3bT5NYwQ/RdRPvy6LcFupR5rj5vmZaOenttmlQUpOMt7R8M4TRVo08nM7RaUUsJGbldGG2/YJ0QabumpReVnGpx86FWLf6NMVOa6POXkKaz4UeFLZ6+Krfyca6nTX0o6J8j0Mav8AZzK9eH2r2NplnZEV+yhVvI/avY1Us6pxV+ynVv10XsjRSdE4WVKm0GW8TacBq/3Fk+Jp/HRxDI9AAAAAAAAAAknYGS6og7nYuS+Mt0+Dk16Zizr4uT80aYv7nT7X27oVnF9E16PgfQ5MiUJlr/Fs5ljtmVJpo8+6VGFqLWqR6vZXbfGFJJLzZRZHJ87yvoMZHuWekodq7aS8VSOfJM1nP12eDl+k8iHqUWqdzRudIyb9i85U2c9Y8vH7pGUKHcJqniPV82dC/L2VeT7z/PsqXN1Kb8Ut7yTwaqEjox4pn0tGj4iMONKT/wDJsfa2a/bqvVG2G3I/KqL8kk8lHx1+zN8Gn35F+32jWxpBRX6ms+xnWFHNfGxL29mX+6fdWjn7Utc9DP7RV8VfElqNfGJTqKPRPl5mdY2/SMXjf9ZnZonewzmNTL6yzh+hKwvXaNFgrWqRYs75Smk93OHrn9jPJhaWzLLgcztF+ddLHPL5fyclJpHKsbZtyZuvgz0Y1FlSXk/4M8n5Q0Xj+yPB39fj4jxYg+lwR/g4d1Uf3HTMnpY5X6OXcTl1NkjthSc6tKXUvo64UlGrOXUto6ImSvKb6kGySMN5jZOkYGJYAAAAAAAAAAAA6Owam5WhPlBTk308LOjjf3RrhX5bOrte9V5CFTe/q047s03rKKekke5WSckallrU5F0+zz0tDy7blnNojJTzYMoyNItkNHreyu2o0cZf7nRL72eP9S4X3o6PfUdoRuEsSXuehjtM+Tvj1gfaKF9DDxH9joVHThe12RQk4rRavm9WR5k32+yO7nJ8WnyLzk/ZPnKRTvqdamt5Te9yzL/BtDmvg6MNYr610VIXdRPelKmpfco+I1WKWdDxw1pJ6Mqc1UeZVsvnnmTUqV0ilS4XUlm9lnChqkuTM5SXsxxLXdGqlOrHgmvPUrdY0uy9Tjr2eh2I5rM6ktNMJ8ZHgczPLfjJ5XLUf1hdnTntmOcYOScTrs41w2WbW9jNP0Zo8XjLMrwOGj5tfXcW34lxf8nkzDPrsOKkl0cm4qJ8JI1SO6J18HOrSfX9zRI64SKNWpLzJ0dMzJXlUfUbNVKMHIrstojI2DEyJAAAAAAAAAABOACxOW5HcXzSw5v+IllWlpGtfgvFe/kv7Jst+lVrJ5lSxmPSDXze+h6HCXTZphhOXXyjmTeWZ5K2zl3sxM2wMkKtAyhPBtGUq52dvZu3JUlxOub16PO5HBnIzo0+07fE1/kNHI/piXoux7ULBL5DOd/TGen2LtanVpqSSc115M3x0qR4/L4l4r0/RW2zWfhlpvPSUuR14no24kruTzW0m2sp/lao3qnro9fjpJ9nHp1ZJ8Wc33rXyd9RLR63Y8sqMjO8lM8LlLTaPSUbin4d5J4PP5NNrR5NRk70a766i+DwcES9lsWKl7OYqjzxyd+NHX4rR2tl1MRnJ8oSfshm6Rw5p3cr/J8lu6uW3nmzy0fcYp6RQqVn1YOlQv0a3Xl1K7LeCIdVkeRPijByI8i2iMkbJBGwQVAAAAAAAAABIBvgtxbz+Z/Kui+4g3leE+T9/BobJMD1HY2g5U75/T8PuvplzWP4PV+nT7Ovirfl/wBHnriGGyvJlTRyUtU0aGzgdEDJTZIyXVAyyarIyNDeJ+6yNE75b7w0dHZe1p0NIvRtNnRhzHLyOLOb2evo7Zc4Yksby56o93EtrZ4NcNRf4nNqtpvGdeGOfkdR2RrXZQhHOr0w8HnZLSOlvS0jp0L/ALqEFnim/wBzlvPo474/3KbNi2tng/3OZ15Mz/ia9k/GvqaTI+yi3Z3DbOmIRhlxpHeurvubSvN84bi9ZaHNynqTzsOF5OVKXx2fL60os83R9jCaKVSA0dEs1MzZcgoySCACAAAAAAAAAAACQCzZ0U1KcvlhjKX1N8IkM6MONNO69I01ajk23z9l5EmN06e2YAqe/wBg0e52VUq/VcVms/php/OT3Pp86g9DDOsO/wBnh7uWZM4+bX5HBfdMrnnkAAAAnYJGwMk7BYspxjJOSUkuCecZ5Z8jq4tSr/IpkT10dGptaXNRaf26I9v+dMo4/wCKvZeta7qbrXCOHJ9MHTOfznaObJj8N7NNaW9PdWm9Jyfkn/8ADz8r2zSVqdlC+u96Tx8q0j6I5aOnFiSns1UarReJLVCZfoXb4HRKOa8SPRbKWcHRK6PJ5L1sy/1Cvu7pULZcX/Un/EV/J5XKvdaJ+iYPK6zP/pHgt442z6XRG8R5E6IyVbBBUAqySCAAAAAAAAAAACQC7YVY7tSlNqKqYcZvOIzXDPkQzr49z41jrrfyJbNkn81Pye+t1/kt49bD4lr5RXr28ofMsZ4PRp+jXEeLMMmK8f8AZH0WjHe2RRpr5qbqSkv7pt/w0e/w4cwj05h/aSPnVysSfqeXzP7nk0tU0aTjIAAAAAAAAAMommN/kiGXXeySUVpFY0XN+Z6j5Xh+KMPsp9v2b43OIS++SwvJcy/ltGbx/kv0UMGfjtnRs2LQ2S0U9lizjmSNY7Msr0j33Z61UYurUe7TpxcpSfBJItmyqJPmeZkd2sce2fP9u7TdzXqVnwlJ7i+2C0ivY8Gsvk2z6nicdYMUwvgoZK7OggjYBBJBAAAIAAAAAAAAAAAJAABYsdZqPJ6NddC0+zbA27S/ZZo1JNd23mCllJ8n5HbhlfJtFU19uvWz0VjtBxpyp/S1w6HuYnPiejLWjzG04+I8XnLvZ5PJSVlI84wAAAAAAAAAN1Gqo50TeMJvl5m2O5n2QYKZKypP0NGUZHRgt0+yrRuPR6SMzBsxdbZbR3eztk6klp0OqFpbPN5+ZRJ1e3O1e6grCm+UZXDXXiof8nk83N5PxRy/SOI7r+Tf/j/6eGOE+hIABIBAAAAAAAAAAAAAAAAAAAOrsmi3TrTgt+pFJbq1cYPjPHPp5FofZ6HEn/8AO7lbpFHvWvU6Vejid0n2WKN0zqx5mjWM9Gm8llnPyXtGeV7orHEZgAAAAAAAAAAAGUWb478SGjLfN1yGyNG+2p7zSO3BHkZ5K8Vs9xSqxsLZ12l3s/DQT5zx83oi/LzLHGj577b5mfw/2r2eAq1XNuUm5Sk25N8W3zPCPpplStLpGsgkAAAAAAAAAAAAAAAAAAAAAAHc7JzUKsqmZ79ODlClCThKs+cc9EtWuZDemj0fpyXm632l6/ZY2n2plWk3K3t+endRT91qdDy/BbLz9trwRz+9jUWe7hTxx3d7D92zpxtNbMVUWt+OihXnlnNmvyZyW9s1GBUAAAAAAAAAAAAAEosmDtdnaO9Uj6nv8L+p53Ovxxss9uLxzrql9FCKhFcs/Uzy+dflk0V+lYvDD5P22ecOI9MgAAAAAAAAAAAAAAAAAAAAAAAGdKq4tSi2pReU1o0wWinFKp9nqLyyhd28LuCUail3dyksJVcZU8fqWvqdPHxq14nsVinl4lkXVfJ5+5W4t1F8r8FpHmZV4LxRVOMwIAAAAAAAAAAAAAAAAO72aqYmvU9/g1+B5vPncGfbag43Mp8qsY1Iv+48vmzrIy302/LAl+jz5yHoAAAAAAAAAAAAAAAAAAAAAAAAAA9hsKp3ezbqXOpc0oeijBy/yb8evGmz2OHXhx6Z5OtPebZTJTpnk3Tp7NZmVAAAJUSymn6Bn3T6Gq49snTMGilR4kEGYAAAAAAABe2XW3Zo9TgZO9HNyY8oPTdqaPfWtKstZUJbk/8Atz1i/wANfuT9Rxf7kef9OvwyVjfyeMZ5R7JAAAAAAAAAAAAAAAAAAAAAAAAAB6LstUVSNaylJR+IUZUW3iPfwzurPLKbXsTL09np8C5pVhr59f8AZz77Y9WlJxlCUWnwawb/AGHXcmGXhZIetGiOz5vkWXEtma4uR/BYpbJk+LwdEfT2/ZtPBp+y5S2VFeZ3Y+BC9nRPChezbOhCK4JG/wBrHCLVjiEc26uo8Eefn5ErpHDlyy+pOfJnl3fkzlMSgAAAAAAABsoyw0dPGrVlaW0e77NtV4Tt5Pw1qbh6Sa8L98Hs5488TPBz7xZVaPCV6ThKUJLEoycZLo08M+dZ78tNbRrBIAAAAAAAAAAAAAAAAAAAAAAABKeNeACej0dj2zuqcVCbhcQXBXEFUaX93EtN1PpnoYvqOWFp/l/2W121hz2dat9U5x/g3XKyL5Nf9Ur/AIoLtpTXDZ1v/wC9Rk/zMv7I/wBTr/iiX22i9HY0Ev0ynFkrm5V8kf6j33CMaipXcJzob0ZwWZ0JNOSj90H9SO2eZ91ar2beUcmH4dP9Hla0HFtM87PLVHjuXL0zAwICRKWwGGtMEEAAAAnBZLYMoo6MWNp7KtnpOzlw4yXk0e9jW50eTzo2tj/UGyULnvorELqnGqum/wAJr3WfyfPciPDI0dvCyeeJf4PMGB1gAAAAAAAAAAAAAAAAAAAAAAAAAAAAAAAs2N5KjUhVg8Sg8ro+qfkyU9PovjyVjpVJ2e1tpGM4zisRqwhUUftU1nd/B3Zvyxqjt50rq18nnjgPPN1rHLOjjzui+Nbo1T4v1Msn9mUZiUAAABsgjtwQmVbLNKnk9bHhnRjVHV2dHDR2RKRxZ3tHpe1VsquzY1X81tWiovrCpo17nh/UoSrZl9Nt+bn4PnB5h7QAAAAAAAAAAP/Z"/>
          <p:cNvSpPr>
            <a:spLocks noChangeAspect="1" noChangeArrowheads="1"/>
          </p:cNvSpPr>
          <p:nvPr/>
        </p:nvSpPr>
        <p:spPr bwMode="auto">
          <a:xfrm>
            <a:off x="155575" y="-1143000"/>
            <a:ext cx="3333750" cy="2381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6" name="Picture 10" descr="http://boomtimesthree.files.wordpress.com/2013/05/mind-2.jpg"/>
          <p:cNvPicPr>
            <a:picLocks noChangeAspect="1" noChangeArrowheads="1"/>
          </p:cNvPicPr>
          <p:nvPr/>
        </p:nvPicPr>
        <p:blipFill>
          <a:blip r:embed="rId3" cstate="print"/>
          <a:srcRect/>
          <a:stretch>
            <a:fillRect/>
          </a:stretch>
        </p:blipFill>
        <p:spPr bwMode="auto">
          <a:xfrm>
            <a:off x="6477000" y="1752600"/>
            <a:ext cx="2133600" cy="2133601"/>
          </a:xfrm>
          <a:prstGeom prst="rect">
            <a:avLst/>
          </a:prstGeom>
          <a:noFill/>
        </p:spPr>
      </p:pic>
      <p:pic>
        <p:nvPicPr>
          <p:cNvPr id="19468" name="Picture 12" descr="http://i1.wp.com/listverse.com/wp-content/uploads/2013/07/Emotion-e1374190811197.jpg?resize=632%2C477"/>
          <p:cNvPicPr>
            <a:picLocks noChangeAspect="1" noChangeArrowheads="1"/>
          </p:cNvPicPr>
          <p:nvPr/>
        </p:nvPicPr>
        <p:blipFill>
          <a:blip r:embed="rId4" cstate="print"/>
          <a:srcRect/>
          <a:stretch>
            <a:fillRect/>
          </a:stretch>
        </p:blipFill>
        <p:spPr bwMode="auto">
          <a:xfrm>
            <a:off x="3276600" y="2743200"/>
            <a:ext cx="2933780" cy="2214262"/>
          </a:xfrm>
          <a:prstGeom prst="rect">
            <a:avLst/>
          </a:prstGeom>
          <a:noFill/>
        </p:spPr>
      </p:pic>
      <p:pic>
        <p:nvPicPr>
          <p:cNvPr id="19472" name="Picture 16" descr="http://www.wired.com/images_blogs/wiredscience/2012/09/mf-willpower_f.jpg"/>
          <p:cNvPicPr>
            <a:picLocks noChangeAspect="1" noChangeArrowheads="1"/>
          </p:cNvPicPr>
          <p:nvPr/>
        </p:nvPicPr>
        <p:blipFill>
          <a:blip r:embed="rId5" cstate="print"/>
          <a:srcRect/>
          <a:stretch>
            <a:fillRect/>
          </a:stretch>
        </p:blipFill>
        <p:spPr bwMode="auto">
          <a:xfrm>
            <a:off x="6096000" y="4572000"/>
            <a:ext cx="2705100" cy="211899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to="" calcmode="lin" valueType="num">
                                      <p:cBhvr>
                                        <p:cTn id="17"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90600" y="0"/>
            <a:ext cx="7086600" cy="68580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3048000" y="2057400"/>
            <a:ext cx="2971800" cy="2819400"/>
          </a:xfrm>
          <a:prstGeom prst="ellips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2" idx="0"/>
            <a:endCxn id="3" idx="0"/>
          </p:cNvCxnSpPr>
          <p:nvPr/>
        </p:nvCxnSpPr>
        <p:spPr>
          <a:xfrm rot="5400000" flipH="1" flipV="1">
            <a:off x="3505200" y="1028700"/>
            <a:ext cx="2057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71600" y="4038602"/>
            <a:ext cx="1828800" cy="106679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3962400"/>
            <a:ext cx="1981200" cy="838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1985" name="Rectangle 1"/>
          <p:cNvSpPr>
            <a:spLocks noChangeArrowheads="1"/>
          </p:cNvSpPr>
          <p:nvPr/>
        </p:nvSpPr>
        <p:spPr bwMode="auto">
          <a:xfrm>
            <a:off x="0" y="2936803"/>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800" b="1" i="1" dirty="0" smtClean="0">
                <a:solidFill>
                  <a:srgbClr val="000000"/>
                </a:solidFill>
                <a:latin typeface="Times New Roman" pitchFamily="18" charset="0"/>
                <a:cs typeface="Arial" pitchFamily="34" charset="0"/>
              </a:rPr>
              <a:t>God</a:t>
            </a:r>
            <a:endParaRPr kumimoji="0" lang="en-US"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rot="18377878">
            <a:off x="297258" y="1804936"/>
            <a:ext cx="42064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b="1" i="1" dirty="0" smtClean="0">
                <a:solidFill>
                  <a:srgbClr val="000000"/>
                </a:solidFill>
                <a:latin typeface="Times New Roman" pitchFamily="18" charset="0"/>
                <a:cs typeface="Arial" pitchFamily="34" charset="0"/>
              </a:rPr>
              <a:t>Intellect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a:t>
            </a:r>
            <a:r>
              <a:rPr lang="en-US" sz="3600" b="1" i="1" dirty="0" smtClean="0">
                <a:solidFill>
                  <a:srgbClr val="000000"/>
                </a:solidFill>
                <a:latin typeface="Times New Roman" pitchFamily="18" charset="0"/>
                <a:ea typeface="Times New Roman" pitchFamily="18" charset="0"/>
                <a:cs typeface="Arial" pitchFamily="34" charset="0"/>
              </a:rPr>
              <a:t>I Cor. 2:16</a:t>
            </a: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rot="3284317">
            <a:off x="4288391" y="1580609"/>
            <a:ext cx="4495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Will</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a:t>
            </a:r>
            <a:r>
              <a:rPr lang="en-US" sz="3600" b="1" i="1" dirty="0" smtClean="0">
                <a:solidFill>
                  <a:srgbClr val="000000"/>
                </a:solidFill>
                <a:latin typeface="Times New Roman" pitchFamily="18" charset="0"/>
                <a:ea typeface="Times New Roman" pitchFamily="18" charset="0"/>
                <a:cs typeface="Arial" pitchFamily="34" charset="0"/>
              </a:rPr>
              <a:t>Luke 22:42</a:t>
            </a: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0" y="487369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Emotion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a:t>
            </a:r>
            <a:r>
              <a:rPr lang="en-US" sz="3600" b="1" i="1" dirty="0" smtClean="0">
                <a:solidFill>
                  <a:srgbClr val="000000"/>
                </a:solidFill>
                <a:latin typeface="Times New Roman" pitchFamily="18" charset="0"/>
                <a:ea typeface="Times New Roman" pitchFamily="18" charset="0"/>
                <a:cs typeface="Arial" pitchFamily="34" charset="0"/>
              </a:rPr>
              <a:t>Psalm 7:11</a:t>
            </a: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transition="in" filter="fade">
                                      <p:cBhvr>
                                        <p:cTn id="9" dur="5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987"/>
                                        </p:tgtEl>
                                        <p:attrNameLst>
                                          <p:attrName>style.visibility</p:attrName>
                                        </p:attrNameLst>
                                      </p:cBhvr>
                                      <p:to>
                                        <p:strVal val="visible"/>
                                      </p:to>
                                    </p:set>
                                    <p:anim calcmode="lin" valueType="num">
                                      <p:cBhvr>
                                        <p:cTn id="14" dur="500" fill="hold"/>
                                        <p:tgtEl>
                                          <p:spTgt spid="41987"/>
                                        </p:tgtEl>
                                        <p:attrNameLst>
                                          <p:attrName>ppt_w</p:attrName>
                                        </p:attrNameLst>
                                      </p:cBhvr>
                                      <p:tavLst>
                                        <p:tav tm="0">
                                          <p:val>
                                            <p:fltVal val="0"/>
                                          </p:val>
                                        </p:tav>
                                        <p:tav tm="100000">
                                          <p:val>
                                            <p:strVal val="#ppt_w"/>
                                          </p:val>
                                        </p:tav>
                                      </p:tavLst>
                                    </p:anim>
                                    <p:anim calcmode="lin" valueType="num">
                                      <p:cBhvr>
                                        <p:cTn id="15" dur="500" fill="hold"/>
                                        <p:tgtEl>
                                          <p:spTgt spid="41987"/>
                                        </p:tgtEl>
                                        <p:attrNameLst>
                                          <p:attrName>ppt_h</p:attrName>
                                        </p:attrNameLst>
                                      </p:cBhvr>
                                      <p:tavLst>
                                        <p:tav tm="0">
                                          <p:val>
                                            <p:fltVal val="0"/>
                                          </p:val>
                                        </p:tav>
                                        <p:tav tm="100000">
                                          <p:val>
                                            <p:strVal val="#ppt_h"/>
                                          </p:val>
                                        </p:tav>
                                      </p:tavLst>
                                    </p:anim>
                                    <p:animEffect transition="in" filter="fade">
                                      <p:cBhvr>
                                        <p:cTn id="16" dur="500"/>
                                        <p:tgtEl>
                                          <p:spTgt spid="419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988"/>
                                        </p:tgtEl>
                                        <p:attrNameLst>
                                          <p:attrName>style.visibility</p:attrName>
                                        </p:attrNameLst>
                                      </p:cBhvr>
                                      <p:to>
                                        <p:strVal val="visible"/>
                                      </p:to>
                                    </p:set>
                                    <p:anim calcmode="lin" valueType="num">
                                      <p:cBhvr>
                                        <p:cTn id="21" dur="500" fill="hold"/>
                                        <p:tgtEl>
                                          <p:spTgt spid="41988"/>
                                        </p:tgtEl>
                                        <p:attrNameLst>
                                          <p:attrName>ppt_w</p:attrName>
                                        </p:attrNameLst>
                                      </p:cBhvr>
                                      <p:tavLst>
                                        <p:tav tm="0">
                                          <p:val>
                                            <p:fltVal val="0"/>
                                          </p:val>
                                        </p:tav>
                                        <p:tav tm="100000">
                                          <p:val>
                                            <p:strVal val="#ppt_w"/>
                                          </p:val>
                                        </p:tav>
                                      </p:tavLst>
                                    </p:anim>
                                    <p:anim calcmode="lin" valueType="num">
                                      <p:cBhvr>
                                        <p:cTn id="22" dur="500" fill="hold"/>
                                        <p:tgtEl>
                                          <p:spTgt spid="41988"/>
                                        </p:tgtEl>
                                        <p:attrNameLst>
                                          <p:attrName>ppt_h</p:attrName>
                                        </p:attrNameLst>
                                      </p:cBhvr>
                                      <p:tavLst>
                                        <p:tav tm="0">
                                          <p:val>
                                            <p:fltVal val="0"/>
                                          </p:val>
                                        </p:tav>
                                        <p:tav tm="100000">
                                          <p:val>
                                            <p:strVal val="#ppt_h"/>
                                          </p:val>
                                        </p:tav>
                                      </p:tavLst>
                                    </p:anim>
                                    <p:animEffect transition="in" filter="fade">
                                      <p:cBhvr>
                                        <p:cTn id="23"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2057400"/>
          </a:xfrm>
        </p:spPr>
        <p:txBody>
          <a:bodyPr>
            <a:noAutofit/>
          </a:bodyPr>
          <a:lstStyle/>
          <a:p>
            <a:pPr algn="l"/>
            <a:r>
              <a:rPr lang="en-US" sz="3600" dirty="0" smtClean="0">
                <a:solidFill>
                  <a:srgbClr val="FFFF00"/>
                </a:solidFill>
              </a:rPr>
              <a:t>3# What are the basic characteristics of the soul? (Word soul is found 473 times KJV)</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r>
              <a:rPr lang="en-US" sz="3600" dirty="0" smtClean="0">
                <a:solidFill>
                  <a:srgbClr val="FFFF00"/>
                </a:solidFill>
              </a:rPr>
              <a:t/>
            </a:r>
            <a:br>
              <a:rPr lang="en-US" sz="3600" dirty="0" smtClean="0">
                <a:solidFill>
                  <a:srgbClr val="FFFF00"/>
                </a:solidFill>
              </a:rPr>
            </a:br>
            <a:endParaRPr lang="en-US" sz="3600" dirty="0"/>
          </a:p>
        </p:txBody>
      </p:sp>
      <p:sp>
        <p:nvSpPr>
          <p:cNvPr id="92162" name="AutoShape 2" descr="data:image/jpeg;base64,/9j/4AAQSkZJRgABAQAAAQABAAD/2wCEAAkGBxQTEhUSExQWFRUXFhoaGRgYFxwaGBcYGhgWFxccFxodHCggGholHBQYITEhJSkrLi4uFx8zODMsNygtLisBCgoKDg0OGxAQGiwkHyUsLCwsLCwsLCwsLywsLCwsLCwsLCwsLCwsLCwsLCwsLCwsLC0sLCwsLCwsLCwsLCwsLP/AABEIAOEA4QMBIgACEQEDEQH/xAAcAAACAgMBAQAAAAAAAAAAAAAEBQMGAAECBwj/xABMEAACAAMEBQkEBgYHCQEBAAABAgADEQQSITEFQVFhcRMiMkJSgZGhsQZiwdEjU3KC4fAUM0OSovEVVGNzk7LSFiQ0dIOUs8LDRAf/xAAZAQADAQEBAAAAAAAAAAAAAAABAgMABAX/xAAtEQACAgIBAwIEBgMBAAAAAAAAAQIRAyExBBJRIkETYYHwMjNxkaHRQlLxFP/aAAwDAQACEQMRAD8A8PaJJIqaZRjyjicxEYg15MdTJZBIIoREtnY1hnZZQtKXa0nKOb/aAajvhYqlTlRlOXrFHBrfsAJtdiN3lFGFaMNh28DDlJfLylnAfSy+a47Ypge8YcYO0OomIZgFRSk1N3aHDGJ9HWXkJpAoUPgVOIPpHXDCufZiNgNjkhCJi5YV4Hon1Uw6nWEK4Yfq5wI3K/zrj3x1NswlTBhWXMrhsr0h8RwhtJstUeznG8L8s+8BUUO8Yd0dEcaWhWxJNsX0NSMUa63A4iDPZprky6dYI+fkYZ2SzcouP7RSjbpi4r4gQAJRW5MAxBoeKmh9Ioo07BYBpGz3ZjgDLEeZiyacAYrN1Og8TSB7dIDOCNeHcQCImAv2UDXLIHd+RF8eOmBsDtaYz9zL5gQ4SXWZN/vVP8MBz5deV33D5CGKYcu2u+vpFVFJitiXSq37ST/aAfujH0ifSUs3Ul6yAP3jVvKsSWeXVy24+LGkTuAZhbUisfK6I6ovt4FEkmRQzHp0a049FfjHFms4KXD1zefci6u/Ad5hu9moir/1G7ujXiY4nWW6iinOfE/YXEDvaLd6a+oopmr0m1Cg7zkPnC6yyVCvaHxA6PvY4fvtjwEPLTY77rZgdpc8ema8DTiTEOm7ODRFHNU0VR1nyHcBhDqm6+6MVWx2JnZ5r4scSeOobz6QZN0ZdXHAdLw63AdFRrOOqLHZrCqrQ4pLPOP1k3YNoGULNJTw4LHoA0AH7RxqHuKPjEMih20kNFuyn6UrgAKVyGZpq44+JJ2CCDYDIWh/Wkc49gHqL/aHWdQiz6O0WJY/SpoDTGwlrv2gbBthNapZmMWJJW9dqubv2JX/ALPHkZen5m+Syl7FdFnqaAa6Yaz2V28YIk2OtMzU0AXEsewm3eYs+jtAlwWPNQG6Sus/VSNvvNHM8hCVk0v0KmYMpa0oUke9tmao5HgpWxu4rdss1w8mBWbldXEJ7u9oEtckS+bUF+sdQ3DfBc+0BCVk4scC+veEOza2ZheyUz/PCOXIkMgeMia5ubwjURoY3JnFWqNuuDxYRMUvKzHSTWu8bV9ICShNGw3/ADh5YbEZZVibgOKzM1BOQemaHbqi+GHdp8CsRhWltiCCDXeNhEPnlC0KJgoJqjnUyamvjtEPJmilmgrNUoyitQLxlVyYU/WSDtGW6Fh0VMkTCCMc8DUFTk6HrIdurXHXjwOOntCuVkeiJ7SHDrqwK6jXUdxixzgCFmyhzCaga1PWQj0hf+iBhUChpXjt/ER3oy0cmSGFUbBl9GG/fHXDHWhG7LJMkCbJp1HAKnssMoH0bOYpd/aSSXXgDVl+XfBOi3Et+SOMuZQodQbZXVXKO7RJKTQ/a/I+UXWOxLGCoGJKYCcomJumLiRxzjU6yBr93J1ExOPWHiIisrkAqOkjX5e7tA+cGyJorhkDeX7LZjuMFY3FgsUIOj3Dw/CCLKlL69qnlElskUbDKte44x3KTnDZUR0dqrRga3WpJMt2bHIADM5eAhPbPaB7k2iqPpBnjqMa0spb9JY58ooG4VwA8Igttm50xdhX0FY4J5pXodIJ0X7Qq7iW63GJWhB5poK47M4siWeqkfWOF+6M+6KFYbN9Mxp0RUccAIvugmJQJjVOap46/IxTD1EpRqXIJRJ2s/KOoyDtU7paQJa53TnU6Rog2IuA8TDYrzXIwvcxdyjpEQIbPeZRTmrSg27PiT3xeEvdi0CaK0eQKHCZNxZj1ZYxPjWsQLKvuZg5qJgh2DJn4nVDq1g3eSXpzMWPZl6hurnwhRbiDzFwlrgaZudg3Q8JuVv7+/ZAoT25zMoq1WUtQoGd07PeO2IrNZwWExhVV5iqvWIyRPi3GGZkEjHNtn+VRwzMQT5JY3VrToczOp/ZSdp7Tau6LtqqMKtIzGmsamorda51tkmT8W4wfYNBihmzqKoF3mnBR9TK39p+6HGjdGLLF45jm1QVu1/ZWba3beO7SjTDdFBdw5uKSh2U7U3achHHLIpOkGitaYtBf6NAElqtDTAInYXYNpzMV22yTdA6MvLLnPsCjZui46RRJdFoGbqp1QT1nPWY/wAhAs7R6IpnWlsTqyJ2D3V3ZmI5YJjJlGGj2Nbq0Gupw+82vgIAnFVPN5x7Ry+6NkWLSU1p1FC3JXVUDFh7q6xvMQSdB5l8KY3ajDfNbJeHlHnZMXtEqmV79KmdsxkWLkpXbkfvP/pjIj8F/wCw1/IrSKCaVodW+HOgtKNIYoyh0PSlNgD9k9U+sJUXHEV3a4c2SVVaU5VBq/aJw3QvTp91o0i0yZ4RQ8hmeSpyp9LZic6A9JDrU4GGcmYk1LydUFuTXq9qZIJ6p60oxVrEbpDKxwyYDnLumLrWDZU4o4dKK1a4dBj2l2HdHqw2RHtks6zK3MGzuj/Mm7auqA7VZKm8BQjBht3jdEym/wDTSjdmDFlGH3lguZaRMxpdma9jj5x1wQrNaNQOORY07J2GHMhDNQy2/Wpjx/mISykrjkdW2Gsi0Fir5OufvAesWcXygEaqcG8thyguVLIpr/GJ5qrevAUV8xsb84xJJS61Dl6xnktBo4my6gHXr7o6FnwPCJXmXSV1RxZ5gdwlc4k2+0JXdIWRjylOsymJZWjWZph2t+EWudY1AIOMdWcoK0HWjk7VyjWUCz2I8pMPvgeGXnFo9n5RvTa6rqjjjWCJEhGmELne8xhBk6xcmwYZDE7zGUUjWTzbPq2CnjnHK2e4l4jFtW78coyXPqwTfzju10gqfPBYHOmAG/UOAEZuS0EWWmWQDXpv0js2AQuez7chszJ7I37TDuZL6xx+J3RBKkCt8gnUAMydg+Ji0clIAB+iXVvNhewoMz7kvZvaOJcgDE6xcATA01ypZ1DtTIYFGmNU4EYHYo7K/ExFMAGCnAChfXTsSxA7m+TA0tGYnnBABdZlFBLX6uVvOtszAtrt1SLPZk3ADZtJ1RNOVpnNFERd+Cjax7UZLkkIRLPJS8nmnpvtCbKxnUQCqeEs5IUcvaTqHRSu09XjmYWNo2ZMflJxvsMuwmy6NZ3mLNJsqqLqKEUYm8ecd8xj0a+J2COChOCdzEeNxc/vGF55CIZ1nSXUUYseqP1j/ab9mvDGE2k7JQUtBoBitnl4U3ufi2cWe1yOTrQ3W1nAzPkn5xhFMsV40RSdZ6zHaSxwX7RPfEMgyEXKyf6rJ/f/AAjIa/0evalf9wv+qMjnoYrtlMuYaJn9W+B+6+R74MSwc7mEqw6rYHuOuAJuhpsvEoWXO8uI7yIOsFowCtRhqvZrwMbCqXqRmMLOVc0mfRzB1qUr9qnrBDWQrgRUHwO9SI0JNRtHvYj97Md8HWSYVwHROatip4HUd8dkWIR2dSBXUNYzXjDKzlTzX15MNR37oHuUPNqp2E1/nBEmVu1x0QkAn5C6fzjvEGWeUa1AxjUiWdkFIKDHOOtPQKJ7ou11g5fnOBbRatpiKdaqY1hDb9IU1wldqtjJDe0aRGBruhXO0rceoOIOEVy16WzqeEKrRpSoJrupHDn6lVSKKB6g+n+Uk3zmaDDKsC6N0yCHx1xQbPpb/dyCdcc6H0maOSdccn/pVoHYX7QelAJ7VNbtYK0j7RMWK1F0Y7ySNe6PONEaTN6Ydp+MZO0r9Iwrje8MIy6hNG7T0uwaSuqWOZyhlZLbXE/ncN8eZyNK3qCuAh9YtJVwrF4ZkxXE9Akzb3oAPQfOCmGw45EjIbVX5xWLBbth7/lDuzz6jUBt+UPKF7QpJNGF0YKMzt3QG0ktTMLkABzm3KOqN8MQoYAnADLX4DbGpssit43AdQxmN8u6B3VowBMQLRSA2yUOiN7nWd0QTiSwMw87UozG5QOj6wxazkj6tNgxduJ1RETdwlgSwczWrn7xgJ+DA06UFpynMpiEFGfieqnE4wDMtcyYCJSBU1tewp7004ngvjBqWCpwW99qt2u0jNvzjElrkqtDNYEjJT5Ulrn3wK8mK+tjqKgcqR1jzJK/Fu7xgK2SZZqJjtPp+zli7KX7QGB+8TDjSd5heYCUnantcU/ZljOEU+yvNwlJMnbGYclKHAEVI4CM6CC/Q/1aX+8nzjIm/wBnLX9XJ/xGjIX6fwHRDYtEslRJmFP7NjeQ9xy7oit2j/rZQQ9pcj8oVSLRaJeAZruwio8DX1hpY/aOcMGQMNg/HKBGUGtmdkMiwzF5yVptGMFCpzFDrIw8oPsFulMQRekv4g90WexzZLik5Ecdtc/mIr2pK0LZUpCVzhhZ0y4w5t+g5dC8lqjZnSF0oUiuPyYLFLtRn+coXWq2UjVqn01wn0kGKl0IO0A4jui/xaQUiLSOkt/yMVfSelM8Yi0hpDVT5wnALmn8hHm9V1b4XJaKMmWgtnHcqTTFiabNsZfVagCp274jY1NM48ty3t2MTz5ou3QKYjCIZblaiJ5dgcg0Hl6RyLI941Uim6A1K7MZo+aQ1a4Q0myFfEc19uonfAmjbCxqT/Mwy5FlzGuKwi62LYpLvLNGBqNsN7DpHKhxjp2Ui64DYa8acIDm6MZF5VK8nhUaxX4Q8bizcl40bb1GJNcqDfFl0fbC5q2J2ahxjy3RtuxB8/lFv0TbxhX8Pxjuw5b0TlGj0WyTCcvHUOEFUVedmTrOfdCfRJv0LNQfnwiwyZklRgoY7ScPODldPSFQrmzCxwBb0HwjhJDbPDHDech5wxtVrGVC24CiwDMtM05JdEGLk14MSGSwwLXQdS5nixx8IFazBa0PJ+8AC5+82RjHaZ2s+yM++IaMDguO1jn35wyh5ACzbMiG+Jas1D9JOepB2i9j4CF1v5SZUGbObDoyF5Ne+Y+JHCHKWKc3RKrvClm8fxiG0aBvD6aY7bme4v7qQrrgJVv6LP1U/wD7toyHv+zdk7EnxmRkCl9/8MeemdLzlMUzwIZfKpEdLaXwrdO/CviIMXRRzFmfE/s5oPkYIl2M1xSYu55fxEKk2MR2e1nrKpA8fGG1jmhiADd2BsRAsvR/ujuJB84nlSCKVqBvAMXjYo5lSJ6YjEbVNR4Rxa7TXpLQ7QaeIiaw2aowZcd9Ii0ho5wKih74d6QCuaRtG+KvpHSLA4NQ6jr79ohxpkstQRSKTpKcSY4c2ZorFEM2YXbGOmagoMvWOJac0mOApxMedKT59yh1md8WPQGhLwDPhj3wn0RZr701AVO6PT/ZiwcpTYMuEX6bF3u2LJ0SaN0LUUVQKbsTCn2h0JMUgrXEn8mPW9HaPwApqju36EDDFY7p/D/CyezzTROiSEBdQRTZjEGk9FAVZcdxGIj0l9HBRl3RVdMSCjXqd23dD9sXGkC2meZT5RBJG3H8I3LtrVxwGofnXDDTcmj1GTCopq2iEs0XT8PnHFL0lES6SsdByyi6Ki8vHXuhloa1AHafGATNvI61wKnVu2wNoS9hj5xlKpaNyeqaGcsBgabzQRa7E3Du+cULQ9QBVkHfUxbrBMr+08BSPRq47JVTHcxzuHmYBnzG2qN5gkKKZj1iJpWzyWJRpGAOWXW5fcASK+kTpaLvRRfvED0ETGztsam+ggeakwdESxvJqYa0wEr2+YR1e4U9TANqntjVlXuJPkIFny7Ua0myl7x8oAn2Sb1rXKHDH1MFUuEYM/S/7b+BoyFX6Mf64nh+Eahu4whGg2GIkWgb7y7eMESrPMUjmWheLA+lY1OkKCfoZldd6eSfCJZEgml2VO/xPmYRKgh9mDdZm+8uMObNLRsGIP3aQkSUcqXeM0t6QXZwoNSx9RSLr5AH0vQ8liedqyFIS6Z0cqjmiYd95YKk2k5LfOGowLbrI5F4qQN7fOEa8sx5/ponHBvWKhPY3jHomlrLUEFm4KfyIoOkLPcfAEY6zUx5nVRZaJsS/om8YBhzZJJZCppiMIT/AAjmyLhjDjRE6uwGoFRnTfHsXsXJF2uUeJ6OmbcgQcI9h9irauC1rxjt6N2hJnrOiJApUw0KDZCfQtrFKVhzWOLPansaPAp0rZQBWKL7RyRd2RftLWgUpHnPtXaqKY7+jb7dk5HnOmptVoMKNq4RW7RMrlDXSloF3i3dgIR2iZqB+BEQyy2US0EliEbEDmnVA2g6XsSY3ON2W2Na4R3oSXj8vlCw3NIJ6JoCXLoCSO8Rd9HzE1XfCPPtBGlKtTiIvejjhnHsKPoIy5HqzcMwPuxC0wknneUSoTTpD0iN6jEk+GEcqWwEJUnUf3YjdBrw4gfKJBNG3zoY5moxyJ8jFFyAEmy5e1O8AwFaJA6rSx/06/GJLbKmAfh+EI7XamXMkdwPyinBg79Gb6yX/g/jGQi/Sz9afAfONxrRqCT7MgHnTwtdQYFvBRBsn2VlsMZk5qb6esAWORMQc+aEPZlIC3ecojtmk0GF5ia9di5P3FwhKMOf6Hsyaqkdp6474iZ7MMDQ7lJb0hRKku4wlNd7TkS0HdhE8lAMpgbdKXmj77YesPFow8s+k0UUlSbo2kfkQr0nbi1ca8BUDvyjuXLGbHuqW9cI4twFMPE84+HRWM1Rim6YtD44kCKXa5rFsTlFz03LJqYpVtWjR5fU6LRGVmnXVLbBWE3GCkmVlka8IGNI5sj4GRLZZl041ofyIs3stpwy25xNa+MVpZBKFxkpA8axGrU4+kHHkeN2Zqz6I0F7QK4BBxpFhGnKDOPm/Rmnnlazqxh5avbNrmBJyju+Pimrktk+1rg9j0jpsAEkjxjy32s08Zhug1JyAhFa/al3SmXGK/NthNccTr+AhcnURSqAVDyE2y0VwBy9dcAFzWtRhEanHGsdTpV1ipxpHC5t7KBt0MhGNQK0priXQz44Yd2HiIk0TILZc4bIn0JZgThmDwPj846cKfcmAvehJtQKreG0UYRdNF3NVBuyim6Gs1CMSD4HxGcXbR8s06XiLw7zqj2ZaxkXyPpctGWmA/O2I3sJHRY03UMD3GArcqNqH4ZRFfQnO6e9T8jHD2vlM1nTWevSZKjaKescNYABWmG1TUeRjqbZ3pzZpyycVHjCy0K64tKBp1pbFfSHTfkAS8lcr5HFiICtWjyRW+/iG9RA861qcGv02OizB4rRhAvKWYnBgp9ya0s/uOKecNYDv+jz9Y/7g/0xqObsn6+f/jS/nG41oJX5ulUclUlzZgr1Vov5745NveXlyMiuql+Z8gfGF0/Sc6e/JqWJ1JLW4KH3RjTexEGWLR8tDSZz5n1crnt99+ivDGN32GiRJrzTk8w7Xq3guCiGKyCorMmKngz9wyEczZ90UYhKdSXiR9p8hwgex1mvREDNnj0V3k64oqFGCzgRWWpp9ZNy7vkIjnODixJ7qCu4fOGSWBUFZjCY42miqNw2QJMmJWq4+8Rh9xdm8wxitaYQtj4DYIpek7NifWPQ7fKJFSKA+e+KtpKz+EceaFlIsrosf0V45k0UDZrJhfSLtO0ZSWo90V74rNvslCaemccWXFXA6YxkyALGw1nneGUV4PSG020/QkbgoEJ4nmrVeAo2RHazSNZjho1EQmyYwRhjIxiSRS8K4AEV7oMtS3mrQHhmd4iCypU7/IwRo0Xpl2m3Dhs2RaHFGH+g7OagqATXDPHcd8NZmjwJtQpQnnUHnTaN0GaB0fszOR1NuOwxarRYgyKxXFWz1gGPWwYtbIuWyDQYN0VAdf4hxGqLVYpSmhBod+HgYC0ZYlYAjBtowPeIZNLubMduR/GLZZf4piHU2WwNcQdq4H5GA51pbaj7mF1oJWbmK091shhqMQ2gAihpwfEdzgYRGPzQSFLbdOKzE30vKOJ1eUFi0XsiG4EA+BwMAcmVIuu0s6lbFTwOIMEC1XcJ8kH3kwJ4qfgYMvKACWu5XnC6dpBQ9xygGfIBHOqRvAdfHOLLKs8qaPopv3Wx8VbLuhba9EXSaAKdqVAPEQIzTdMNFf8A0CR2ZX+EYyG39HzNvmYyK1EBQLCkyb9DLS5LGNxBQnHN/m5HCG81VkLdZwu1U18WwLfwjjC4aWI+jlKqKDkuHjv141bhEySUHTBmP0rlchnecnBV3nHCJx4CyGTKMzE8yUO4ka6alG/1htZ7UQl2UBLljNzgDwGbcT3Qpa1ByGJDgHMCkpTslrm7e+e6HejtAvPHK2l+RkDG6em2yvHfBUlHZgSRenPclBpm05jj/OGs+QlnoZpDzOrLGIU6jMOZO6DdI6Ul2aXdkryY1DrHKhbacctWuKzZlM1zMmEhcztbcPiYNtmJ5tXq7GpJw37huEKbTZL35yhkszlGJyUZAYCmwQROlgJeyLDmjd2j6CC0mYjttjBUXcqAd9IrWnNFckjO2oE9+yLd7ITbyGdMpcHRrnXKvygD29o1EABrXDWNcTnFONjJ7PKpaswI15+cczbKVa7TGtIufs9oSqzZhHWAG+nOManaDKzQDiRieNK/GOB9M3Gx+4o7ilRvjQEOrdokhmNKY+pjq1aKxWgzoD8Yg8MhrEgEG2GwGYSNYhqdAst40xXVwz8qQ60bo0B1elK4HgYpDp3ewOQnsmjSDRhQjKB9GWYide2OajaK0wj0ttDhlvgc9TQ7xqrCQ6KrNYCgat5N4OYPfHdHptoTvLPoeybMfiP9UWMqrJdagY4Btu5tjb4T6NmgS1fJhgRvEdzLTyjK8s1qQGU5V2bjHW48ImOORMvEg0r0tm4798Tvary40NcCSPJh8Y3ozSN8XDQ6rrdYawd8atFhzeRiMih6QOsfhEG/VU/3CLpzsh5vOUZqcx9k7IkkWgMM+4/n0iMzxrBoNfWTxzG6NtJByoDqI6Dd2ox0arYhM9mYA3MjmpxU/DxoYG/SCvM6PusKqeFcR40jTTXTFT90nP7LHA8Gjh9KyZlZc0XG2MKLXvxT03xJ6exji0ykbHGW2og4dxgdtK2mV0qT5e6ganDJo1bZTSgaVZdhNfPX3wENIo2AJGGIOB8f5w0kq2awz/apP6tN/cX/AFRqA+WXtN+8sZCdi8hKjZwtnAvNfmE0UIKhTslrrPvHuiazWN5zXZgCqDVpQOAOo2h8y3uCpyyhLO0wiErJqWODTz+sb3ZXYG8RYNDMJYDTqVAvLJByBxvz21E+J3ZRKEk9LgZlssVklSV5VhUjBTTM7EXLuyGuEul/akl+abzA6sVTVQamfa2Q1Qln6UnW2aUlGiKOfMPNSWnHqL5mIZ1vlSKJZxfmanIx3EKMtw7zBck3oFDJkNQ06rzW6MoZgHtbK57dsS260HCXUe8RlwHujbrMDSPoFJclp8zPHFa6q7TrPdAtna89CcBixyy+GoQboNDyxSwEvN0RntOrzjQnh77ueaqmu5QMhA1otN66F14KNu8/CJ7e6yZEwnKWlT7z05iHxqe6KpqhRXYtKlVxFFRQ7jUCf1Sd2Bhq1kZpYd+kwp44mK7oKytOmypB1kzp517QPICL8zhnUdVce4fMwuBOSbDJ7o70Po9EkKpzrU8ScfSAbTZLzu28xDpbSBSYU7Na8f5mO7LbyJZJ1sB619Ie48C7A5+hAb5I7PrHU/QeDUHRb1rDVtIAFq6rmHGGa2hS0wbCp/PdG7YsNsXydEg1NOkorxpQ+kRSNDC6VplhDWzW4AasHp45ViC36TWW2NBiVPwpDNIBNZJYAF7CvMbceofhCu2ylZ7yZqaONjQHb9KVIDGkuZWWTsY9EnvpEPszbS0yaJnSUCXM+0CQj94wrAjOpI1aGWmpRNndkNGArx/PrFH0Nph0tK3mJBcB1JpXHyYZ74vw5pZG3im0HV4YiPMNNUlT2BxCtQ0zYA1U/bApQxLqvS1JMaB7BapFWF0gMeg2QmbjsbYYLsOkSWutzZmQJwDgdVht/mIA0bOExAjmt5QytqaozGw7d8TGhPJzRU5Kxwv0yBOqYNTRSatUxfcaPJWZVqUbXtHGmfEQsny+TzNFOF7q1OQcauORiRLQyFamtTRXyx1pM7EzyOYgucVmrVcGNQQcm2qQcjtBwMSUnHjgIqnNiEeoPVOdeAycbukNUKdKywQA4qOqQT/A+dfcOPGOrVbjZ6q68pZ2PRNS0s+4c6Ds5jfE6TVdbyOJqMMzzqjZMHWAyvDnCKxuwFSOlJ9kxU8rIrS42F3crdQ+UTvNs9rF6UxWaMSh5sxeGphE2kNHteP6OwD0xkzCCGHuMcGG417oqlpky2PNvWaevUbBQfcOcvvqIllk48ceP6Gjsb/oc769/CMhXy9t+sf/ABE+cZHP8ReGNQh0XevkpRaZuRUINu9tghnLcTLyB+Tkg1mTGxJO1u051IMBCCbaD0BVVBwG3jtMEtaOTABoWGS9VN52vHHDJSoehzpfTCiWsmUvJyQaqhPPmN9ZPOs7FyER6FtIQmZnM6vu+9TbsitTJpZixJJJhxoyYE140xPZGxdrnIRXFkuQGh7NntWgq0xtfZ28Tt2R1ZqdEHmjpN2iMacMIDLU+jHNdhVz9VLwIWvaIxJ30iw+z+ji5BC4A3UBGb5i8Oyo57fdG2O1KxGM9D2IqGnsKkUCAjrEYV4Lzj3CAfaReasvNQ6lz2jW81fzri3BRTm4qgolesx1n7TC8dwEVD2vIAlSFNWmTAGI2HpHzPjFXGsbYq5JfZWTclzJ7dOeebuQHDxpD+x9O9vA8Px9Ir8q0/7wqLhLloFp5L5xYbIaOiY4Au3d0fOL4aWOkLLkr2mW+kmucb00juWpPmIikvWWg7zxLAD4wNpeZeegyAZjxZqfAx1LeiKPs/wgt6mOO/UP7Bdomfrm95PWkM5E8mZMx6V0eRhEWpLm7SU+cN9BqrTWD16S5ZgqSfCkNFtsDOZNswmVOqv3lNIB0raS7XjrVTw1QsttqpOcA80TGX97EeYgie1UlHbeQ+qQrndoaiaxnlUnST0rtV+0uIIg72aa9M5btygr8QSMd9Yr1mtBWbLmDU107+PdFg9nZol2uZK6kwF13A4sB6xsUtqzNFqtFnLLXrJmfd6rdxwMebe2tmpPMwg3WUcoutWU0LDbjHrKpSjCh1GuRrgK7j0T3R5/7T2as6Y9cAKCuP0YwVj9k81/dodUHP64uLFjpjH2OtN6RLlschzW2UJx4HWIsto563GHOGGPW92uo6w0UL2cmCWvJk3U5Q3GOcpziVbdXxBBi3i03gUmAKw5pqcjqx7J1NqimOXdFWZrZNZLbXmNRi3NF7BZwH7OZ2Zq6mjbTQpqCSpN3n4G8P2U/Y46szXCK12jnMrCrdZThyoGsdmau3XHcu38oVF4GYy3Ud8JdpUfsZ/ZmjU2eELKNO0YZaRmXlqaEk3TfwDHVLm9h+y4z8opVpV5LNMkFgAfpJbYMh974TBnrBhnaNI3agg06BWZmp1ypwrj7ra9RhZbLQszrFWUUSZWrJ7s09eXqvHHbjjGbVcmRFO06GF2Ytaa63SCdhGCN7w5ra6QJpK1K6jlTyqDATQLs6Udjr/MGFNtchik1aH3eiRtQ7NxwgFppTEGq5AjUNh+Rjknle7KKIx/Q5H9aP8AhCMhT+kj3P3PxjI5++Phfz/YaIL1CaZ4010iFmrHbprjhhHOxzSw80RJuryrCuNJSdt+0fdXbCazoC3OyGe07hDidaNeTUoAMkTUOOsxTF5FY00TYWnTVkqalmrMc6zme4ZnuEeky1SV9GMAqUO0JXEfbmNTx3RVPZ1RY5AYiton0uoc1XEiu89I8AINFvuuVreEujzD2pzYSk7syI9nDGo7IyssNvtyyZZdiKoK0AzdqYDyUR5zbLYxtCMSahajicSR3eohjpe2mayyq1Cks52scR4QLaLFypl3RizhK7ErVm8RSHzRbx+kEeRvoKQWdKjGYTMO5RgniT5Q7ss3m2id9xPu4Cn3o4sklZfKTlxFwBNo6qiniY7MsS7Mq51Yk8EBJ/ih8acYUzPbK+4FJjar4Qb7gx8yY6kpeqdx8yF+EDWx6LKXXzmPE4n1jvRU+q/amqvcCa+kcdqxiS2pQzt1PgId2CTdmTdzA/vJ+MV+22irWg/Zp3vFjWZ9JaANUuWe+h+UVxpOX1/sEin6UlfSzwMxzu9TX5xPdMyyzFHSRww8mHlHVub/AHw7GVge8A+hgr2al1LIevJB75bUP8JEQS9TQz4BjZgxUjBZqAjc4xWnpBVjas6V2qFh4EOvxiSzS/oQmuVNoODYr5mkdWqXdmypgrzXVx9l6rMHcaxRKjFy0JbleWVbq1Vtt05H0PdFd0haCLRMlso5syleryhXI/2c1PMmJFmcjODDoHmtwOKHzp3wv9pZyhuXmVMrkxLm0IvODVpDAaih5pMNk1v9xUCtYhKmOjAmRMStTiQqmgJ96WWuHatDDOxMzhpJIa0SlNyuVokZFCe0NvCN+y5adZnkziBNBrKc5NhQNvVui0KwSpABuTEbmE5o46jbsxwpCR0Fkdvtoei3je/ZscCbuctzqddR1wClvEwMLtScJkvKrDrrsmDdnQwR7ToswG0IKVpy8sZhhgJiDaDnFStM8lq1+lAFGGUxdR+1CZMjg9jJFna2i0KEdxy1LqTWGE9R+ynjU4pg0Vm1Wp0YqQQQaEHMHfv8iDA8y3XgWOZ6Y7WxhsaNzbbyq0fFxk/aGxt++OaWTu0nsaiRrWHW6QCKdHZvlnV9mAmO/A6/nELgiMWd31zjnlNvkZIl5L3k8YyIqrsMZAtGNnWRXfwjgg0rqjCcTGAxMJ3JIGOvUN8HaOdQ3KPiFyHabMV3a/CAKVxgizIGIqaKPTX4xXHKmBofDSrCtpckzH5sobNRbdq8I4W3XVAqSalidbTDgzd1Qo4mFEyffe9lhRdiqPw9YyzuGevVUYDyUedY6o9Q2xO0fWJzT3mOe844cM4uGgbMHB1BhcXco6TesUjRsy8+ZwNAeOLHwi8y7WsqTMfIKlxRrw6R8SF7o9PDJOPyJSRJzqnK5ixAOVObLHhjE1ufoy9igbqnnt5CF2jZ30Uu9+0PKHcowEc/pYZnNckYji5Cr5AxWkog9xLb59ZhOpZQJ+834QHo22AJLFdbN5wNpC0UkzmriZiyxwVcYU2K0EA/ujvjx5ZKmWS0WibN/wCI3cj6qfjFjv3WmE5sadwDRRrTaedaF96X5XR8ItGnbXdM09lk81x9Y6enybbFkgLSvTkTdRYKe9WX4CC9ETbkyzuciWU99UPnQwrtc69ZZm2W6OOFfxgVbbWSR2JxpwcBh/EsTnNKdhXBabcLjTRXd35ofGGMmkwyW287gCOcO5h5winWoTlQgj6WUycHXnL8Yn9h7cZiKD0pLNUdxJ9T4RaM13V5FaHFplAgK3RIukjOmrwMVPS1mmzWZGIuy1pQ5Eg8+m0053dFq0oAA1MqXlPD81hFpieaS56nHAH7QrQnjiIbOk+TRJNB2wiWskfrrOC0v+1l1q6juxjenrUrETlNVcAPvGF2Z9oVoe6K9NYhw8o0ZPpJXAdNOI9DBNotivLvpQJMq136uYemp3VOWxt0QWT00NRlqtxzU88YHY2oV4jDuiq2uaKkCoANR7u0QfPm0ONaUoRuH/sp8sYXWwY49LWdu/vjly5LQ6QMzVjmOlEYyxyDG7x1xxGGOlUmMrZjmMiXkt4jIf4c/ALOJmffGjGRkKwm1ygpf1ZjIyGgY5XL7pjqy9D749DG4yGhygDj2Z6Q4H/MIsOlf+C7n/8AMYyMj18H5f0ZGXIbZ+hK/wCWX4wJZOv9mT/maMjI6nwhEVXS36k/8zM9IWWXL7wjIyPByfmHSuA219Kd9tfURY/arK0f9P8AyLGRkdXT8S+/IkuRf+wn/wB2P/WFafq5v25fxjIyI5eV+gyHmh/1Vl/5k+jQx/8A55+utP2m9HjcZF4fij9+wr4H9v8A1a/Z/wDnFatP/Ct9sf8AkWNRkdGfh/oJHgXSv/z/AN5M/wAggHR/6h/7xv8AxmMjI4X+L9ynsQWrpHj/APNYXT8l+z8TGoyIZBkQrEk2NxkSXBiKDtF9OMjIfD+JGfAzjIyMj0RD/9k="/>
          <p:cNvSpPr>
            <a:spLocks noChangeAspect="1" noChangeArrowheads="1"/>
          </p:cNvSpPr>
          <p:nvPr/>
        </p:nvSpPr>
        <p:spPr bwMode="auto">
          <a:xfrm>
            <a:off x="155575" y="-1485900"/>
            <a:ext cx="3095625" cy="3095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4" name="AutoShape 4" descr="data:image/jpeg;base64,/9j/4AAQSkZJRgABAQAAAQABAAD/2wCEAAkGBxQTEhUSExQWFRUXFhoaGRgYFxwaGBcYGhgWFxccFxodHCggGholHBQYITEhJSkrLi4uFx8zODMsNygtLisBCgoKDg0OGxAQGiwkHyUsLCwsLCwsLCwsLywsLCwsLCwsLCwsLCwsLCwsLCwsLCwsLC0sLCwsLCwsLCwsLCwsLP/AABEIAOEA4QMBIgACEQEDEQH/xAAcAAACAgMBAQAAAAAAAAAAAAAEBQMGAAECBwj/xABMEAACAAMEBQkEBgYHCQEBAAABAgADEQQSITEFQVFhcRMiMkJSgZGhsQZiwdEjU3KC4fAUM0OSovEVVGNzk7LSFiQ0dIOUs8LDRAf/xAAZAQADAQEBAAAAAAAAAAAAAAABAgMABAX/xAAtEQACAgIBAwIEBgMBAAAAAAAAAQIRAyExBBJRIkETYYHwMjNxkaHRQlLxFP/aAAwDAQACEQMRAD8A8PaJJIqaZRjyjicxEYg15MdTJZBIIoREtnY1hnZZQtKXa0nKOb/aAajvhYqlTlRlOXrFHBrfsAJtdiN3lFGFaMNh28DDlJfLylnAfSy+a47Ypge8YcYO0OomIZgFRSk1N3aHDGJ9HWXkJpAoUPgVOIPpHXDCufZiNgNjkhCJi5YV4Hon1Uw6nWEK4Yfq5wI3K/zrj3x1NswlTBhWXMrhsr0h8RwhtJstUeznG8L8s+8BUUO8Yd0dEcaWhWxJNsX0NSMUa63A4iDPZprky6dYI+fkYZ2SzcouP7RSjbpi4r4gQAJRW5MAxBoeKmh9Ioo07BYBpGz3ZjgDLEeZiyacAYrN1Og8TSB7dIDOCNeHcQCImAv2UDXLIHd+RF8eOmBsDtaYz9zL5gQ4SXWZN/vVP8MBz5deV33D5CGKYcu2u+vpFVFJitiXSq37ST/aAfujH0ifSUs3Ul6yAP3jVvKsSWeXVy24+LGkTuAZhbUisfK6I6ovt4FEkmRQzHp0a049FfjHFms4KXD1zefci6u/Ad5hu9moir/1G7ujXiY4nWW6iinOfE/YXEDvaLd6a+oopmr0m1Cg7zkPnC6yyVCvaHxA6PvY4fvtjwEPLTY77rZgdpc8ema8DTiTEOm7ODRFHNU0VR1nyHcBhDqm6+6MVWx2JnZ5r4scSeOobz6QZN0ZdXHAdLw63AdFRrOOqLHZrCqrQ4pLPOP1k3YNoGULNJTw4LHoA0AH7RxqHuKPjEMih20kNFuyn6UrgAKVyGZpq44+JJ2CCDYDIWh/Wkc49gHqL/aHWdQiz6O0WJY/SpoDTGwlrv2gbBthNapZmMWJJW9dqubv2JX/ALPHkZen5m+Syl7FdFnqaAa6Yaz2V28YIk2OtMzU0AXEsewm3eYs+jtAlwWPNQG6Sus/VSNvvNHM8hCVk0v0KmYMpa0oUke9tmao5HgpWxu4rdss1w8mBWbldXEJ7u9oEtckS+bUF+sdQ3DfBc+0BCVk4scC+veEOza2ZheyUz/PCOXIkMgeMia5ubwjURoY3JnFWqNuuDxYRMUvKzHSTWu8bV9ICShNGw3/ADh5YbEZZVibgOKzM1BOQemaHbqi+GHdp8CsRhWltiCCDXeNhEPnlC0KJgoJqjnUyamvjtEPJmilmgrNUoyitQLxlVyYU/WSDtGW6Fh0VMkTCCMc8DUFTk6HrIdurXHXjwOOntCuVkeiJ7SHDrqwK6jXUdxixzgCFmyhzCaga1PWQj0hf+iBhUChpXjt/ER3oy0cmSGFUbBl9GG/fHXDHWhG7LJMkCbJp1HAKnssMoH0bOYpd/aSSXXgDVl+XfBOi3Et+SOMuZQodQbZXVXKO7RJKTQ/a/I+UXWOxLGCoGJKYCcomJumLiRxzjU6yBr93J1ExOPWHiIisrkAqOkjX5e7tA+cGyJorhkDeX7LZjuMFY3FgsUIOj3Dw/CCLKlL69qnlElskUbDKte44x3KTnDZUR0dqrRga3WpJMt2bHIADM5eAhPbPaB7k2iqPpBnjqMa0spb9JY58ooG4VwA8Igttm50xdhX0FY4J5pXodIJ0X7Qq7iW63GJWhB5poK47M4siWeqkfWOF+6M+6KFYbN9Mxp0RUccAIvugmJQJjVOap46/IxTD1EpRqXIJRJ2s/KOoyDtU7paQJa53TnU6Rog2IuA8TDYrzXIwvcxdyjpEQIbPeZRTmrSg27PiT3xeEvdi0CaK0eQKHCZNxZj1ZYxPjWsQLKvuZg5qJgh2DJn4nVDq1g3eSXpzMWPZl6hurnwhRbiDzFwlrgaZudg3Q8JuVv7+/ZAoT25zMoq1WUtQoGd07PeO2IrNZwWExhVV5iqvWIyRPi3GGZkEjHNtn+VRwzMQT5JY3VrToczOp/ZSdp7Tau6LtqqMKtIzGmsamorda51tkmT8W4wfYNBihmzqKoF3mnBR9TK39p+6HGjdGLLF45jm1QVu1/ZWba3beO7SjTDdFBdw5uKSh2U7U3achHHLIpOkGitaYtBf6NAElqtDTAInYXYNpzMV22yTdA6MvLLnPsCjZui46RRJdFoGbqp1QT1nPWY/wAhAs7R6IpnWlsTqyJ2D3V3ZmI5YJjJlGGj2Nbq0Gupw+82vgIAnFVPN5x7Ry+6NkWLSU1p1FC3JXVUDFh7q6xvMQSdB5l8KY3ajDfNbJeHlHnZMXtEqmV79KmdsxkWLkpXbkfvP/pjIj8F/wCw1/IrSKCaVodW+HOgtKNIYoyh0PSlNgD9k9U+sJUXHEV3a4c2SVVaU5VBq/aJw3QvTp91o0i0yZ4RQ8hmeSpyp9LZic6A9JDrU4GGcmYk1LydUFuTXq9qZIJ6p60oxVrEbpDKxwyYDnLumLrWDZU4o4dKK1a4dBj2l2HdHqw2RHtks6zK3MGzuj/Mm7auqA7VZKm8BQjBht3jdEym/wDTSjdmDFlGH3lguZaRMxpdma9jj5x1wQrNaNQOORY07J2GHMhDNQy2/Wpjx/mISykrjkdW2Gsi0Fir5OufvAesWcXygEaqcG8thyguVLIpr/GJ5qrevAUV8xsb84xJJS61Dl6xnktBo4my6gHXr7o6FnwPCJXmXSV1RxZ5gdwlc4k2+0JXdIWRjylOsymJZWjWZph2t+EWudY1AIOMdWcoK0HWjk7VyjWUCz2I8pMPvgeGXnFo9n5RvTa6rqjjjWCJEhGmELne8xhBk6xcmwYZDE7zGUUjWTzbPq2CnjnHK2e4l4jFtW78coyXPqwTfzju10gqfPBYHOmAG/UOAEZuS0EWWmWQDXpv0js2AQuez7chszJ7I37TDuZL6xx+J3RBKkCt8gnUAMydg+Ji0clIAB+iXVvNhewoMz7kvZvaOJcgDE6xcATA01ypZ1DtTIYFGmNU4EYHYo7K/ExFMAGCnAChfXTsSxA7m+TA0tGYnnBABdZlFBLX6uVvOtszAtrt1SLPZk3ADZtJ1RNOVpnNFERd+Cjax7UZLkkIRLPJS8nmnpvtCbKxnUQCqeEs5IUcvaTqHRSu09XjmYWNo2ZMflJxvsMuwmy6NZ3mLNJsqqLqKEUYm8ecd8xj0a+J2COChOCdzEeNxc/vGF55CIZ1nSXUUYseqP1j/ab9mvDGE2k7JQUtBoBitnl4U3ufi2cWe1yOTrQ3W1nAzPkn5xhFMsV40RSdZ6zHaSxwX7RPfEMgyEXKyf6rJ/f/AAjIa/0evalf9wv+qMjnoYrtlMuYaJn9W+B+6+R74MSwc7mEqw6rYHuOuAJuhpsvEoWXO8uI7yIOsFowCtRhqvZrwMbCqXqRmMLOVc0mfRzB1qUr9qnrBDWQrgRUHwO9SI0JNRtHvYj97Md8HWSYVwHROatip4HUd8dkWIR2dSBXUNYzXjDKzlTzX15MNR37oHuUPNqp2E1/nBEmVu1x0QkAn5C6fzjvEGWeUa1AxjUiWdkFIKDHOOtPQKJ7ou11g5fnOBbRatpiKdaqY1hDb9IU1wldqtjJDe0aRGBruhXO0rceoOIOEVy16WzqeEKrRpSoJrupHDn6lVSKKB6g+n+Uk3zmaDDKsC6N0yCHx1xQbPpb/dyCdcc6H0maOSdccn/pVoHYX7QelAJ7VNbtYK0j7RMWK1F0Y7ySNe6PONEaTN6Ydp+MZO0r9Iwrje8MIy6hNG7T0uwaSuqWOZyhlZLbXE/ncN8eZyNK3qCuAh9YtJVwrF4ZkxXE9Akzb3oAPQfOCmGw45EjIbVX5xWLBbth7/lDuzz6jUBt+UPKF7QpJNGF0YKMzt3QG0ktTMLkABzm3KOqN8MQoYAnADLX4DbGpssit43AdQxmN8u6B3VowBMQLRSA2yUOiN7nWd0QTiSwMw87UozG5QOj6wxazkj6tNgxduJ1RETdwlgSwczWrn7xgJ+DA06UFpynMpiEFGfieqnE4wDMtcyYCJSBU1tewp7004ngvjBqWCpwW99qt2u0jNvzjElrkqtDNYEjJT5Ulrn3wK8mK+tjqKgcqR1jzJK/Fu7xgK2SZZqJjtPp+zli7KX7QGB+8TDjSd5heYCUnantcU/ZljOEU+yvNwlJMnbGYclKHAEVI4CM6CC/Q/1aX+8nzjIm/wBnLX9XJ/xGjIX6fwHRDYtEslRJmFP7NjeQ9xy7oit2j/rZQQ9pcj8oVSLRaJeAZruwio8DX1hpY/aOcMGQMNg/HKBGUGtmdkMiwzF5yVptGMFCpzFDrIw8oPsFulMQRekv4g90WexzZLik5Ecdtc/mIr2pK0LZUpCVzhhZ0y4w5t+g5dC8lqjZnSF0oUiuPyYLFLtRn+coXWq2UjVqn01wn0kGKl0IO0A4jui/xaQUiLSOkt/yMVfSelM8Yi0hpDVT5wnALmn8hHm9V1b4XJaKMmWgtnHcqTTFiabNsZfVagCp274jY1NM48ty3t2MTz5ou3QKYjCIZblaiJ5dgcg0Hl6RyLI941Uim6A1K7MZo+aQ1a4Q0myFfEc19uonfAmjbCxqT/Mwy5FlzGuKwi62LYpLvLNGBqNsN7DpHKhxjp2Ui64DYa8acIDm6MZF5VK8nhUaxX4Q8bizcl40bb1GJNcqDfFl0fbC5q2J2ahxjy3RtuxB8/lFv0TbxhX8Pxjuw5b0TlGj0WyTCcvHUOEFUVedmTrOfdCfRJv0LNQfnwiwyZklRgoY7ScPODldPSFQrmzCxwBb0HwjhJDbPDHDech5wxtVrGVC24CiwDMtM05JdEGLk14MSGSwwLXQdS5nixx8IFazBa0PJ+8AC5+82RjHaZ2s+yM++IaMDguO1jn35wyh5ACzbMiG+Jas1D9JOepB2i9j4CF1v5SZUGbObDoyF5Ne+Y+JHCHKWKc3RKrvClm8fxiG0aBvD6aY7bme4v7qQrrgJVv6LP1U/wD7toyHv+zdk7EnxmRkCl9/8MeemdLzlMUzwIZfKpEdLaXwrdO/CviIMXRRzFmfE/s5oPkYIl2M1xSYu55fxEKk2MR2e1nrKpA8fGG1jmhiADd2BsRAsvR/ujuJB84nlSCKVqBvAMXjYo5lSJ6YjEbVNR4Rxa7TXpLQ7QaeIiaw2aowZcd9Ii0ho5wKih74d6QCuaRtG+KvpHSLA4NQ6jr79ohxpkstQRSKTpKcSY4c2ZorFEM2YXbGOmagoMvWOJac0mOApxMedKT59yh1md8WPQGhLwDPhj3wn0RZr701AVO6PT/ZiwcpTYMuEX6bF3u2LJ0SaN0LUUVQKbsTCn2h0JMUgrXEn8mPW9HaPwApqju36EDDFY7p/D/CyezzTROiSEBdQRTZjEGk9FAVZcdxGIj0l9HBRl3RVdMSCjXqd23dD9sXGkC2meZT5RBJG3H8I3LtrVxwGofnXDDTcmj1GTCopq2iEs0XT8PnHFL0lES6SsdByyi6Ki8vHXuhloa1AHafGATNvI61wKnVu2wNoS9hj5xlKpaNyeqaGcsBgabzQRa7E3Du+cULQ9QBVkHfUxbrBMr+08BSPRq47JVTHcxzuHmYBnzG2qN5gkKKZj1iJpWzyWJRpGAOWXW5fcASK+kTpaLvRRfvED0ETGztsam+ggeakwdESxvJqYa0wEr2+YR1e4U9TANqntjVlXuJPkIFny7Ua0myl7x8oAn2Sb1rXKHDH1MFUuEYM/S/7b+BoyFX6Mf64nh+Eahu4whGg2GIkWgb7y7eMESrPMUjmWheLA+lY1OkKCfoZldd6eSfCJZEgml2VO/xPmYRKgh9mDdZm+8uMObNLRsGIP3aQkSUcqXeM0t6QXZwoNSx9RSLr5AH0vQ8liedqyFIS6Z0cqjmiYd95YKk2k5LfOGowLbrI5F4qQN7fOEa8sx5/ponHBvWKhPY3jHomlrLUEFm4KfyIoOkLPcfAEY6zUx5nVRZaJsS/om8YBhzZJJZCppiMIT/AAjmyLhjDjRE6uwGoFRnTfHsXsXJF2uUeJ6OmbcgQcI9h9irauC1rxjt6N2hJnrOiJApUw0KDZCfQtrFKVhzWOLPansaPAp0rZQBWKL7RyRd2RftLWgUpHnPtXaqKY7+jb7dk5HnOmptVoMKNq4RW7RMrlDXSloF3i3dgIR2iZqB+BEQyy2US0EliEbEDmnVA2g6XsSY3ON2W2Na4R3oSXj8vlCw3NIJ6JoCXLoCSO8Rd9HzE1XfCPPtBGlKtTiIvejjhnHsKPoIy5HqzcMwPuxC0wknneUSoTTpD0iN6jEk+GEcqWwEJUnUf3YjdBrw4gfKJBNG3zoY5moxyJ8jFFyAEmy5e1O8AwFaJA6rSx/06/GJLbKmAfh+EI7XamXMkdwPyinBg79Gb6yX/g/jGQi/Sz9afAfONxrRqCT7MgHnTwtdQYFvBRBsn2VlsMZk5qb6esAWORMQc+aEPZlIC3ecojtmk0GF5ia9di5P3FwhKMOf6Hsyaqkdp6474iZ7MMDQ7lJb0hRKku4wlNd7TkS0HdhE8lAMpgbdKXmj77YesPFow8s+k0UUlSbo2kfkQr0nbi1ca8BUDvyjuXLGbHuqW9cI4twFMPE84+HRWM1Rim6YtD44kCKXa5rFsTlFz03LJqYpVtWjR5fU6LRGVmnXVLbBWE3GCkmVlka8IGNI5sj4GRLZZl041ofyIs3stpwy25xNa+MVpZBKFxkpA8axGrU4+kHHkeN2Zqz6I0F7QK4BBxpFhGnKDOPm/Rmnnlazqxh5avbNrmBJyju+Pimrktk+1rg9j0jpsAEkjxjy32s08Zhug1JyAhFa/al3SmXGK/NthNccTr+AhcnURSqAVDyE2y0VwBy9dcAFzWtRhEanHGsdTpV1ipxpHC5t7KBt0MhGNQK0priXQz44Yd2HiIk0TILZc4bIn0JZgThmDwPj846cKfcmAvehJtQKreG0UYRdNF3NVBuyim6Gs1CMSD4HxGcXbR8s06XiLw7zqj2ZaxkXyPpctGWmA/O2I3sJHRY03UMD3GArcqNqH4ZRFfQnO6e9T8jHD2vlM1nTWevSZKjaKescNYABWmG1TUeRjqbZ3pzZpyycVHjCy0K64tKBp1pbFfSHTfkAS8lcr5HFiICtWjyRW+/iG9RA861qcGv02OizB4rRhAvKWYnBgp9ya0s/uOKecNYDv+jz9Y/7g/0xqObsn6+f/jS/nG41oJX5ulUclUlzZgr1Vov5745NveXlyMiuql+Z8gfGF0/Sc6e/JqWJ1JLW4KH3RjTexEGWLR8tDSZz5n1crnt99+ivDGN32GiRJrzTk8w7Xq3guCiGKyCorMmKngz9wyEczZ90UYhKdSXiR9p8hwgex1mvREDNnj0V3k64oqFGCzgRWWpp9ZNy7vkIjnODixJ7qCu4fOGSWBUFZjCY42miqNw2QJMmJWq4+8Rh9xdm8wxitaYQtj4DYIpek7NifWPQ7fKJFSKA+e+KtpKz+EceaFlIsrosf0V45k0UDZrJhfSLtO0ZSWo90V74rNvslCaemccWXFXA6YxkyALGw1nneGUV4PSG020/QkbgoEJ4nmrVeAo2RHazSNZjho1EQmyYwRhjIxiSRS8K4AEV7oMtS3mrQHhmd4iCypU7/IwRo0Xpl2m3Dhs2RaHFGH+g7OagqATXDPHcd8NZmjwJtQpQnnUHnTaN0GaB0fszOR1NuOwxarRYgyKxXFWz1gGPWwYtbIuWyDQYN0VAdf4hxGqLVYpSmhBod+HgYC0ZYlYAjBtowPeIZNLubMduR/GLZZf4piHU2WwNcQdq4H5GA51pbaj7mF1oJWbmK091shhqMQ2gAihpwfEdzgYRGPzQSFLbdOKzE30vKOJ1eUFi0XsiG4EA+BwMAcmVIuu0s6lbFTwOIMEC1XcJ8kH3kwJ4qfgYMvKACWu5XnC6dpBQ9xygGfIBHOqRvAdfHOLLKs8qaPopv3Wx8VbLuhba9EXSaAKdqVAPEQIzTdMNFf8A0CR2ZX+EYyG39HzNvmYyK1EBQLCkyb9DLS5LGNxBQnHN/m5HCG81VkLdZwu1U18WwLfwjjC4aWI+jlKqKDkuHjv141bhEySUHTBmP0rlchnecnBV3nHCJx4CyGTKMzE8yUO4ka6alG/1htZ7UQl2UBLljNzgDwGbcT3Qpa1ByGJDgHMCkpTslrm7e+e6HejtAvPHK2l+RkDG6em2yvHfBUlHZgSRenPclBpm05jj/OGs+QlnoZpDzOrLGIU6jMOZO6DdI6Ul2aXdkryY1DrHKhbacctWuKzZlM1zMmEhcztbcPiYNtmJ5tXq7GpJw37huEKbTZL35yhkszlGJyUZAYCmwQROlgJeyLDmjd2j6CC0mYjttjBUXcqAd9IrWnNFckjO2oE9+yLd7ITbyGdMpcHRrnXKvygD29o1EABrXDWNcTnFONjJ7PKpaswI15+cczbKVa7TGtIufs9oSqzZhHWAG+nOManaDKzQDiRieNK/GOB9M3Gx+4o7ilRvjQEOrdokhmNKY+pjq1aKxWgzoD8Yg8MhrEgEG2GwGYSNYhqdAst40xXVwz8qQ60bo0B1elK4HgYpDp3ewOQnsmjSDRhQjKB9GWYide2OajaK0wj0ttDhlvgc9TQ7xqrCQ6KrNYCgat5N4OYPfHdHptoTvLPoeybMfiP9UWMqrJdagY4Btu5tjb4T6NmgS1fJhgRvEdzLTyjK8s1qQGU5V2bjHW48ImOORMvEg0r0tm4798Tvary40NcCSPJh8Y3ozSN8XDQ6rrdYawd8atFhzeRiMih6QOsfhEG/VU/3CLpzsh5vOUZqcx9k7IkkWgMM+4/n0iMzxrBoNfWTxzG6NtJByoDqI6Dd2ox0arYhM9mYA3MjmpxU/DxoYG/SCvM6PusKqeFcR40jTTXTFT90nP7LHA8Gjh9KyZlZc0XG2MKLXvxT03xJ6exji0ykbHGW2og4dxgdtK2mV0qT5e6ganDJo1bZTSgaVZdhNfPX3wENIo2AJGGIOB8f5w0kq2awz/apP6tN/cX/AFRqA+WXtN+8sZCdi8hKjZwtnAvNfmE0UIKhTslrrPvHuiazWN5zXZgCqDVpQOAOo2h8y3uCpyyhLO0wiErJqWODTz+sb3ZXYG8RYNDMJYDTqVAvLJByBxvz21E+J3ZRKEk9LgZlssVklSV5VhUjBTTM7EXLuyGuEul/akl+abzA6sVTVQamfa2Q1Qln6UnW2aUlGiKOfMPNSWnHqL5mIZ1vlSKJZxfmanIx3EKMtw7zBck3oFDJkNQ06rzW6MoZgHtbK57dsS260HCXUe8RlwHujbrMDSPoFJclp8zPHFa6q7TrPdAtna89CcBixyy+GoQboNDyxSwEvN0RntOrzjQnh77ueaqmu5QMhA1otN66F14KNu8/CJ7e6yZEwnKWlT7z05iHxqe6KpqhRXYtKlVxFFRQ7jUCf1Sd2Bhq1kZpYd+kwp44mK7oKytOmypB1kzp517QPICL8zhnUdVce4fMwuBOSbDJ7o70Po9EkKpzrU8ScfSAbTZLzu28xDpbSBSYU7Na8f5mO7LbyJZJ1sB619Ie48C7A5+hAb5I7PrHU/QeDUHRb1rDVtIAFq6rmHGGa2hS0wbCp/PdG7YsNsXydEg1NOkorxpQ+kRSNDC6VplhDWzW4AasHp45ViC36TWW2NBiVPwpDNIBNZJYAF7CvMbceofhCu2ylZ7yZqaONjQHb9KVIDGkuZWWTsY9EnvpEPszbS0yaJnSUCXM+0CQj94wrAjOpI1aGWmpRNndkNGArx/PrFH0Nph0tK3mJBcB1JpXHyYZ74vw5pZG3im0HV4YiPMNNUlT2BxCtQ0zYA1U/bApQxLqvS1JMaB7BapFWF0gMeg2QmbjsbYYLsOkSWutzZmQJwDgdVht/mIA0bOExAjmt5QytqaozGw7d8TGhPJzRU5Kxwv0yBOqYNTRSatUxfcaPJWZVqUbXtHGmfEQsny+TzNFOF7q1OQcauORiRLQyFamtTRXyx1pM7EzyOYgucVmrVcGNQQcm2qQcjtBwMSUnHjgIqnNiEeoPVOdeAycbukNUKdKywQA4qOqQT/A+dfcOPGOrVbjZ6q68pZ2PRNS0s+4c6Ds5jfE6TVdbyOJqMMzzqjZMHWAyvDnCKxuwFSOlJ9kxU8rIrS42F3crdQ+UTvNs9rF6UxWaMSh5sxeGphE2kNHteP6OwD0xkzCCGHuMcGG417oqlpky2PNvWaevUbBQfcOcvvqIllk48ceP6Gjsb/oc769/CMhXy9t+sf/ABE+cZHP8ReGNQh0XevkpRaZuRUINu9tghnLcTLyB+Tkg1mTGxJO1u051IMBCCbaD0BVVBwG3jtMEtaOTABoWGS9VN52vHHDJSoehzpfTCiWsmUvJyQaqhPPmN9ZPOs7FyER6FtIQmZnM6vu+9TbsitTJpZixJJJhxoyYE140xPZGxdrnIRXFkuQGh7NntWgq0xtfZ28Tt2R1ZqdEHmjpN2iMacMIDLU+jHNdhVz9VLwIWvaIxJ30iw+z+ji5BC4A3UBGb5i8Oyo57fdG2O1KxGM9D2IqGnsKkUCAjrEYV4Lzj3CAfaReasvNQ6lz2jW81fzri3BRTm4qgolesx1n7TC8dwEVD2vIAlSFNWmTAGI2HpHzPjFXGsbYq5JfZWTclzJ7dOeebuQHDxpD+x9O9vA8Px9Ir8q0/7wqLhLloFp5L5xYbIaOiY4Au3d0fOL4aWOkLLkr2mW+kmucb00juWpPmIikvWWg7zxLAD4wNpeZeegyAZjxZqfAx1LeiKPs/wgt6mOO/UP7Bdomfrm95PWkM5E8mZMx6V0eRhEWpLm7SU+cN9BqrTWD16S5ZgqSfCkNFtsDOZNswmVOqv3lNIB0raS7XjrVTw1QsttqpOcA80TGX97EeYgie1UlHbeQ+qQrndoaiaxnlUnST0rtV+0uIIg72aa9M5btygr8QSMd9Yr1mtBWbLmDU107+PdFg9nZol2uZK6kwF13A4sB6xsUtqzNFqtFnLLXrJmfd6rdxwMebe2tmpPMwg3WUcoutWU0LDbjHrKpSjCh1GuRrgK7j0T3R5/7T2as6Y9cAKCuP0YwVj9k81/dodUHP64uLFjpjH2OtN6RLlschzW2UJx4HWIsto563GHOGGPW92uo6w0UL2cmCWvJk3U5Q3GOcpziVbdXxBBi3i03gUmAKw5pqcjqx7J1NqimOXdFWZrZNZLbXmNRi3NF7BZwH7OZ2Zq6mjbTQpqCSpN3n4G8P2U/Y46szXCK12jnMrCrdZThyoGsdmau3XHcu38oVF4GYy3Ud8JdpUfsZ/ZmjU2eELKNO0YZaRmXlqaEk3TfwDHVLm9h+y4z8opVpV5LNMkFgAfpJbYMh974TBnrBhnaNI3agg06BWZmp1ypwrj7ra9RhZbLQszrFWUUSZWrJ7s09eXqvHHbjjGbVcmRFO06GF2Ytaa63SCdhGCN7w5ra6QJpK1K6jlTyqDATQLs6Udjr/MGFNtchik1aH3eiRtQ7NxwgFppTEGq5AjUNh+Rjknle7KKIx/Q5H9aP8AhCMhT+kj3P3PxjI5++Phfz/YaIL1CaZ4010iFmrHbprjhhHOxzSw80RJuryrCuNJSdt+0fdXbCazoC3OyGe07hDidaNeTUoAMkTUOOsxTF5FY00TYWnTVkqalmrMc6zme4ZnuEeky1SV9GMAqUO0JXEfbmNTx3RVPZ1RY5AYiton0uoc1XEiu89I8AINFvuuVreEujzD2pzYSk7syI9nDGo7IyssNvtyyZZdiKoK0AzdqYDyUR5zbLYxtCMSahajicSR3eohjpe2mayyq1Cks52scR4QLaLFypl3RizhK7ErVm8RSHzRbx+kEeRvoKQWdKjGYTMO5RgniT5Q7ss3m2id9xPu4Cn3o4sklZfKTlxFwBNo6qiniY7MsS7Mq51Yk8EBJ/ih8acYUzPbK+4FJjar4Qb7gx8yY6kpeqdx8yF+EDWx6LKXXzmPE4n1jvRU+q/amqvcCa+kcdqxiS2pQzt1PgId2CTdmTdzA/vJ+MV+22irWg/Zp3vFjWZ9JaANUuWe+h+UVxpOX1/sEin6UlfSzwMxzu9TX5xPdMyyzFHSRww8mHlHVub/AHw7GVge8A+hgr2al1LIevJB75bUP8JEQS9TQz4BjZgxUjBZqAjc4xWnpBVjas6V2qFh4EOvxiSzS/oQmuVNoODYr5mkdWqXdmypgrzXVx9l6rMHcaxRKjFy0JbleWVbq1Vtt05H0PdFd0haCLRMlso5syleryhXI/2c1PMmJFmcjODDoHmtwOKHzp3wv9pZyhuXmVMrkxLm0IvODVpDAaih5pMNk1v9xUCtYhKmOjAmRMStTiQqmgJ96WWuHatDDOxMzhpJIa0SlNyuVokZFCe0NvCN+y5adZnkziBNBrKc5NhQNvVui0KwSpABuTEbmE5o46jbsxwpCR0Fkdvtoei3je/ZscCbuctzqddR1wClvEwMLtScJkvKrDrrsmDdnQwR7ToswG0IKVpy8sZhhgJiDaDnFStM8lq1+lAFGGUxdR+1CZMjg9jJFna2i0KEdxy1LqTWGE9R+ynjU4pg0Vm1Wp0YqQQQaEHMHfv8iDA8y3XgWOZ6Y7WxhsaNzbbyq0fFxk/aGxt++OaWTu0nsaiRrWHW6QCKdHZvlnV9mAmO/A6/nELgiMWd31zjnlNvkZIl5L3k8YyIqrsMZAtGNnWRXfwjgg0rqjCcTGAxMJ3JIGOvUN8HaOdQ3KPiFyHabMV3a/CAKVxgizIGIqaKPTX4xXHKmBofDSrCtpckzH5sobNRbdq8I4W3XVAqSalidbTDgzd1Qo4mFEyffe9lhRdiqPw9YyzuGevVUYDyUedY6o9Q2xO0fWJzT3mOe844cM4uGgbMHB1BhcXco6TesUjRsy8+ZwNAeOLHwi8y7WsqTMfIKlxRrw6R8SF7o9PDJOPyJSRJzqnK5ixAOVObLHhjE1ufoy9igbqnnt5CF2jZ30Uu9+0PKHcowEc/pYZnNckYji5Cr5AxWkog9xLb59ZhOpZQJ+834QHo22AJLFdbN5wNpC0UkzmriZiyxwVcYU2K0EA/ujvjx5ZKmWS0WibN/wCI3cj6qfjFjv3WmE5sadwDRRrTaedaF96X5XR8ItGnbXdM09lk81x9Y6enybbFkgLSvTkTdRYKe9WX4CC9ETbkyzuciWU99UPnQwrtc69ZZm2W6OOFfxgVbbWSR2JxpwcBh/EsTnNKdhXBabcLjTRXd35ofGGMmkwyW287gCOcO5h5winWoTlQgj6WUycHXnL8Yn9h7cZiKD0pLNUdxJ9T4RaM13V5FaHFplAgK3RIukjOmrwMVPS1mmzWZGIuy1pQ5Eg8+m0053dFq0oAA1MqXlPD81hFpieaS56nHAH7QrQnjiIbOk+TRJNB2wiWskfrrOC0v+1l1q6juxjenrUrETlNVcAPvGF2Z9oVoe6K9NYhw8o0ZPpJXAdNOI9DBNotivLvpQJMq136uYemp3VOWxt0QWT00NRlqtxzU88YHY2oV4jDuiq2uaKkCoANR7u0QfPm0ONaUoRuH/sp8sYXWwY49LWdu/vjly5LQ6QMzVjmOlEYyxyDG7x1xxGGOlUmMrZjmMiXkt4jIf4c/ALOJmffGjGRkKwm1ygpf1ZjIyGgY5XL7pjqy9D749DG4yGhygDj2Z6Q4H/MIsOlf+C7n/8AMYyMj18H5f0ZGXIbZ+hK/wCWX4wJZOv9mT/maMjI6nwhEVXS36k/8zM9IWWXL7wjIyPByfmHSuA219Kd9tfURY/arK0f9P8AyLGRkdXT8S+/IkuRf+wn/wB2P/WFafq5v25fxjIyI5eV+gyHmh/1Vl/5k+jQx/8A55+utP2m9HjcZF4fij9+wr4H9v8A1a/Z/wDnFatP/Ct9sf8AkWNRkdGfh/oJHgXSv/z/AN5M/wAggHR/6h/7xv8AxmMjI4X+L9ynsQWrpHj/APNYXT8l+z8TGoyIZBkQrEk2NxkSXBiKDtF9OMjIfD+JGfAzjIyMj0RD/9k="/>
          <p:cNvSpPr>
            <a:spLocks noChangeAspect="1" noChangeArrowheads="1"/>
          </p:cNvSpPr>
          <p:nvPr/>
        </p:nvSpPr>
        <p:spPr bwMode="auto">
          <a:xfrm>
            <a:off x="155575" y="-1485900"/>
            <a:ext cx="3095625" cy="3095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66" name="AutoShape 6" descr="data:image/jpeg;base64,/9j/4AAQSkZJRgABAQAAAQABAAD/2wCEAAkGBxQTEhUSExQWFRUXFhoaGRgYFxwaGBcYGhgWFxccFxodHCggGholHBQYITEhJSkrLi4uFx8zODMsNygtLisBCgoKDg0OGxAQGiwkHyUsLCwsLCwsLCwsLywsLCwsLCwsLCwsLCwsLCwsLCwsLCwsLC0sLCwsLCwsLCwsLCwsLP/AABEIAOEA4QMBIgACEQEDEQH/xAAcAAACAgMBAQAAAAAAAAAAAAAEBQMGAAECBwj/xABMEAACAAMEBQkEBgYHCQEBAAABAgADEQQSITEFQVFhcRMiMkJSgZGhsQZiwdEjU3KC4fAUM0OSovEVVGNzk7LSFiQ0dIOUs8LDRAf/xAAZAQADAQEBAAAAAAAAAAAAAAABAgMABAX/xAAtEQACAgIBAwIEBgMBAAAAAAAAAQIRAyExBBJRIkETYYHwMjNxkaHRQlLxFP/aAAwDAQACEQMRAD8A8PaJJIqaZRjyjicxEYg15MdTJZBIIoREtnY1hnZZQtKXa0nKOb/aAajvhYqlTlRlOXrFHBrfsAJtdiN3lFGFaMNh28DDlJfLylnAfSy+a47Ypge8YcYO0OomIZgFRSk1N3aHDGJ9HWXkJpAoUPgVOIPpHXDCufZiNgNjkhCJi5YV4Hon1Uw6nWEK4Yfq5wI3K/zrj3x1NswlTBhWXMrhsr0h8RwhtJstUeznG8L8s+8BUUO8Yd0dEcaWhWxJNsX0NSMUa63A4iDPZprky6dYI+fkYZ2SzcouP7RSjbpi4r4gQAJRW5MAxBoeKmh9Ioo07BYBpGz3ZjgDLEeZiyacAYrN1Og8TSB7dIDOCNeHcQCImAv2UDXLIHd+RF8eOmBsDtaYz9zL5gQ4SXWZN/vVP8MBz5deV33D5CGKYcu2u+vpFVFJitiXSq37ST/aAfujH0ifSUs3Ul6yAP3jVvKsSWeXVy24+LGkTuAZhbUisfK6I6ovt4FEkmRQzHp0a049FfjHFms4KXD1zefci6u/Ad5hu9moir/1G7ujXiY4nWW6iinOfE/YXEDvaLd6a+oopmr0m1Cg7zkPnC6yyVCvaHxA6PvY4fvtjwEPLTY77rZgdpc8ema8DTiTEOm7ODRFHNU0VR1nyHcBhDqm6+6MVWx2JnZ5r4scSeOobz6QZN0ZdXHAdLw63AdFRrOOqLHZrCqrQ4pLPOP1k3YNoGULNJTw4LHoA0AH7RxqHuKPjEMih20kNFuyn6UrgAKVyGZpq44+JJ2CCDYDIWh/Wkc49gHqL/aHWdQiz6O0WJY/SpoDTGwlrv2gbBthNapZmMWJJW9dqubv2JX/ALPHkZen5m+Syl7FdFnqaAa6Yaz2V28YIk2OtMzU0AXEsewm3eYs+jtAlwWPNQG6Sus/VSNvvNHM8hCVk0v0KmYMpa0oUke9tmao5HgpWxu4rdss1w8mBWbldXEJ7u9oEtckS+bUF+sdQ3DfBc+0BCVk4scC+veEOza2ZheyUz/PCOXIkMgeMia5ubwjURoY3JnFWqNuuDxYRMUvKzHSTWu8bV9ICShNGw3/ADh5YbEZZVibgOKzM1BOQemaHbqi+GHdp8CsRhWltiCCDXeNhEPnlC0KJgoJqjnUyamvjtEPJmilmgrNUoyitQLxlVyYU/WSDtGW6Fh0VMkTCCMc8DUFTk6HrIdurXHXjwOOntCuVkeiJ7SHDrqwK6jXUdxixzgCFmyhzCaga1PWQj0hf+iBhUChpXjt/ER3oy0cmSGFUbBl9GG/fHXDHWhG7LJMkCbJp1HAKnssMoH0bOYpd/aSSXXgDVl+XfBOi3Et+SOMuZQodQbZXVXKO7RJKTQ/a/I+UXWOxLGCoGJKYCcomJumLiRxzjU6yBr93J1ExOPWHiIisrkAqOkjX5e7tA+cGyJorhkDeX7LZjuMFY3FgsUIOj3Dw/CCLKlL69qnlElskUbDKte44x3KTnDZUR0dqrRga3WpJMt2bHIADM5eAhPbPaB7k2iqPpBnjqMa0spb9JY58ooG4VwA8Igttm50xdhX0FY4J5pXodIJ0X7Qq7iW63GJWhB5poK47M4siWeqkfWOF+6M+6KFYbN9Mxp0RUccAIvugmJQJjVOap46/IxTD1EpRqXIJRJ2s/KOoyDtU7paQJa53TnU6Rog2IuA8TDYrzXIwvcxdyjpEQIbPeZRTmrSg27PiT3xeEvdi0CaK0eQKHCZNxZj1ZYxPjWsQLKvuZg5qJgh2DJn4nVDq1g3eSXpzMWPZl6hurnwhRbiDzFwlrgaZudg3Q8JuVv7+/ZAoT25zMoq1WUtQoGd07PeO2IrNZwWExhVV5iqvWIyRPi3GGZkEjHNtn+VRwzMQT5JY3VrToczOp/ZSdp7Tau6LtqqMKtIzGmsamorda51tkmT8W4wfYNBihmzqKoF3mnBR9TK39p+6HGjdGLLF45jm1QVu1/ZWba3beO7SjTDdFBdw5uKSh2U7U3achHHLIpOkGitaYtBf6NAElqtDTAInYXYNpzMV22yTdA6MvLLnPsCjZui46RRJdFoGbqp1QT1nPWY/wAhAs7R6IpnWlsTqyJ2D3V3ZmI5YJjJlGGj2Nbq0Gupw+82vgIAnFVPN5x7Ry+6NkWLSU1p1FC3JXVUDFh7q6xvMQSdB5l8KY3ajDfNbJeHlHnZMXtEqmV79KmdsxkWLkpXbkfvP/pjIj8F/wCw1/IrSKCaVodW+HOgtKNIYoyh0PSlNgD9k9U+sJUXHEV3a4c2SVVaU5VBq/aJw3QvTp91o0i0yZ4RQ8hmeSpyp9LZic6A9JDrU4GGcmYk1LydUFuTXq9qZIJ6p60oxVrEbpDKxwyYDnLumLrWDZU4o4dKK1a4dBj2l2HdHqw2RHtks6zK3MGzuj/Mm7auqA7VZKm8BQjBht3jdEym/wDTSjdmDFlGH3lguZaRMxpdma9jj5x1wQrNaNQOORY07J2GHMhDNQy2/Wpjx/mISykrjkdW2Gsi0Fir5OufvAesWcXygEaqcG8thyguVLIpr/GJ5qrevAUV8xsb84xJJS61Dl6xnktBo4my6gHXr7o6FnwPCJXmXSV1RxZ5gdwlc4k2+0JXdIWRjylOsymJZWjWZph2t+EWudY1AIOMdWcoK0HWjk7VyjWUCz2I8pMPvgeGXnFo9n5RvTa6rqjjjWCJEhGmELne8xhBk6xcmwYZDE7zGUUjWTzbPq2CnjnHK2e4l4jFtW78coyXPqwTfzju10gqfPBYHOmAG/UOAEZuS0EWWmWQDXpv0js2AQuez7chszJ7I37TDuZL6xx+J3RBKkCt8gnUAMydg+Ji0clIAB+iXVvNhewoMz7kvZvaOJcgDE6xcATA01ypZ1DtTIYFGmNU4EYHYo7K/ExFMAGCnAChfXTsSxA7m+TA0tGYnnBABdZlFBLX6uVvOtszAtrt1SLPZk3ADZtJ1RNOVpnNFERd+Cjax7UZLkkIRLPJS8nmnpvtCbKxnUQCqeEs5IUcvaTqHRSu09XjmYWNo2ZMflJxvsMuwmy6NZ3mLNJsqqLqKEUYm8ecd8xj0a+J2COChOCdzEeNxc/vGF55CIZ1nSXUUYseqP1j/ab9mvDGE2k7JQUtBoBitnl4U3ufi2cWe1yOTrQ3W1nAzPkn5xhFMsV40RSdZ6zHaSxwX7RPfEMgyEXKyf6rJ/f/AAjIa/0evalf9wv+qMjnoYrtlMuYaJn9W+B+6+R74MSwc7mEqw6rYHuOuAJuhpsvEoWXO8uI7yIOsFowCtRhqvZrwMbCqXqRmMLOVc0mfRzB1qUr9qnrBDWQrgRUHwO9SI0JNRtHvYj97Md8HWSYVwHROatip4HUd8dkWIR2dSBXUNYzXjDKzlTzX15MNR37oHuUPNqp2E1/nBEmVu1x0QkAn5C6fzjvEGWeUa1AxjUiWdkFIKDHOOtPQKJ7ou11g5fnOBbRatpiKdaqY1hDb9IU1wldqtjJDe0aRGBruhXO0rceoOIOEVy16WzqeEKrRpSoJrupHDn6lVSKKB6g+n+Uk3zmaDDKsC6N0yCHx1xQbPpb/dyCdcc6H0maOSdccn/pVoHYX7QelAJ7VNbtYK0j7RMWK1F0Y7ySNe6PONEaTN6Ydp+MZO0r9Iwrje8MIy6hNG7T0uwaSuqWOZyhlZLbXE/ncN8eZyNK3qCuAh9YtJVwrF4ZkxXE9Akzb3oAPQfOCmGw45EjIbVX5xWLBbth7/lDuzz6jUBt+UPKF7QpJNGF0YKMzt3QG0ktTMLkABzm3KOqN8MQoYAnADLX4DbGpssit43AdQxmN8u6B3VowBMQLRSA2yUOiN7nWd0QTiSwMw87UozG5QOj6wxazkj6tNgxduJ1RETdwlgSwczWrn7xgJ+DA06UFpynMpiEFGfieqnE4wDMtcyYCJSBU1tewp7004ngvjBqWCpwW99qt2u0jNvzjElrkqtDNYEjJT5Ulrn3wK8mK+tjqKgcqR1jzJK/Fu7xgK2SZZqJjtPp+zli7KX7QGB+8TDjSd5heYCUnantcU/ZljOEU+yvNwlJMnbGYclKHAEVI4CM6CC/Q/1aX+8nzjIm/wBnLX9XJ/xGjIX6fwHRDYtEslRJmFP7NjeQ9xy7oit2j/rZQQ9pcj8oVSLRaJeAZruwio8DX1hpY/aOcMGQMNg/HKBGUGtmdkMiwzF5yVptGMFCpzFDrIw8oPsFulMQRekv4g90WexzZLik5Ecdtc/mIr2pK0LZUpCVzhhZ0y4w5t+g5dC8lqjZnSF0oUiuPyYLFLtRn+coXWq2UjVqn01wn0kGKl0IO0A4jui/xaQUiLSOkt/yMVfSelM8Yi0hpDVT5wnALmn8hHm9V1b4XJaKMmWgtnHcqTTFiabNsZfVagCp274jY1NM48ty3t2MTz5ou3QKYjCIZblaiJ5dgcg0Hl6RyLI941Uim6A1K7MZo+aQ1a4Q0myFfEc19uonfAmjbCxqT/Mwy5FlzGuKwi62LYpLvLNGBqNsN7DpHKhxjp2Ui64DYa8acIDm6MZF5VK8nhUaxX4Q8bizcl40bb1GJNcqDfFl0fbC5q2J2ahxjy3RtuxB8/lFv0TbxhX8Pxjuw5b0TlGj0WyTCcvHUOEFUVedmTrOfdCfRJv0LNQfnwiwyZklRgoY7ScPODldPSFQrmzCxwBb0HwjhJDbPDHDech5wxtVrGVC24CiwDMtM05JdEGLk14MSGSwwLXQdS5nixx8IFazBa0PJ+8AC5+82RjHaZ2s+yM++IaMDguO1jn35wyh5ACzbMiG+Jas1D9JOepB2i9j4CF1v5SZUGbObDoyF5Ne+Y+JHCHKWKc3RKrvClm8fxiG0aBvD6aY7bme4v7qQrrgJVv6LP1U/wD7toyHv+zdk7EnxmRkCl9/8MeemdLzlMUzwIZfKpEdLaXwrdO/CviIMXRRzFmfE/s5oPkYIl2M1xSYu55fxEKk2MR2e1nrKpA8fGG1jmhiADd2BsRAsvR/ujuJB84nlSCKVqBvAMXjYo5lSJ6YjEbVNR4Rxa7TXpLQ7QaeIiaw2aowZcd9Ii0ho5wKih74d6QCuaRtG+KvpHSLA4NQ6jr79ohxpkstQRSKTpKcSY4c2ZorFEM2YXbGOmagoMvWOJac0mOApxMedKT59yh1md8WPQGhLwDPhj3wn0RZr701AVO6PT/ZiwcpTYMuEX6bF3u2LJ0SaN0LUUVQKbsTCn2h0JMUgrXEn8mPW9HaPwApqju36EDDFY7p/D/CyezzTROiSEBdQRTZjEGk9FAVZcdxGIj0l9HBRl3RVdMSCjXqd23dD9sXGkC2meZT5RBJG3H8I3LtrVxwGofnXDDTcmj1GTCopq2iEs0XT8PnHFL0lES6SsdByyi6Ki8vHXuhloa1AHafGATNvI61wKnVu2wNoS9hj5xlKpaNyeqaGcsBgabzQRa7E3Du+cULQ9QBVkHfUxbrBMr+08BSPRq47JVTHcxzuHmYBnzG2qN5gkKKZj1iJpWzyWJRpGAOWXW5fcASK+kTpaLvRRfvED0ETGztsam+ggeakwdESxvJqYa0wEr2+YR1e4U9TANqntjVlXuJPkIFny7Ua0myl7x8oAn2Sb1rXKHDH1MFUuEYM/S/7b+BoyFX6Mf64nh+Eahu4whGg2GIkWgb7y7eMESrPMUjmWheLA+lY1OkKCfoZldd6eSfCJZEgml2VO/xPmYRKgh9mDdZm+8uMObNLRsGIP3aQkSUcqXeM0t6QXZwoNSx9RSLr5AH0vQ8liedqyFIS6Z0cqjmiYd95YKk2k5LfOGowLbrI5F4qQN7fOEa8sx5/ponHBvWKhPY3jHomlrLUEFm4KfyIoOkLPcfAEY6zUx5nVRZaJsS/om8YBhzZJJZCppiMIT/AAjmyLhjDjRE6uwGoFRnTfHsXsXJF2uUeJ6OmbcgQcI9h9irauC1rxjt6N2hJnrOiJApUw0KDZCfQtrFKVhzWOLPansaPAp0rZQBWKL7RyRd2RftLWgUpHnPtXaqKY7+jb7dk5HnOmptVoMKNq4RW7RMrlDXSloF3i3dgIR2iZqB+BEQyy2US0EliEbEDmnVA2g6XsSY3ON2W2Na4R3oSXj8vlCw3NIJ6JoCXLoCSO8Rd9HzE1XfCPPtBGlKtTiIvejjhnHsKPoIy5HqzcMwPuxC0wknneUSoTTpD0iN6jEk+GEcqWwEJUnUf3YjdBrw4gfKJBNG3zoY5moxyJ8jFFyAEmy5e1O8AwFaJA6rSx/06/GJLbKmAfh+EI7XamXMkdwPyinBg79Gb6yX/g/jGQi/Sz9afAfONxrRqCT7MgHnTwtdQYFvBRBsn2VlsMZk5qb6esAWORMQc+aEPZlIC3ecojtmk0GF5ia9di5P3FwhKMOf6Hsyaqkdp6474iZ7MMDQ7lJb0hRKku4wlNd7TkS0HdhE8lAMpgbdKXmj77YesPFow8s+k0UUlSbo2kfkQr0nbi1ca8BUDvyjuXLGbHuqW9cI4twFMPE84+HRWM1Rim6YtD44kCKXa5rFsTlFz03LJqYpVtWjR5fU6LRGVmnXVLbBWE3GCkmVlka8IGNI5sj4GRLZZl041ofyIs3stpwy25xNa+MVpZBKFxkpA8axGrU4+kHHkeN2Zqz6I0F7QK4BBxpFhGnKDOPm/Rmnnlazqxh5avbNrmBJyju+Pimrktk+1rg9j0jpsAEkjxjy32s08Zhug1JyAhFa/al3SmXGK/NthNccTr+AhcnURSqAVDyE2y0VwBy9dcAFzWtRhEanHGsdTpV1ipxpHC5t7KBt0MhGNQK0priXQz44Yd2HiIk0TILZc4bIn0JZgThmDwPj846cKfcmAvehJtQKreG0UYRdNF3NVBuyim6Gs1CMSD4HxGcXbR8s06XiLw7zqj2ZaxkXyPpctGWmA/O2I3sJHRY03UMD3GArcqNqH4ZRFfQnO6e9T8jHD2vlM1nTWevSZKjaKescNYABWmG1TUeRjqbZ3pzZpyycVHjCy0K64tKBp1pbFfSHTfkAS8lcr5HFiICtWjyRW+/iG9RA861qcGv02OizB4rRhAvKWYnBgp9ya0s/uOKecNYDv+jz9Y/7g/0xqObsn6+f/jS/nG41oJX5ulUclUlzZgr1Vov5745NveXlyMiuql+Z8gfGF0/Sc6e/JqWJ1JLW4KH3RjTexEGWLR8tDSZz5n1crnt99+ivDGN32GiRJrzTk8w7Xq3guCiGKyCorMmKngz9wyEczZ90UYhKdSXiR9p8hwgex1mvREDNnj0V3k64oqFGCzgRWWpp9ZNy7vkIjnODixJ7qCu4fOGSWBUFZjCY42miqNw2QJMmJWq4+8Rh9xdm8wxitaYQtj4DYIpek7NifWPQ7fKJFSKA+e+KtpKz+EceaFlIsrosf0V45k0UDZrJhfSLtO0ZSWo90V74rNvslCaemccWXFXA6YxkyALGw1nneGUV4PSG020/QkbgoEJ4nmrVeAo2RHazSNZjho1EQmyYwRhjIxiSRS8K4AEV7oMtS3mrQHhmd4iCypU7/IwRo0Xpl2m3Dhs2RaHFGH+g7OagqATXDPHcd8NZmjwJtQpQnnUHnTaN0GaB0fszOR1NuOwxarRYgyKxXFWz1gGPWwYtbIuWyDQYN0VAdf4hxGqLVYpSmhBod+HgYC0ZYlYAjBtowPeIZNLubMduR/GLZZf4piHU2WwNcQdq4H5GA51pbaj7mF1oJWbmK091shhqMQ2gAihpwfEdzgYRGPzQSFLbdOKzE30vKOJ1eUFi0XsiG4EA+BwMAcmVIuu0s6lbFTwOIMEC1XcJ8kH3kwJ4qfgYMvKACWu5XnC6dpBQ9xygGfIBHOqRvAdfHOLLKs8qaPopv3Wx8VbLuhba9EXSaAKdqVAPEQIzTdMNFf8A0CR2ZX+EYyG39HzNvmYyK1EBQLCkyb9DLS5LGNxBQnHN/m5HCG81VkLdZwu1U18WwLfwjjC4aWI+jlKqKDkuHjv141bhEySUHTBmP0rlchnecnBV3nHCJx4CyGTKMzE8yUO4ka6alG/1htZ7UQl2UBLljNzgDwGbcT3Qpa1ByGJDgHMCkpTslrm7e+e6HejtAvPHK2l+RkDG6em2yvHfBUlHZgSRenPclBpm05jj/OGs+QlnoZpDzOrLGIU6jMOZO6DdI6Ul2aXdkryY1DrHKhbacctWuKzZlM1zMmEhcztbcPiYNtmJ5tXq7GpJw37huEKbTZL35yhkszlGJyUZAYCmwQROlgJeyLDmjd2j6CC0mYjttjBUXcqAd9IrWnNFckjO2oE9+yLd7ITbyGdMpcHRrnXKvygD29o1EABrXDWNcTnFONjJ7PKpaswI15+cczbKVa7TGtIufs9oSqzZhHWAG+nOManaDKzQDiRieNK/GOB9M3Gx+4o7ilRvjQEOrdokhmNKY+pjq1aKxWgzoD8Yg8MhrEgEG2GwGYSNYhqdAst40xXVwz8qQ60bo0B1elK4HgYpDp3ewOQnsmjSDRhQjKB9GWYide2OajaK0wj0ttDhlvgc9TQ7xqrCQ6KrNYCgat5N4OYPfHdHptoTvLPoeybMfiP9UWMqrJdagY4Btu5tjb4T6NmgS1fJhgRvEdzLTyjK8s1qQGU5V2bjHW48ImOORMvEg0r0tm4798Tvary40NcCSPJh8Y3ozSN8XDQ6rrdYawd8atFhzeRiMih6QOsfhEG/VU/3CLpzsh5vOUZqcx9k7IkkWgMM+4/n0iMzxrBoNfWTxzG6NtJByoDqI6Dd2ox0arYhM9mYA3MjmpxU/DxoYG/SCvM6PusKqeFcR40jTTXTFT90nP7LHA8Gjh9KyZlZc0XG2MKLXvxT03xJ6exji0ykbHGW2og4dxgdtK2mV0qT5e6ganDJo1bZTSgaVZdhNfPX3wENIo2AJGGIOB8f5w0kq2awz/apP6tN/cX/AFRqA+WXtN+8sZCdi8hKjZwtnAvNfmE0UIKhTslrrPvHuiazWN5zXZgCqDVpQOAOo2h8y3uCpyyhLO0wiErJqWODTz+sb3ZXYG8RYNDMJYDTqVAvLJByBxvz21E+J3ZRKEk9LgZlssVklSV5VhUjBTTM7EXLuyGuEul/akl+abzA6sVTVQamfa2Q1Qln6UnW2aUlGiKOfMPNSWnHqL5mIZ1vlSKJZxfmanIx3EKMtw7zBck3oFDJkNQ06rzW6MoZgHtbK57dsS260HCXUe8RlwHujbrMDSPoFJclp8zPHFa6q7TrPdAtna89CcBixyy+GoQboNDyxSwEvN0RntOrzjQnh77ueaqmu5QMhA1otN66F14KNu8/CJ7e6yZEwnKWlT7z05iHxqe6KpqhRXYtKlVxFFRQ7jUCf1Sd2Bhq1kZpYd+kwp44mK7oKytOmypB1kzp517QPICL8zhnUdVce4fMwuBOSbDJ7o70Po9EkKpzrU8ScfSAbTZLzu28xDpbSBSYU7Na8f5mO7LbyJZJ1sB619Ie48C7A5+hAb5I7PrHU/QeDUHRb1rDVtIAFq6rmHGGa2hS0wbCp/PdG7YsNsXydEg1NOkorxpQ+kRSNDC6VplhDWzW4AasHp45ViC36TWW2NBiVPwpDNIBNZJYAF7CvMbceofhCu2ylZ7yZqaONjQHb9KVIDGkuZWWTsY9EnvpEPszbS0yaJnSUCXM+0CQj94wrAjOpI1aGWmpRNndkNGArx/PrFH0Nph0tK3mJBcB1JpXHyYZ74vw5pZG3im0HV4YiPMNNUlT2BxCtQ0zYA1U/bApQxLqvS1JMaB7BapFWF0gMeg2QmbjsbYYLsOkSWutzZmQJwDgdVht/mIA0bOExAjmt5QytqaozGw7d8TGhPJzRU5Kxwv0yBOqYNTRSatUxfcaPJWZVqUbXtHGmfEQsny+TzNFOF7q1OQcauORiRLQyFamtTRXyx1pM7EzyOYgucVmrVcGNQQcm2qQcjtBwMSUnHjgIqnNiEeoPVOdeAycbukNUKdKywQA4qOqQT/A+dfcOPGOrVbjZ6q68pZ2PRNS0s+4c6Ds5jfE6TVdbyOJqMMzzqjZMHWAyvDnCKxuwFSOlJ9kxU8rIrS42F3crdQ+UTvNs9rF6UxWaMSh5sxeGphE2kNHteP6OwD0xkzCCGHuMcGG417oqlpky2PNvWaevUbBQfcOcvvqIllk48ceP6Gjsb/oc769/CMhXy9t+sf/ABE+cZHP8ReGNQh0XevkpRaZuRUINu9tghnLcTLyB+Tkg1mTGxJO1u051IMBCCbaD0BVVBwG3jtMEtaOTABoWGS9VN52vHHDJSoehzpfTCiWsmUvJyQaqhPPmN9ZPOs7FyER6FtIQmZnM6vu+9TbsitTJpZixJJJhxoyYE140xPZGxdrnIRXFkuQGh7NntWgq0xtfZ28Tt2R1ZqdEHmjpN2iMacMIDLU+jHNdhVz9VLwIWvaIxJ30iw+z+ji5BC4A3UBGb5i8Oyo57fdG2O1KxGM9D2IqGnsKkUCAjrEYV4Lzj3CAfaReasvNQ6lz2jW81fzri3BRTm4qgolesx1n7TC8dwEVD2vIAlSFNWmTAGI2HpHzPjFXGsbYq5JfZWTclzJ7dOeebuQHDxpD+x9O9vA8Px9Ir8q0/7wqLhLloFp5L5xYbIaOiY4Au3d0fOL4aWOkLLkr2mW+kmucb00juWpPmIikvWWg7zxLAD4wNpeZeegyAZjxZqfAx1LeiKPs/wgt6mOO/UP7Bdomfrm95PWkM5E8mZMx6V0eRhEWpLm7SU+cN9BqrTWD16S5ZgqSfCkNFtsDOZNswmVOqv3lNIB0raS7XjrVTw1QsttqpOcA80TGX97EeYgie1UlHbeQ+qQrndoaiaxnlUnST0rtV+0uIIg72aa9M5btygr8QSMd9Yr1mtBWbLmDU107+PdFg9nZol2uZK6kwF13A4sB6xsUtqzNFqtFnLLXrJmfd6rdxwMebe2tmpPMwg3WUcoutWU0LDbjHrKpSjCh1GuRrgK7j0T3R5/7T2as6Y9cAKCuP0YwVj9k81/dodUHP64uLFjpjH2OtN6RLlschzW2UJx4HWIsto563GHOGGPW92uo6w0UL2cmCWvJk3U5Q3GOcpziVbdXxBBi3i03gUmAKw5pqcjqx7J1NqimOXdFWZrZNZLbXmNRi3NF7BZwH7OZ2Zq6mjbTQpqCSpN3n4G8P2U/Y46szXCK12jnMrCrdZThyoGsdmau3XHcu38oVF4GYy3Ud8JdpUfsZ/ZmjU2eELKNO0YZaRmXlqaEk3TfwDHVLm9h+y4z8opVpV5LNMkFgAfpJbYMh974TBnrBhnaNI3agg06BWZmp1ypwrj7ra9RhZbLQszrFWUUSZWrJ7s09eXqvHHbjjGbVcmRFO06GF2Ytaa63SCdhGCN7w5ra6QJpK1K6jlTyqDATQLs6Udjr/MGFNtchik1aH3eiRtQ7NxwgFppTEGq5AjUNh+Rjknle7KKIx/Q5H9aP8AhCMhT+kj3P3PxjI5++Phfz/YaIL1CaZ4010iFmrHbprjhhHOxzSw80RJuryrCuNJSdt+0fdXbCazoC3OyGe07hDidaNeTUoAMkTUOOsxTF5FY00TYWnTVkqalmrMc6zme4ZnuEeky1SV9GMAqUO0JXEfbmNTx3RVPZ1RY5AYiton0uoc1XEiu89I8AINFvuuVreEujzD2pzYSk7syI9nDGo7IyssNvtyyZZdiKoK0AzdqYDyUR5zbLYxtCMSahajicSR3eohjpe2mayyq1Cks52scR4QLaLFypl3RizhK7ErVm8RSHzRbx+kEeRvoKQWdKjGYTMO5RgniT5Q7ss3m2id9xPu4Cn3o4sklZfKTlxFwBNo6qiniY7MsS7Mq51Yk8EBJ/ih8acYUzPbK+4FJjar4Qb7gx8yY6kpeqdx8yF+EDWx6LKXXzmPE4n1jvRU+q/amqvcCa+kcdqxiS2pQzt1PgId2CTdmTdzA/vJ+MV+22irWg/Zp3vFjWZ9JaANUuWe+h+UVxpOX1/sEin6UlfSzwMxzu9TX5xPdMyyzFHSRww8mHlHVub/AHw7GVge8A+hgr2al1LIevJB75bUP8JEQS9TQz4BjZgxUjBZqAjc4xWnpBVjas6V2qFh4EOvxiSzS/oQmuVNoODYr5mkdWqXdmypgrzXVx9l6rMHcaxRKjFy0JbleWVbq1Vtt05H0PdFd0haCLRMlso5syleryhXI/2c1PMmJFmcjODDoHmtwOKHzp3wv9pZyhuXmVMrkxLm0IvODVpDAaih5pMNk1v9xUCtYhKmOjAmRMStTiQqmgJ96WWuHatDDOxMzhpJIa0SlNyuVokZFCe0NvCN+y5adZnkziBNBrKc5NhQNvVui0KwSpABuTEbmE5o46jbsxwpCR0Fkdvtoei3je/ZscCbuctzqddR1wClvEwMLtScJkvKrDrrsmDdnQwR7ToswG0IKVpy8sZhhgJiDaDnFStM8lq1+lAFGGUxdR+1CZMjg9jJFna2i0KEdxy1LqTWGE9R+ynjU4pg0Vm1Wp0YqQQQaEHMHfv8iDA8y3XgWOZ6Y7WxhsaNzbbyq0fFxk/aGxt++OaWTu0nsaiRrWHW6QCKdHZvlnV9mAmO/A6/nELgiMWd31zjnlNvkZIl5L3k8YyIqrsMZAtGNnWRXfwjgg0rqjCcTGAxMJ3JIGOvUN8HaOdQ3KPiFyHabMV3a/CAKVxgizIGIqaKPTX4xXHKmBofDSrCtpckzH5sobNRbdq8I4W3XVAqSalidbTDgzd1Qo4mFEyffe9lhRdiqPw9YyzuGevVUYDyUedY6o9Q2xO0fWJzT3mOe844cM4uGgbMHB1BhcXco6TesUjRsy8+ZwNAeOLHwi8y7WsqTMfIKlxRrw6R8SF7o9PDJOPyJSRJzqnK5ixAOVObLHhjE1ufoy9igbqnnt5CF2jZ30Uu9+0PKHcowEc/pYZnNckYji5Cr5AxWkog9xLb59ZhOpZQJ+834QHo22AJLFdbN5wNpC0UkzmriZiyxwVcYU2K0EA/ujvjx5ZKmWS0WibN/wCI3cj6qfjFjv3WmE5sadwDRRrTaedaF96X5XR8ItGnbXdM09lk81x9Y6enybbFkgLSvTkTdRYKe9WX4CC9ETbkyzuciWU99UPnQwrtc69ZZm2W6OOFfxgVbbWSR2JxpwcBh/EsTnNKdhXBabcLjTRXd35ofGGMmkwyW287gCOcO5h5winWoTlQgj6WUycHXnL8Yn9h7cZiKD0pLNUdxJ9T4RaM13V5FaHFplAgK3RIukjOmrwMVPS1mmzWZGIuy1pQ5Eg8+m0053dFq0oAA1MqXlPD81hFpieaS56nHAH7QrQnjiIbOk+TRJNB2wiWskfrrOC0v+1l1q6juxjenrUrETlNVcAPvGF2Z9oVoe6K9NYhw8o0ZPpJXAdNOI9DBNotivLvpQJMq136uYemp3VOWxt0QWT00NRlqtxzU88YHY2oV4jDuiq2uaKkCoANR7u0QfPm0ONaUoRuH/sp8sYXWwY49LWdu/vjly5LQ6QMzVjmOlEYyxyDG7x1xxGGOlUmMrZjmMiXkt4jIf4c/ALOJmffGjGRkKwm1ygpf1ZjIyGgY5XL7pjqy9D749DG4yGhygDj2Z6Q4H/MIsOlf+C7n/8AMYyMj18H5f0ZGXIbZ+hK/wCWX4wJZOv9mT/maMjI6nwhEVXS36k/8zM9IWWXL7wjIyPByfmHSuA219Kd9tfURY/arK0f9P8AyLGRkdXT8S+/IkuRf+wn/wB2P/WFafq5v25fxjIyI5eV+gyHmh/1Vl/5k+jQx/8A55+utP2m9HjcZF4fij9+wr4H9v8A1a/Z/wDnFatP/Ct9sf8AkWNRkdGfh/oJHgXSv/z/AN5M/wAggHR/6h/7xv8AxmMjI4X+L9ynsQWrpHj/APNYXT8l+z8TGoyIZBkQrEk2NxkSXBiKDtF9OMjIfD+JGfAzjIyMj0RD/9k="/>
          <p:cNvSpPr>
            <a:spLocks noChangeAspect="1" noChangeArrowheads="1"/>
          </p:cNvSpPr>
          <p:nvPr/>
        </p:nvSpPr>
        <p:spPr bwMode="auto">
          <a:xfrm>
            <a:off x="155575" y="-1485900"/>
            <a:ext cx="3095625" cy="3095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57200" y="1600201"/>
            <a:ext cx="6400800" cy="2062103"/>
          </a:xfrm>
          <a:prstGeom prst="rect">
            <a:avLst/>
          </a:prstGeom>
        </p:spPr>
        <p:txBody>
          <a:bodyPr wrap="square">
            <a:spAutoFit/>
          </a:bodyPr>
          <a:lstStyle/>
          <a:p>
            <a:pPr algn="ctr"/>
            <a:r>
              <a:rPr lang="en-US" sz="3200" i="1" dirty="0" smtClean="0"/>
              <a:t> Eph. 3:16 “That he would grant you, according to the riches of his glory, to be strengthened with might by his Spirit in the </a:t>
            </a:r>
            <a:r>
              <a:rPr lang="en-US" sz="3200" i="1" u="sng" dirty="0" smtClean="0"/>
              <a:t>inner man</a:t>
            </a:r>
            <a:r>
              <a:rPr lang="en-US" sz="3200" i="1" dirty="0" smtClean="0"/>
              <a:t>.”</a:t>
            </a:r>
            <a:endParaRPr lang="en-US" sz="3200" i="1" dirty="0"/>
          </a:p>
        </p:txBody>
      </p:sp>
      <p:sp>
        <p:nvSpPr>
          <p:cNvPr id="8" name="Rectangle 7"/>
          <p:cNvSpPr/>
          <p:nvPr/>
        </p:nvSpPr>
        <p:spPr>
          <a:xfrm>
            <a:off x="2286000" y="4191000"/>
            <a:ext cx="6477000" cy="2062103"/>
          </a:xfrm>
          <a:prstGeom prst="rect">
            <a:avLst/>
          </a:prstGeom>
        </p:spPr>
        <p:txBody>
          <a:bodyPr wrap="square">
            <a:spAutoFit/>
          </a:bodyPr>
          <a:lstStyle/>
          <a:p>
            <a:pPr algn="ctr"/>
            <a:r>
              <a:rPr lang="en-US" sz="3200" i="1" dirty="0" smtClean="0"/>
              <a:t> I Pet. 2:11 “Dearly beloved, I beseech you as strangers and pilgrims, abstain from fleshly lusts, which war against the </a:t>
            </a:r>
            <a:r>
              <a:rPr lang="en-US" sz="3200" i="1" u="sng" dirty="0" smtClean="0"/>
              <a:t>soul</a:t>
            </a:r>
            <a:r>
              <a:rPr lang="en-US" sz="3200" i="1" dirty="0" smtClean="0"/>
              <a:t>.”</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90600" y="0"/>
            <a:ext cx="7086600" cy="68580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3048000" y="2057400"/>
            <a:ext cx="2971800" cy="2819400"/>
          </a:xfrm>
          <a:prstGeom prst="ellipse">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stCxn id="2" idx="0"/>
            <a:endCxn id="3" idx="0"/>
          </p:cNvCxnSpPr>
          <p:nvPr/>
        </p:nvCxnSpPr>
        <p:spPr>
          <a:xfrm rot="5400000" flipH="1" flipV="1">
            <a:off x="3505200" y="1028700"/>
            <a:ext cx="2057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71600" y="4038602"/>
            <a:ext cx="1828800" cy="106679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43600" y="3962400"/>
            <a:ext cx="1981200" cy="8382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1985" name="Rectangle 1"/>
          <p:cNvSpPr>
            <a:spLocks noChangeArrowheads="1"/>
          </p:cNvSpPr>
          <p:nvPr/>
        </p:nvSpPr>
        <p:spPr bwMode="auto">
          <a:xfrm>
            <a:off x="0" y="274791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Man/Soul</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(Hebrews 4:12)</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rot="18377878">
            <a:off x="297258" y="1804936"/>
            <a:ext cx="42064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b="1" i="1" dirty="0" smtClean="0">
                <a:solidFill>
                  <a:srgbClr val="000000"/>
                </a:solidFill>
                <a:latin typeface="Times New Roman" pitchFamily="18" charset="0"/>
                <a:cs typeface="Arial" pitchFamily="34" charset="0"/>
              </a:rPr>
              <a:t>Intellect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(Romans 8:7)</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7" name="Rectangle 3"/>
          <p:cNvSpPr>
            <a:spLocks noChangeArrowheads="1"/>
          </p:cNvSpPr>
          <p:nvPr/>
        </p:nvSpPr>
        <p:spPr bwMode="auto">
          <a:xfrm rot="3284317">
            <a:off x="4288391" y="1580609"/>
            <a:ext cx="4495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Will</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(Hebrews 10:26)</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0" y="487369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Emotion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(II Corinthians 6:11-13)</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animEffect transition="in" filter="fade">
                                      <p:cBhvr>
                                        <p:cTn id="9" dur="500"/>
                                        <p:tgtEl>
                                          <p:spTgt spid="419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1987"/>
                                        </p:tgtEl>
                                        <p:attrNameLst>
                                          <p:attrName>style.visibility</p:attrName>
                                        </p:attrNameLst>
                                      </p:cBhvr>
                                      <p:to>
                                        <p:strVal val="visible"/>
                                      </p:to>
                                    </p:set>
                                    <p:anim calcmode="lin" valueType="num">
                                      <p:cBhvr>
                                        <p:cTn id="14" dur="500" fill="hold"/>
                                        <p:tgtEl>
                                          <p:spTgt spid="41987"/>
                                        </p:tgtEl>
                                        <p:attrNameLst>
                                          <p:attrName>ppt_w</p:attrName>
                                        </p:attrNameLst>
                                      </p:cBhvr>
                                      <p:tavLst>
                                        <p:tav tm="0">
                                          <p:val>
                                            <p:fltVal val="0"/>
                                          </p:val>
                                        </p:tav>
                                        <p:tav tm="100000">
                                          <p:val>
                                            <p:strVal val="#ppt_w"/>
                                          </p:val>
                                        </p:tav>
                                      </p:tavLst>
                                    </p:anim>
                                    <p:anim calcmode="lin" valueType="num">
                                      <p:cBhvr>
                                        <p:cTn id="15" dur="500" fill="hold"/>
                                        <p:tgtEl>
                                          <p:spTgt spid="41987"/>
                                        </p:tgtEl>
                                        <p:attrNameLst>
                                          <p:attrName>ppt_h</p:attrName>
                                        </p:attrNameLst>
                                      </p:cBhvr>
                                      <p:tavLst>
                                        <p:tav tm="0">
                                          <p:val>
                                            <p:fltVal val="0"/>
                                          </p:val>
                                        </p:tav>
                                        <p:tav tm="100000">
                                          <p:val>
                                            <p:strVal val="#ppt_h"/>
                                          </p:val>
                                        </p:tav>
                                      </p:tavLst>
                                    </p:anim>
                                    <p:animEffect transition="in" filter="fade">
                                      <p:cBhvr>
                                        <p:cTn id="16" dur="500"/>
                                        <p:tgtEl>
                                          <p:spTgt spid="419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1988"/>
                                        </p:tgtEl>
                                        <p:attrNameLst>
                                          <p:attrName>style.visibility</p:attrName>
                                        </p:attrNameLst>
                                      </p:cBhvr>
                                      <p:to>
                                        <p:strVal val="visible"/>
                                      </p:to>
                                    </p:set>
                                    <p:anim calcmode="lin" valueType="num">
                                      <p:cBhvr>
                                        <p:cTn id="21" dur="500" fill="hold"/>
                                        <p:tgtEl>
                                          <p:spTgt spid="41988"/>
                                        </p:tgtEl>
                                        <p:attrNameLst>
                                          <p:attrName>ppt_w</p:attrName>
                                        </p:attrNameLst>
                                      </p:cBhvr>
                                      <p:tavLst>
                                        <p:tav tm="0">
                                          <p:val>
                                            <p:fltVal val="0"/>
                                          </p:val>
                                        </p:tav>
                                        <p:tav tm="100000">
                                          <p:val>
                                            <p:strVal val="#ppt_w"/>
                                          </p:val>
                                        </p:tav>
                                      </p:tavLst>
                                    </p:anim>
                                    <p:anim calcmode="lin" valueType="num">
                                      <p:cBhvr>
                                        <p:cTn id="22" dur="500" fill="hold"/>
                                        <p:tgtEl>
                                          <p:spTgt spid="41988"/>
                                        </p:tgtEl>
                                        <p:attrNameLst>
                                          <p:attrName>ppt_h</p:attrName>
                                        </p:attrNameLst>
                                      </p:cBhvr>
                                      <p:tavLst>
                                        <p:tav tm="0">
                                          <p:val>
                                            <p:fltVal val="0"/>
                                          </p:val>
                                        </p:tav>
                                        <p:tav tm="100000">
                                          <p:val>
                                            <p:strVal val="#ppt_h"/>
                                          </p:val>
                                        </p:tav>
                                      </p:tavLst>
                                    </p:anim>
                                    <p:animEffect transition="in" filter="fade">
                                      <p:cBhvr>
                                        <p:cTn id="23"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richardcasteel.com/wp-content/uploads/2012/01/Be-filled-with-the-Holy-Spirit.jpg"/>
          <p:cNvPicPr>
            <a:picLocks noChangeAspect="1" noChangeArrowheads="1"/>
          </p:cNvPicPr>
          <p:nvPr/>
        </p:nvPicPr>
        <p:blipFill>
          <a:blip r:embed="rId2" cstate="print"/>
          <a:srcRect/>
          <a:stretch>
            <a:fillRect/>
          </a:stretch>
        </p:blipFill>
        <p:spPr bwMode="auto">
          <a:xfrm>
            <a:off x="0" y="-76200"/>
            <a:ext cx="9245600" cy="69342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disciplegideon.files.wordpress.com/2012/10/body-soul-spirit1.png"/>
          <p:cNvPicPr>
            <a:picLocks noChangeAspect="1" noChangeArrowheads="1"/>
          </p:cNvPicPr>
          <p:nvPr/>
        </p:nvPicPr>
        <p:blipFill>
          <a:blip r:embed="rId2" cstate="print"/>
          <a:srcRect/>
          <a:stretch>
            <a:fillRect/>
          </a:stretch>
        </p:blipFill>
        <p:spPr bwMode="auto">
          <a:xfrm>
            <a:off x="1295400" y="0"/>
            <a:ext cx="6857998" cy="6857999"/>
          </a:xfrm>
          <a:prstGeom prst="rect">
            <a:avLst/>
          </a:prstGeom>
          <a:noFill/>
        </p:spPr>
      </p:pic>
      <p:pic>
        <p:nvPicPr>
          <p:cNvPr id="11266" name="Picture 2" descr="http://www.turnbacktogod.com/wp-content/uploads/2008/07/holy-spirit-wallpaper-pic-0107.jpg"/>
          <p:cNvPicPr>
            <a:picLocks noChangeAspect="1" noChangeArrowheads="1"/>
          </p:cNvPicPr>
          <p:nvPr/>
        </p:nvPicPr>
        <p:blipFill>
          <a:blip r:embed="rId3" cstate="print"/>
          <a:srcRect/>
          <a:stretch>
            <a:fillRect/>
          </a:stretch>
        </p:blipFill>
        <p:spPr bwMode="auto">
          <a:xfrm>
            <a:off x="3200400" y="2362200"/>
            <a:ext cx="2362200" cy="2362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thoughts-about-god.com/images/biblestudies/spiritfilledlife/naturalman1.jpg"/>
          <p:cNvPicPr>
            <a:picLocks noChangeAspect="1" noChangeArrowheads="1"/>
          </p:cNvPicPr>
          <p:nvPr/>
        </p:nvPicPr>
        <p:blipFill>
          <a:blip r:embed="rId2" cstate="print"/>
          <a:srcRect/>
          <a:stretch>
            <a:fillRect/>
          </a:stretch>
        </p:blipFill>
        <p:spPr bwMode="auto">
          <a:xfrm>
            <a:off x="381000" y="457200"/>
            <a:ext cx="3962401" cy="2311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9092" name="Picture 4" descr="http://www.thoughts-about-god.com/images/biblestudies/spiritfilledlife/christ_centered.jpg"/>
          <p:cNvPicPr>
            <a:picLocks noChangeAspect="1" noChangeArrowheads="1"/>
          </p:cNvPicPr>
          <p:nvPr/>
        </p:nvPicPr>
        <p:blipFill>
          <a:blip r:embed="rId3" cstate="print"/>
          <a:srcRect/>
          <a:stretch>
            <a:fillRect/>
          </a:stretch>
        </p:blipFill>
        <p:spPr bwMode="auto">
          <a:xfrm>
            <a:off x="3810000" y="3581400"/>
            <a:ext cx="4310743"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scientificamerican.com/media/inline/5ED33A08-A5BA-C11A-8191492647888775_reports.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dirty="0" smtClean="0">
                <a:solidFill>
                  <a:srgbClr val="FFFF00"/>
                </a:solidFill>
              </a:rPr>
              <a:t>   4# What is the difference between the body, soul and spirit?</a:t>
            </a:r>
            <a:endParaRPr lang="en-US" dirty="0" smtClean="0"/>
          </a:p>
          <a:p>
            <a:endParaRPr lang="en-US" dirty="0"/>
          </a:p>
        </p:txBody>
      </p:sp>
      <p:pic>
        <p:nvPicPr>
          <p:cNvPr id="94210" name="Picture 2" descr="http://handsfromtheriver.com/wp-content/uploads/2013/06/bodysoulspirit.jpg"/>
          <p:cNvPicPr>
            <a:picLocks noChangeAspect="1" noChangeArrowheads="1"/>
          </p:cNvPicPr>
          <p:nvPr/>
        </p:nvPicPr>
        <p:blipFill>
          <a:blip r:embed="rId2" cstate="print"/>
          <a:srcRect/>
          <a:stretch>
            <a:fillRect/>
          </a:stretch>
        </p:blipFill>
        <p:spPr bwMode="auto">
          <a:xfrm>
            <a:off x="1295400" y="1752600"/>
            <a:ext cx="6714989" cy="4648201"/>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0" name="Picture 8" descr="http://best-point-and-shoot-camera.com/wp-content/uploads/2013/05/world.jpeg"/>
          <p:cNvPicPr>
            <a:picLocks noChangeAspect="1" noChangeArrowheads="1"/>
          </p:cNvPicPr>
          <p:nvPr/>
        </p:nvPicPr>
        <p:blipFill>
          <a:blip r:embed="rId2" cstate="print"/>
          <a:srcRect l="21596" t="5715" r="18310" b="4286"/>
          <a:stretch>
            <a:fillRect/>
          </a:stretch>
        </p:blipFill>
        <p:spPr bwMode="auto">
          <a:xfrm>
            <a:off x="0" y="609600"/>
            <a:ext cx="5109029" cy="5029200"/>
          </a:xfrm>
          <a:prstGeom prst="ellipse">
            <a:avLst/>
          </a:prstGeom>
          <a:ln>
            <a:noFill/>
          </a:ln>
          <a:effectLst>
            <a:softEdge rad="112500"/>
          </a:effectLst>
        </p:spPr>
      </p:pic>
      <p:sp>
        <p:nvSpPr>
          <p:cNvPr id="3" name="Content Placeholder 2"/>
          <p:cNvSpPr>
            <a:spLocks noGrp="1"/>
          </p:cNvSpPr>
          <p:nvPr>
            <p:ph idx="1"/>
          </p:nvPr>
        </p:nvSpPr>
        <p:spPr>
          <a:xfrm>
            <a:off x="0" y="0"/>
            <a:ext cx="8686800" cy="6858000"/>
          </a:xfrm>
        </p:spPr>
        <p:txBody>
          <a:bodyPr>
            <a:normAutofit/>
          </a:bodyPr>
          <a:lstStyle/>
          <a:p>
            <a:r>
              <a:rPr lang="en-US" sz="3600" dirty="0" smtClean="0"/>
              <a:t>The Body and its five senses - </a:t>
            </a:r>
            <a:endParaRPr lang="en-US" sz="3600" dirty="0"/>
          </a:p>
        </p:txBody>
      </p:sp>
      <p:pic>
        <p:nvPicPr>
          <p:cNvPr id="95236" name="Picture 4" descr="http://s.wallpaperhere.com/wallpapers/1280x800/20110704/Brothers-of-Evil.jpg"/>
          <p:cNvPicPr>
            <a:picLocks noChangeAspect="1" noChangeArrowheads="1"/>
          </p:cNvPicPr>
          <p:nvPr/>
        </p:nvPicPr>
        <p:blipFill>
          <a:blip r:embed="rId3" cstate="print"/>
          <a:srcRect/>
          <a:stretch>
            <a:fillRect/>
          </a:stretch>
        </p:blipFill>
        <p:spPr bwMode="auto">
          <a:xfrm>
            <a:off x="167640" y="1600200"/>
            <a:ext cx="4754879" cy="2971800"/>
          </a:xfrm>
          <a:prstGeom prst="ellipse">
            <a:avLst/>
          </a:prstGeom>
          <a:ln>
            <a:noFill/>
          </a:ln>
          <a:effectLst>
            <a:softEdge rad="112500"/>
          </a:effectLst>
        </p:spPr>
      </p:pic>
      <p:pic>
        <p:nvPicPr>
          <p:cNvPr id="95234" name="Picture 2" descr="http://a5.mzstatic.com/us/r30/Purple/2b/7f/7a/mzi.tpbtrdyb.jpg"/>
          <p:cNvPicPr>
            <a:picLocks noChangeAspect="1" noChangeArrowheads="1"/>
          </p:cNvPicPr>
          <p:nvPr/>
        </p:nvPicPr>
        <p:blipFill>
          <a:blip r:embed="rId4" cstate="print"/>
          <a:srcRect/>
          <a:stretch>
            <a:fillRect/>
          </a:stretch>
        </p:blipFill>
        <p:spPr bwMode="auto">
          <a:xfrm>
            <a:off x="5562600" y="3200400"/>
            <a:ext cx="3505200" cy="3505201"/>
          </a:xfrm>
          <a:prstGeom prst="rect">
            <a:avLst/>
          </a:prstGeom>
          <a:noFill/>
        </p:spPr>
      </p:pic>
      <p:sp>
        <p:nvSpPr>
          <p:cNvPr id="95238" name="AutoShape 6" descr="data:image/jpeg;base64,/9j/4AAQSkZJRgABAQAAAQABAAD/2wCEAAkGBxQQEhUUEBQVFRAVFBQVEBAVEA8PEBQUFBQWFhQRFRUYHCggGBolHBQUITEhJSkrLi4uFx8zODMsNygtLisBCgoKDg0OFxAQFywcHB0sLCwtLCwsLCwsLCwsLCwsLCwsLCwsLDcsLCwsLCwsLCwsLDcsNys3NywsLDc3LDcsK//AABEIAOEA4QMBIgACEQEDEQH/xAAcAAABBAMBAAAAAAAAAAAAAAAAAQIDBAUGBwj/xABCEAABAwIEAwYDBQcDAgcBAAABAAIRAyEEBRIxQVFhBgcTInGBMpGxI0JSofAUFTNiwdHhcoLxU5IkNENzk6KyFv/EABoBAAIDAQEAAAAAAAAAAAAAAAACAQMEBQb/xAAlEQACAgIDAAICAgMAAAAAAAAAAQIRAyEEEjEiQRNhBXFRgcH/2gAMAwEAAhEDEQA/AO4oQhAAhCEACEIQAiFHWqtYNTiA0bkmAtE7Wd4zMN5MO3xKh2ebU/bmj10Q3Stm+VKgaJcQBzJAC1zMe22EonSagc7k249z7LlIxeMzFxdiKrhTBkNB0s9GjisgezTKkNBIbuXQNRHIFVzyRi6bIjclaRsmZ9v6gMU202MLtPiElxEiZI26rVe0nbWo5miliajqjrPLCGUQAfu2kk85WudocvdSqEFrgywpl3mkAbysLUC1YsSaUrszZM7vrVHZuxGVVhSNfE4hz2FsgOeTYT5jJsqWa9usHRc4Ma6q4feaBpcR/MVy+jmdZjSxtR4YRBbrMRyg8FBpTxwX6LLPS0bLnXbN2JECixg4EEl303HNYbDOqfE3FuYRMaq9UHaOfVUy1M0qz8aXhX+VvbMvhO2GPoQKeKqEAmziKrT66hJHutjyrvdxlOBXp06zbSYNJ/GTaZPyWiuClwuDdUJ0gkgSYSThFK2PDJK6R3LJ+87B1wPEJouO5eJZ1lwsFuOFxbKrQ6k9rmm4LXBwheYsLiTRlulr6bpkHcGNwdwUuVZpWw5LsNVfSdya7ym/EGyzNP36NMcqZ6kSrknZXvZLiKePpxcDx6fw/wCp7eA6iV1HA42nXaH0Xtew/ea4OHooLE7LSEIQSCEIQAIQhAAhCEACEIQAIQhACErDZ92gp4Rvm81Q/DTbGo8vQKrnnaEUi6lR81aN4lrJ5nn0XO81pVKznEuLnR53TfoJ5qjJmSfVekSdIuY/OK2MdNUwyfLSafIOU/iNt1TxGVDVrqkOgeSnwHVxU2R4Q0yGvGoi9iSPSTxVbtBnDKZLQ3zbkDrtJWWLySnUdlLyJL5E+aY2nRaNDASB5iTDdthzVPA566q4NaGNETqe4MY2fzPosJis+kQGgyLyLA9PRYepWLuXS0LoYeFcfmtlMuQ29PRt/bugdNN3jMqU9g1vB0SSeC0x7JT/ABDEGfTgmPK6GPH0h1M859pdiuaZBShilhCeiLGaU1wU4YmkIoLK5U2CxrqTi5pgkEbSIKY5qjKSUU1TGTraLmHxVzMHUbgwBKu4fLdXms2dmi4+fBYmnSDjErPYHLatOCHNLHcJn3WLkJRunTNGG5Pwpvw+k3bDhtssjkWbV8E7Xhn6ST5mG9N/PUOcCJ3UOaVhTgO5fXksbTxbd2AzxBIkjossVNrsauyWjunZDt3Rx/2bopYkC9IkQ61zTP3h+a29eYHEPIexxZVaZY9p0kEfQrpnd73liqWYXHujETpp1yAG1OWoizXH81dF2MdUQkSpgBCEIAEIQgAQhBQAiwef5kWAspOAqEeY76G8T68lazrMvAZIu82pt5u69FoGPx5ktPxfFUdEanG0BZs+XqqXoN0rLQIa0hp3PmqbmOJniSqGKfRDLN8oJLnGbk8eRVTF4mIBMNiXLA51nJLTTYPId+ZWbj8fLmnrz7ZiyZ69EzntC5x04eWsbYuFiffksC95dOokk7k7n3QUEQvRYcEMSqKMkpuXpGWpsJ5KarWQNLUQnpwCigsj0JWsUkJHOQFgXD/jdMqFpnhy4olMqhRRKInBM0ynwlEXv/lKMR0zBuLesfJbNgsc0wAZaBdrjAuOfMLWiFfw2Xl1PXw25LJyccGu0nRpwZGnSQmcluoHUXzfTOqPdYvQfwnpHDqt9yXJKWlrn2dHAG5nrx2Wd/dTC0tLQBEA2n1KzrkRilFI1PjSk+zdHK6Ac6QW3Fw7Y+/MKjiYffjxIMQZ4ELfO0/Z0hoNK7m7cDHIQtCxNFzDBBDuRsnjU9+MSacPTtXdR2zdUYMLjKk1RbD1SbvaPuOP4h+a6kF5BpYx9MggxBBHMEGQR7heie7XtgMxoRUI/aacaxEBw4PH9Qopr0tUk/DdkIQgkEIQgAUOIrBjS5xhrQST0Uq0vt5m+nTh2mC7z1ulMbN9yobpAYbPM8DyaxnTEUhyHpzO61bD5jNXUZdBsNpVLN8b4lTSwzTFmxt1P1UWBqQ6eIP0VuPgRcO2Tbf0czNyW51HwvZzipcZERw6rXXum5WVzSXAu53WJK3Ycf48cYfozyfaTYBIShEKwBkJQ1OASgIoLEa1OKcwJryggjc5Rkp7lGQoY6ESOQQmpRghKwDiY/NIUoCCSxgMC6u8MpjU47Daw6rbsk7Pn4HO2d5jNmniP8rI93+WaKTqzgJeYp84EgnoCtlGEa3zQJ9BdcnlZnKXVeI6nFwJRUn6ynRy8UWQIkHje8p2KrhoumYqnrdLRYcZhs9FLiaQLbiSsyNbMdiHh4stWzTCMqD7RtuBEhyzNd75t5QOERdU3Bzt4ud9xE8k1u7RDSqma9XyhhphpvpJgxpcAdpPFUsjxVTLMS2vSJOg3btqafiYTwm3yWwV8Ppe47AgTytxhYfMqUgjhwP0VnZlfRHojJsyZiqLK1K7KjQR/UHqsguL9y3aUsqOwNY2dLqG1nD42++/zXaFanZWCEIUgRVaga0uOwBJ9AJK4fm+ZureNXvNZ/2c8KbTDWj6+66J3oZp4GBc0GHVSKbeBg/EfkueYKk2rSY2DG5gixt+SiTUEpPwoyS9ivaKLMB4dDxXOAkw1v3nJMJmAbAdTYGGzuLj1B3lWc9Be5rWj7OmI6A9OaxhY1l3ebodvkuhiby4+0vvz/hy5VGVIyeMwbS4Cg/xQ4GGgeYfynh7rD5jhDTN2uYfwkfmDxVnC5m6m7VTIkbEiY6CUVs7rPI1v1gGwc1pHyhWRU40vV/n7J+L34zFexQsxh6viGHxBsLQBx4LF1acEpxbI0oSJzQgBzQo3qQqFyAQ0ppSlNJUDiEpkJS5JKUYNKXZT+GCC4AhvW4ngLe6rFyiyTtPZXFMrYNjm04IGjQLgFtp6A7rJYZhIl+5+5pA09Oq0/u3rmjh3kgw98gn4bNAWwuzGHF1jPH+y4mWozaR28FvGmyziKAOyp1WaRuT9U85kCeir1sYHEx/hKqHdmOxIDyQQeqpuphvlCuVakE2Pr0WPxQLjY7H3ClAzF5u0hjy0aje3T2WEpnVTaf1yW0Vx81hcVS0gwIvsnoSzW313YavTrMkOpva8EW2O0+kj3Xp7J8e3EUKdZnw1GNcPcbLzPmlPddW7jM38TC1MO8y+i+W8/Dfce0yPZPBiSOoISQhWCnHe9/Ha8VSog+WnTLnC0anmx9QAfmtTynHeC8O3bsfTmrXbjF+NmGIcCC0P0tI5MAHznUsVTXQhiUsfV/Zyc03+RtG5ZrjGGgC0g6uBEEStSrEkrKYdoq02s2cPkRzV3BZGRFUQ6lFibBxB2EqjB048HFv7YrjLJJNIxGEyp726oIGoN4bngJ3VepgiNr87ifkukYSg/yy1rZaYjzOJI8pnYWlLRyKlX1MB+01XcRBOwnUPoqF/KRUqa0XPiutPZoFGk4aTG1/U9FBiWgiePFdSzzs63Q40R52N0hrWHzWiSTuY5LnGNwT2vIe0tI3a6xHst+DPHJtFGbFKGmYmoExXq2FOmfyVEhXMrTHNcke1NQ1ygYjcExwVg35KNzFDRKZCQmlSFqaWpR0xgqEGxM7eyQBOhDgoomzYsozdzKXhzLQbA8uQPJTOzJ0QDblK1tmKi0H2Vym8k/mubysFPsvDdg5DrqzZ8tx5JMmRbdWW5gA4iOJM8yVg8tO4vbZGKcZ3WI3qerM9XzIBVzigSsC7EHadkjqh0zMRsponsZPGYsgGIMcOfusViMXPGFj6tfmT+jsqdeve3yViQrZPi3zKzfdHmfgZkxpPkrNdTdt8XxNJk9D81qdeuYhSZBivCxNB8xorU3ajsBqAcT7Ep46EkespQqv7wp/jakVliHm3MK5fWrOMAmtUmNvjcnUzsqLamolxNySSbCSTJPS54K0H2XUg6Rx5q2WW1TNpEbEGIW99maQq5cQ5+k+KQBGoltpaOUrQMHRNV7WMBJcQABuSdl0yjhW4c06NN2nwxLnWM1SBPsNrrHz8qjj/Zfxo/K/ozP7tcxoc0/dHxw0AfhFpWJrV3B5GoAwPM2wJm8ncBW3Yt1V32sSPLeQDeJF1HWwRu7UBTB/hn4nDn0C4FpvZsnvwyWFxr6rHaHu1thzxM7cG/ksRnWGp4mKtUOZVLQAW8Y3kGwV3CVhh2u0uFyJkbN6nnwlYoZi6sYN2tLjpbEhsnzaokm4TQzZIbg6ZE0pRqRBj+yJ8LxKTnOsJY5pkzwB4rS8Xgi0kRBFiDuDyK6FhcwJa5jnSx1hqJGk7TM8ua1ntJTayrIN3DzNtYgAG43B3Xa4HMeR9Ju2YeRhjFKUf9mqvZBUZar2LocRcfRUiukzOhoTpTSUmpQMLUChcFMXjmoyoZKI5Q82Q9vr/RQuKVjpAUtHEOYZaSPp8k0gqMpHvTGWjZcuzdm5hpFyCbeoTcTnVImBPrFlrMpHFZXxoXZqXJnVGUxmZgHyCTzO3ySYTMNUh8DiOCwxKTUh4IVSJWad2ZLEEE2PyVSqUlJ0Aoe5ZpR6ujRGdqyvUKa0kCRuLjlIunFOY2fooGR2L9/Vf5fl/lIuXf8A9Hif+p/9Gf2SpgI6Y07zYkEbEEGIIOxCuNrnQGwIE343UeYsc2tVa4QRVqyLH/1HRt6qNpXTjs5UlTNg7IYlrcZRNT4A8E+sW26rdcw/iF4uC4wYjUZnUue9nsYKWIpuMAAmSdhI3XQMZWDQwatUiSYIgm46bcVyf5O3Rowr4Me2sS4Od06cAOCyHlJEwTafvQPQm+/Na9WxB35njYQrLavrYe0/8Lj+DKRm8TQa6WAtEjywJJAMGb/kseNbAQAGASHVjYvaAPKGx0UbKhizj05Rb3UdTFOMSSQOalSobuiQFpaIAI4wHTexkE2TWUmEu1hpbA1NIi4PAkclXqu42HObIY6R+vyUqbi7iVt2WanZ2jUH2Ty1wEwdiIPM35LWcZ2Xri4pkyAZbDhf0uFstF5BsJEXEmNv1ssvleJhpBGkmA3j7Sb8rLfh/kcsdPf9krBGf1X9HLMblz6Z01GuaeRBB+RCouYu55tltLF09NQSR8Lh8TTzB/ouadsOzn7GGOa8vDiRcAEEem66nH5kMvxepFebiTx/L1GpuCbrSvKjJWtlCFNRMJSFISlJoNSaUIlQMROTHFPeonFKx0NJUZKc5REpGMixSqS2OqUlVmm6lO6zZI7s0Y2BCTbzcISSo606XRvFvXZVouJf2Ct/0an/AMb/AOyF1j90Vvwfm1CcWjUu3mD8HMMQwAgeIXNkySHgGfSdXyWGaVvXfZl/hY2nWA8tanBMfepmN+cHbotBa5bMbtIw5I1Jk0rd8nxnjUATdzAGPPEAHymZ2iQtE1LL9mcw8GqA6PDf5Xg7QfvH0VXKxfkxv/IYpdZb8ZtNZ1iDuIt6qak7yj9QrRyokHS6dyGyJE7cOKpUnEktc0tIgEGAZH1XBlj0aZYpL0tCp+uSje+QYvKSNNp9rT6FK6iS2Rz2Np5j1VSjsr6O6GVKxkDmD19E6i6ZEWlVKtDzS3b/ALfVT0+UgwrHFJEqJZfVf5CDAmJJgekrO4GrAmACLRvPXnwWtVK3kg3gggcBNiVlaWJdpBmHEAWECOMJ4rRtw0tmx0KpMSTO8wAtJ7yc4YQyi0hzmkuf/LaAPVWu0PaEUKZ0g+I8ENNgGkcTxO65nUqajLrrocHjtv8AI/F4Z+Xn10Qpco3OQ4pkrqtnPSAuSakhKbKUah+pDnJkpjihsZIHuULinOKie5I2OkI4qMuQ5yjJSNjpDwbq0bKpRbJ6BTvMrPke6L8arYitZXgzWrUaUE661NpAMGC8ao9pVQNutw7qcr/aMzoyPLS1VnWkeUQ0G9t/ySL0sZ6C/cdL+b/uSLKITgc+75cp8fAGqBL6DhUH+nZ/5FcHY5esMZhm1WPpuEtc0tIO0EQvLOdZc7CYirQdvSeWg3Et3ab9CFfil9GbNH7IWlPaoWuTtSvszNG2dnu17qIFKuNdIWY+3iUxy6t6LY8fhxWiox141SLgt/ECuYalvfYnGTROoF3hu0luoiWP2+RWHlYY12XpswZHL4S2iVr5J8zSQYkSDHUFTvqiIPr+isVnLyx0ts3WWg7SIBv1H9EYLE62EbkSPdcyWP7LJQUTLF0t/p6qLVH9/wCqSiZZIIJESBeOqirPMfPokS3sVJfYVqvDhx/ypm4klungBaOc8R6LGPqyfr81HQxvmLSRPCeIO4P5q5ItUh/airrDBF457bLV3iFfzLFanm1tusLHGOfzC7WCPXGkznZX2m2ISo3FKSmOKsYqQakmpMJSEqLGocSmOKCUxzkowhKiJSuKjcUjYyQjimEpSUwlKx0XMM3y+pv7KSFBhfh91ZeB8vqs0vTTHwZzK7L3B5TFGtinC9R/h0z/ACU94/3SuMtpGqW02fHUc1jN93GAfS69V9l8pbgsJRoN2psa2dpMXPzTRWg+zLISIUgKuP8Afh2bJ0Y2mCYAp4gAT5fuPPQSR7rsCq5jgmYik+lUEse0tcOhCmLp2LJWqPJrXJ+pX+1OQVMuxL6FSYF6bz99nB0wBPMBYsPWpSsxyjTomBWw9jMXpqPZEhzZA6tWshyyfZ7F+HiGHmdJ4WdZJlXaDQ2J9ZpmydonF2gxAMm+4cRBVTA1NJtx4XM8L8+azuPoA6wSAdWprjtYbAcVh30iwamgwDYi0naR0sVzK1R0ZRt2X8Q/wy0gjSbPk23ERHoVWxWKaYgD/UbCP7qbC1W1KbmvEO2IgA85Co1WaXAMB0/eHCI2kpFGxHCzH4vFu22E7gzbkDylUDV5es9VNmbxrgGzbf3AWPLl1MOOKinWzDkk+zVkr6ijLkwuQQtFlVAXphcgppKWxqFLk0uTZSJbJocSo3FBcmOcobJSEcVGSlLkwuSMsSAlRkoJSBQOkZTCNgNHum4ipy2SGtAA6QjKMuqYyvToUBNSo6BvAHF7o2ACoq2XXSo6H3H9mjicUcZUafCoWoyLOqmxg9By5rv6w/ZXI2YDC0sPT2Y3zO4ucbucfUysymIQiEIQSKhCEAaT3m9jhmWHlgH7VSl1B1hq50ieR/svOdVjqbnMqAtqNJa9rrFpHBewSuT97vYEV2uxmEZ/4gQa9NoH2rR9+PxgfOE8ZUVzhZxYOTmuVdrv+NtuEcCpA9XJmdo3Ghmzq1MaoLmtgmLkCRdWMJiA9ukyCGxJ/otUy/EEeg+Ify/qFmw8Wcw/nBv/AEWDLGpM3YpXEzNGmGjzTxl9yfV0bKjn2IYxg8N7XOcIhsGOZPJLVzmnTAs645SDzutSxVUOc4gQCSQOQ5KcGJt3Iry5HFUh1SpKjLlCaiQPW+zH1JS9HiKHWk1osmibWmFyZqSSosKH6k0uTS5NLlFjUOc9RlyQlMcUrYyQrnKMlCRQPQJzTBTUKAJC8m3pEAknhbjJ5L0D3O9hzgqf7TiWxiqohrCBNKmb6fU2J/wta7ne7wVdONxrDoaQcLSds4jaq5p4DgPdd0SP9FiX2xUIQoGBCEIAEIQgASEJUIA5F3md1or68VgBprxqqYcABtU8XN5O+q4gS5hh4LXAw5jgWuB5EG4XstaF3gd21HM5qU4pYsARVA8rwPuvbx9d0ylQkoWed6NeCCP8LPirTcGPaYafibsQ4cPRYjtD2exOX1DTxVMsd919zTfz0u47qnh8VpP1/uOqJrsiIPqzIY+q0vOk2nmVTqOT6lfWPT5wodUp4PQk18hupGpNcP1uk09VItDtSTUmx1TCiyaJdSTWoy5ISiyaJNSQvUcoUWFCuckSIQSCEK9lGUVsZUFLD0zUqHYAWAkDU47ACVBJRaJ239CTvEdSTwXYO7HuqNUMxWYNLWfFSwpBBcPuvqA7f6Vsvd53V08CRXxkVcULsaJNKkYi34j1K6elbHURGMAAAAAAgACAByTkISjAhCEACEIQAIQhAAhCEACEIQBjc5yahjKZpYmm2pTO7XCeoIPArjfbHuXe0uqZa7Uw3/Znu87bfced/dd2SKbIas8bY7A1sM7RXY+m8EghzS243A4H2lVjUK9h5rk9DFMLMRSZUZyc0H5Lm+fdyWGqScJUfQdwaftac+hvHoVNiuJwTWUalv2Y90eYUD8Da1OfipP80RMlhiPmtfzbsviKU/YVWgCXB1N+3Mu2U9hepgdSC5JUBaYdY8jY/mkDlNhQqRKCn0qLnmGgknhxRZBGhZXB9nMTWgU6FR0kgEMdEje8QtkyrunzHEQTTbSba9R+mx4homY5KOyJpmjKXD0H1XaabXPf+FrS93AbDqd12/Ie4+iyDjazqh4sp/ZM+fxLpOSdnMNgm6cNRp0xza0aj6nclHYlROKdkO5vEVy1+OPgUpB8IEOrOHEEizPrddq7P9m8NgGaMLSawH4iLvcebnbnYLMBKlsdKgQhCgkEIQgAQhCABCEIAEIQgAQhCABCEIAEFCFACIKEKQAKrmv8J3ohCAOW9qP4v+0fUrkvaf8A8zU/2/8A5CVCkgZkn8an/wC4z6rr2S/xm+/0KEKEKdLyT+H7lXeKEKBxyRCFIDkIQoAEIQpAEIQgAQhCABCE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to="" calcmode="lin" valueType="num">
                                      <p:cBhvr>
                                        <p:cTn id="7" dur="1" fill="hold"/>
                                        <p:tgtEl>
                                          <p:spTgt spid="9523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5240"/>
                                        </p:tgtEl>
                                        <p:attrNameLst>
                                          <p:attrName>style.visibility</p:attrName>
                                        </p:attrNameLst>
                                      </p:cBhvr>
                                      <p:to>
                                        <p:strVal val="visible"/>
                                      </p:to>
                                    </p:set>
                                    <p:anim calcmode="lin" valueType="num">
                                      <p:cBhvr>
                                        <p:cTn id="12" dur="1000" fill="hold"/>
                                        <p:tgtEl>
                                          <p:spTgt spid="95240"/>
                                        </p:tgtEl>
                                        <p:attrNameLst>
                                          <p:attrName>ppt_w</p:attrName>
                                        </p:attrNameLst>
                                      </p:cBhvr>
                                      <p:tavLst>
                                        <p:tav tm="0">
                                          <p:val>
                                            <p:fltVal val="0"/>
                                          </p:val>
                                        </p:tav>
                                        <p:tav tm="100000">
                                          <p:val>
                                            <p:strVal val="#ppt_w"/>
                                          </p:val>
                                        </p:tav>
                                      </p:tavLst>
                                    </p:anim>
                                    <p:anim calcmode="lin" valueType="num">
                                      <p:cBhvr>
                                        <p:cTn id="13" dur="1000" fill="hold"/>
                                        <p:tgtEl>
                                          <p:spTgt spid="95240"/>
                                        </p:tgtEl>
                                        <p:attrNameLst>
                                          <p:attrName>ppt_h</p:attrName>
                                        </p:attrNameLst>
                                      </p:cBhvr>
                                      <p:tavLst>
                                        <p:tav tm="0">
                                          <p:val>
                                            <p:fltVal val="0"/>
                                          </p:val>
                                        </p:tav>
                                        <p:tav tm="100000">
                                          <p:val>
                                            <p:strVal val="#ppt_h"/>
                                          </p:val>
                                        </p:tav>
                                      </p:tavLst>
                                    </p:anim>
                                    <p:animEffect transition="in" filter="fade">
                                      <p:cBhvr>
                                        <p:cTn id="14" dur="1000"/>
                                        <p:tgtEl>
                                          <p:spTgt spid="9524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5236"/>
                                        </p:tgtEl>
                                        <p:attrNameLst>
                                          <p:attrName>style.visibility</p:attrName>
                                        </p:attrNameLst>
                                      </p:cBhvr>
                                      <p:to>
                                        <p:strVal val="visible"/>
                                      </p:to>
                                    </p:set>
                                    <p:animEffect transition="in" filter="fade">
                                      <p:cBhvr>
                                        <p:cTn id="19" dur="2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3810000"/>
          </a:xfrm>
        </p:spPr>
        <p:txBody>
          <a:bodyPr>
            <a:normAutofit/>
          </a:bodyPr>
          <a:lstStyle/>
          <a:p>
            <a:r>
              <a:rPr lang="en-US" sz="3600" dirty="0" smtClean="0"/>
              <a:t>The Soul and its three parts - </a:t>
            </a:r>
            <a:endParaRPr lang="en-US" sz="3600" dirty="0"/>
          </a:p>
        </p:txBody>
      </p:sp>
      <p:pic>
        <p:nvPicPr>
          <p:cNvPr id="96260" name="Picture 4" descr="http://benahrens.com/wp-content/uploads/2012/02/Ben-Ahrens-MindBody2.jpg"/>
          <p:cNvPicPr>
            <a:picLocks noChangeAspect="1" noChangeArrowheads="1"/>
          </p:cNvPicPr>
          <p:nvPr/>
        </p:nvPicPr>
        <p:blipFill>
          <a:blip r:embed="rId2" cstate="print"/>
          <a:srcRect/>
          <a:stretch>
            <a:fillRect/>
          </a:stretch>
        </p:blipFill>
        <p:spPr bwMode="auto">
          <a:xfrm>
            <a:off x="228601" y="3581400"/>
            <a:ext cx="3075914" cy="3067051"/>
          </a:xfrm>
          <a:prstGeom prst="rect">
            <a:avLst/>
          </a:prstGeom>
          <a:noFill/>
        </p:spPr>
      </p:pic>
      <p:pic>
        <p:nvPicPr>
          <p:cNvPr id="96262" name="Picture 6" descr="http://www.ct.gov/consumercorner/lib/consumercorner/images1/self_determination.jpg"/>
          <p:cNvPicPr>
            <a:picLocks noChangeAspect="1" noChangeArrowheads="1"/>
          </p:cNvPicPr>
          <p:nvPr/>
        </p:nvPicPr>
        <p:blipFill>
          <a:blip r:embed="rId3" cstate="print"/>
          <a:srcRect/>
          <a:stretch>
            <a:fillRect/>
          </a:stretch>
        </p:blipFill>
        <p:spPr bwMode="auto">
          <a:xfrm>
            <a:off x="6172200" y="228600"/>
            <a:ext cx="2790825" cy="2781300"/>
          </a:xfrm>
          <a:prstGeom prst="rect">
            <a:avLst/>
          </a:prstGeom>
          <a:noFill/>
        </p:spPr>
      </p:pic>
      <p:pic>
        <p:nvPicPr>
          <p:cNvPr id="96258" name="Picture 2" descr="http://fruitandveggieshop.com/wp-content/uploads/2013/09/will-mind-emotions3.jpg"/>
          <p:cNvPicPr>
            <a:picLocks noChangeAspect="1" noChangeArrowheads="1"/>
          </p:cNvPicPr>
          <p:nvPr/>
        </p:nvPicPr>
        <p:blipFill>
          <a:blip r:embed="rId4" cstate="print"/>
          <a:srcRect/>
          <a:stretch>
            <a:fillRect/>
          </a:stretch>
        </p:blipFill>
        <p:spPr bwMode="auto">
          <a:xfrm>
            <a:off x="1981200" y="1066800"/>
            <a:ext cx="3807026" cy="2618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6264" name="Picture 8" descr="http://www.dreamcoach.com.au/Portals/_default/Skins/DreamCoach/images/DC%20Facial%20Emotions.png"/>
          <p:cNvPicPr>
            <a:picLocks noChangeAspect="1" noChangeArrowheads="1"/>
          </p:cNvPicPr>
          <p:nvPr/>
        </p:nvPicPr>
        <p:blipFill>
          <a:blip r:embed="rId5" cstate="print"/>
          <a:srcRect/>
          <a:stretch>
            <a:fillRect/>
          </a:stretch>
        </p:blipFill>
        <p:spPr bwMode="auto">
          <a:xfrm>
            <a:off x="4648200" y="4038600"/>
            <a:ext cx="4143375" cy="290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 to="" calcmode="lin" valueType="num">
                                      <p:cBhvr>
                                        <p:cTn id="7" dur="1" fill="hold"/>
                                        <p:tgtEl>
                                          <p:spTgt spid="9626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6262"/>
                                        </p:tgtEl>
                                        <p:attrNameLst>
                                          <p:attrName>style.visibility</p:attrName>
                                        </p:attrNameLst>
                                      </p:cBhvr>
                                      <p:to>
                                        <p:strVal val="visible"/>
                                      </p:to>
                                    </p:set>
                                    <p:anim to="" calcmode="lin" valueType="num">
                                      <p:cBhvr>
                                        <p:cTn id="12" dur="1" fill="hold"/>
                                        <p:tgtEl>
                                          <p:spTgt spid="9626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6264"/>
                                        </p:tgtEl>
                                        <p:attrNameLst>
                                          <p:attrName>style.visibility</p:attrName>
                                        </p:attrNameLst>
                                      </p:cBhvr>
                                      <p:to>
                                        <p:strVal val="visible"/>
                                      </p:to>
                                    </p:set>
                                    <p:anim to="" calcmode="lin" valueType="num">
                                      <p:cBhvr>
                                        <p:cTn id="17" dur="1" fill="hold"/>
                                        <p:tgtEl>
                                          <p:spTgt spid="962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sermoncentral.com/OptimizedImages/T/h/TheInnerMan_slide1x_365_y_273.jpg"/>
          <p:cNvPicPr>
            <a:picLocks noChangeAspect="1" noChangeArrowheads="1"/>
          </p:cNvPicPr>
          <p:nvPr/>
        </p:nvPicPr>
        <p:blipFill>
          <a:blip r:embed="rId2" cstate="print">
            <a:lum bright="-30000"/>
          </a:blip>
          <a:srcRect/>
          <a:stretch>
            <a:fillRect/>
          </a:stretch>
        </p:blipFill>
        <p:spPr bwMode="auto">
          <a:xfrm>
            <a:off x="0" y="1"/>
            <a:ext cx="9144000" cy="6858000"/>
          </a:xfrm>
          <a:prstGeom prst="rect">
            <a:avLst/>
          </a:prstGeom>
          <a:noFill/>
        </p:spPr>
      </p:pic>
      <p:sp>
        <p:nvSpPr>
          <p:cNvPr id="3" name="Content Placeholder 2"/>
          <p:cNvSpPr>
            <a:spLocks noGrp="1"/>
          </p:cNvSpPr>
          <p:nvPr>
            <p:ph idx="1"/>
          </p:nvPr>
        </p:nvSpPr>
        <p:spPr>
          <a:xfrm>
            <a:off x="0" y="0"/>
            <a:ext cx="9144000" cy="6858000"/>
          </a:xfrm>
        </p:spPr>
        <p:txBody>
          <a:bodyPr>
            <a:normAutofit/>
          </a:bodyPr>
          <a:lstStyle/>
          <a:p>
            <a:r>
              <a:rPr lang="en-US" sz="3600" dirty="0" smtClean="0">
                <a:effectLst>
                  <a:glow rad="101600">
                    <a:schemeClr val="bg1">
                      <a:alpha val="60000"/>
                    </a:schemeClr>
                  </a:glow>
                </a:effectLst>
              </a:rPr>
              <a:t>The Spirit and God – </a:t>
            </a:r>
          </a:p>
          <a:p>
            <a:r>
              <a:rPr lang="en-US" sz="3600" i="1" dirty="0" smtClean="0">
                <a:effectLst>
                  <a:glow rad="101600">
                    <a:schemeClr val="bg1">
                      <a:alpha val="60000"/>
                    </a:schemeClr>
                  </a:glow>
                </a:effectLst>
              </a:rPr>
              <a:t>I Cor. 15:22 “For as in Adam all die, even so in Christ shall all be made alive.”</a:t>
            </a:r>
          </a:p>
          <a:p>
            <a:r>
              <a:rPr lang="en-US" sz="3600" i="1" dirty="0" smtClean="0">
                <a:effectLst>
                  <a:glow rad="101600">
                    <a:schemeClr val="bg1">
                      <a:alpha val="60000"/>
                    </a:schemeClr>
                  </a:glow>
                </a:effectLst>
              </a:rPr>
              <a:t>Eph 2:1 “And you hath he quickened, who were dead in trespasses and sins.”</a:t>
            </a:r>
          </a:p>
          <a:p>
            <a:r>
              <a:rPr lang="en-US" sz="3600" i="1" dirty="0" smtClean="0">
                <a:effectLst>
                  <a:glow rad="101600">
                    <a:schemeClr val="bg1">
                      <a:alpha val="60000"/>
                    </a:schemeClr>
                  </a:glow>
                </a:effectLst>
              </a:rPr>
              <a:t> Eph 2:5 “Even when we were dead in sins, hath quickened us together with Christ.”</a:t>
            </a:r>
          </a:p>
          <a:p>
            <a:r>
              <a:rPr lang="en-US" sz="3600" i="1" dirty="0" smtClean="0">
                <a:effectLst>
                  <a:glow rad="101600">
                    <a:schemeClr val="bg1">
                      <a:alpha val="60000"/>
                    </a:schemeClr>
                  </a:glow>
                </a:effectLst>
              </a:rPr>
              <a:t> Col 2:13 “And you, being dead in your sins and the </a:t>
            </a:r>
            <a:r>
              <a:rPr lang="en-US" sz="3600" i="1" dirty="0" err="1" smtClean="0">
                <a:effectLst>
                  <a:glow rad="101600">
                    <a:schemeClr val="bg1">
                      <a:alpha val="60000"/>
                    </a:schemeClr>
                  </a:glow>
                </a:effectLst>
              </a:rPr>
              <a:t>uncircumcision</a:t>
            </a:r>
            <a:r>
              <a:rPr lang="en-US" sz="3600" i="1" dirty="0" smtClean="0">
                <a:effectLst>
                  <a:glow rad="101600">
                    <a:schemeClr val="bg1">
                      <a:alpha val="60000"/>
                    </a:schemeClr>
                  </a:glow>
                </a:effectLst>
              </a:rPr>
              <a:t> of your flesh, hath he quickened together with him, having forgiven you all trespasses.”</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ubdavid.org/youthworld/overcomers/graphics/12_identified-baptism.jpg"/>
          <p:cNvPicPr>
            <a:picLocks noChangeAspect="1" noChangeArrowheads="1"/>
          </p:cNvPicPr>
          <p:nvPr/>
        </p:nvPicPr>
        <p:blipFill>
          <a:blip r:embed="rId2" cstate="print"/>
          <a:srcRect/>
          <a:stretch>
            <a:fillRect/>
          </a:stretch>
        </p:blipFill>
        <p:spPr bwMode="auto">
          <a:xfrm>
            <a:off x="990600" y="0"/>
            <a:ext cx="7620000" cy="6877052"/>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descr="data:image/jpeg;base64,/9j/4AAQSkZJRgABAQAAAQABAAD/2wCEAAkGBhQSEBQUEhQUFBQUFBcUFBQVFBQUFBQUFBQVFBQUFBQXHCYeFxkkGRQUHy8gJCcpLCwsFR4xNTAqNSYrLCkBCQoKDgwOFA8PFywcHBwsLCksKSkpKSkpKSkpKSksLCwpKSksLCwpKSwsKSwsKSksKSwsLCkpKSkpKSksKS0sLP/AABEIAKgBLAMBIgACEQEDEQH/xAAbAAACAwEBAQAAAAAAAAAAAAADBAECBQAGB//EAEEQAAICAQIDBgMDCAcJAAAAAAECAAMRBBIFEyEGIjFBUWFxkbEygaEUQlJykrLB0SMzU2Jjc/AVJDV0goOio8L/xAAZAQEBAQEBAQAAAAAAAAAAAAAAAQMCBAX/xAAkEQEAAwADAAEDBQEAAAAAAAAAAQIRAyExEgRBUSIygZHhE//aAAwDAQACEQMRAD8A8Oiw6rKokYRJq7XpSMqkrUsZRJYSUJXDKklFh0rnSKqkKqSyJCpXKBqkItcKtcItUAQrlhXDCuEFcoX5UkVxjZJCQACuSK4wK5ISAAJJFcYCSNkAGycUjHLkcuAuUlDXGykqUgJmoeg+UoaB6D5CO8uVNcmBBtOPQfKDOlX0EfZJUpGGyzzo1/REG2iX0+s0TXBMkYbLMfh6Hy/EyjaJfT8ZpMkG1cmGsxtGPf5xezQL7zVeuBdJMNZDcOX3+cBdVg4mu6TL1P2yPYTmYdVmdLovdYeh3D4eBgbF6RkHDA/cfgehlLq8ZnEfdrfuIn+GeywZWMMspiGTXrEYRYOpYzWs7Bal6iNokBSOojqLOoSUokKqSVWGRJ0jkSFCSyJCqkooqQqpLqkIqQKBJcJLhYTZKA8uSEhgksFgB2S2yF2TtkAYrnbIfbO2QAbJ3Lhtk7bAXKSvLjJWQUgLbJUpGdkrshCjJKlIyyypWQKlIJ0jhSCZYCjJBMsbdYJkkCbpAOsddYF1gIusxOIjFhPwH4T0NizH165Zgf8AXSZ2accRM9k2XInXDIB9R+I6SavQ+X0ksO6fY5+fScS1zqYIsIMrDsJQiVk16xGa5mflwEGeJ9Z1sGPQ0DqI6izD4Nrd9mP7pPyxPQVrOqzqWjBEWHrWURYesTpysB90JS4b7JDfAg/SKcWX/dr/APJs/cMy9D2YR9NRZSTRfyKytqdAW2A/0i+DA+co9KqwqrMjs7xg3o62Lsvpbl3J5Z8nX+6cf66TbUQICy4WTiXVZRULE9RxHbqqaNuRclr7s9VNQU4x5g5M0QsxNUueKaYfoaXUN+0yLA2QsnbCBZJSAPbOCwm2TtgC2TtkLiQRAFsmJb2or5pqqS3UOvR+SoZUPozkgZmhx52XSahk+0KLCuPEEITke8U7G6BKtDRsx361tZh4szjcSfXxx90A3DuKJfvCbg1bbLK3Xa9beIDL7+o6Rplg9FweqjfykC8xtznqSzH1J6+Z6QzsAQCQCegGQMn0GfGAIpKEQ5EoVgAKwbLGWEEwkQsywTrGXEG4gKOsA6xt1gHEgTdZjaywBzkA9fDzm7Ysw9avfbHrOLRrulprOwUYqfDunPvgjznFOvXz6fy/GSUyOpwPUDOPjIZSpwTkHz8fgRMZyOntrFrfqmCbiDIjN69fxi7Tt5bRkzBA2Tg8GTJQzLWkQ3ezH9f/ANtvqs9fWJ5Hst/XH/LP7yz19Ym/H4x5PR0EYrECgjFc1cF+MHGlvP8Ag2fuGG4CuNLpx/gVfuCK9pWxodSf8F/piPcITGnoHpTX+4sDDccrjSEeGp05DD1ZAcH/ANa/Oei1HFqa2C2W1ox8FZ1B6+HQzzPaHVbOI1WYz+S6O69vv3BAfixEJwXs/etZLpo7jeOZY9osZ35gDbScdAM+UI9gB8vwx6yum1SWAmt1cA4JRg2G9DjwM8q2mdfyPQWsNrm532Mx3UU96qnccEjrg+yzV1VC167R8sBOYL0cIAodEq3IGUdG2tnHpmNVsX6hKxmx1QE4BZgoJ9MmY6HPFz5hNAD7f0l2eh+AncO066nU6m20K61WfktSOAyqFUG1tp6ZYtjPoIh2U0Iq4hrkUkpSlVdYJzsR2NorHsuSB7QPX4lsSBJEoy+0XCKtRSFudq1V1fcrhOq+AJPkc/ymmD1xkZwOmcnHkceP3zz3b5A2kRP7TVadPnZ1/ASl/DOfxTVZdlrSihHRDtNhJdlVmHUKPHA8ekD0pEjEwuBaVaNXqqKyRVsovRCzNsNm9H27uoBKg4m9iBUr69QehHkQfETyLPbwsYKtdockqw/rdKGOdrD8+vJ6HynqrtUiFQ7qhc4UMwXcenRc+J6j5wjoCCCAQehB6gg+II84JJaDiVV6b6XV18MjyPowPVT7GKcSq073UJaV5yNzaFLENkeJUfnfZ8PaeI4hQeFcRRqieRbg7euDUX22VH1KEgqfhPRcYweN6Ef2dNrk+3fx9JNRtDitJr5vNr5eSOZvG3I8Rn1hKNQtihkZXVvBlIIPwI+E8p2J7OVPpK7rQLSxsatH7yVKbGHdQ9MkgkmaPZeoVvrakG2uvVnYo8FD1qxA9sy6NphBkQzCCaAFhBOIdoJpAu4gLBGWi7iQLOJ53UBmsYL0IJOM9Tj0H8J6R55u2sFmzkd9uo6jGenvM7dN+GIm3Yq6lWBDYD+T1naD7Mh7uflKNTgd4YVu6HXouT4ZH5pz/oyRqPDeBYvh31Vgfbd0IPxhqUpKldu0P3W2s3dx1DbGJHT1E8d/094+7w/Hk6m0b/X+SytRkd0+K5Hv4+cVaOaoHJBOWQ7Sf0h+Y3y6RNpvSdrD4/1NfjyWiWUZKGVzGtPVhS7AgHIVseY8do8zM5nPXVKTachrdlzi9h58s5/aXpPX1NPIdmLl5rIi47m4uxy7EMB8AOvhPV1mb8M7DHniItkHq4ykTqaN1zdgyO2+pVdDapIDWLtQebEFSwHvtBM0X49RVWubFbCqFRCHdjtACqq9cwmr4bVcALUVwpyNwzg+eJfQ8KpqOaqq0J81UA/PxlMI8N4GbK9S+pG2zWKUZR15NQG2usHzI6MfeM8C1NqUrVdU/NqHL3KAa7QowlgfPQEYyD1E1FMIDEDE7S8KudqNRp9vP07MQjHo6OAGXP3e2cxcaXU2avS6q2vlqj8rkqeYUSytw1rker7R7DxnplMIDAxBpNTRfcaEqtq1Di3Dua2ptKhXJ6Heh2g4HWB7M6Xla3W1uxexlotZiMbywfeyj9EMQMeXSejkqBnOBkdAfMA+IBgXkiVzJgYvarRWW/kgrQsF1lVlhGO6iZ7xyfU+ULwnSONXrrHUgW2VcsnGHRKsZH3kzVE7MDI0NDf7Q1blWA5OnRWIwGxvZtp8DgnE1yZE4QPH9vMV6jh+osGaarytnmF3bSrH9k/sz2Gc++eoI6gg9QR6iU1OmSxCliq6MMMrAFSPcTIPZvauyjUaiivGOWjBlXP6BcFkHsDA8/25QanWaPSp3nVy9uOuys7chvTopPy9YXi9+3i7v17nDbivQ9SQ/Qe+DN7g/Z6nSg8pTub7djndY/n3mPlNItJg8/2G/wCG6YDyQg+obe2QfvlOzdoa7iH/ADmPuFSgfQzePnBhRknAycZOOpx4ZPnLghjBsYQwbQgbGCaEJgmMgG0Xsh2MWubAJJwB5+QkkBczzN9Fhc+XU+flnpG9f2prU4rHMI884XPx855+zjVgJx9kknG5s9T1AbxAnm5eTP29vZ9NXj2f+k5D0Gn4PZ4nr6jxBHoR5iLa3ScvBBJrJwOverb9Enxx47T9xmfR2qdCcFseWSTj2OZDdphYcWDx7u8dMg+AcDx646+Inki/J8u46fbtX6WeLKW7+350a9gRn87AB9COu1h+Ix5EGKNGKj0ZWIBHVSfXzGff6xdjPXSMjHxfqZm1otP3hiW27QPjDaXXdCHBcE5xnGD7ekBcAR1gFG0gjqPpMrViSnLbjnYb3CteKXLqpOVK4LDGCQc+Hj0mwO1vpV4eOX+mBPOcN0r3MQgHQZOTgYJxNijsjYftuij2yx/hO6fOIyHF5radl6XhHGBdkFSjABsZyCpOMg/HymzW0xOEcJSjO0lmPQsfbyA8pro09VNzthbN6OI0KpiqvDK87cmQ0IDF1aXV4DAaFBiwaXDwGAZYGADSwaUGzJ3QQeTukBN8jfKFpG6BcvODQe6dulBQ0gmU3SN0CWMoTOLShaBJMoTIJlS0DiYNjJLQTPIirmCYyXMCzSDiZ5DtlY5bb3tmwFcZwx67s+pHTpPVs0FY84tXYxazkvn2i4Tc/wBhDj9Ju6PxiV6Eg97r+jt+497P8J9GZ580JP4n6zy3p8ceinJ70Fyz5mQQOnxH1lnJ9oN5yu9t9sF0x1U9Q3jkAfWUJldLWEqTa24MA+cYIJ6Mv3EGcTNq6vPNdyGO6ZEE1ZHn0hQZdROHLY7F/btPj3UH/kf5T2CPPK9laQrWkeYTp+1PSI034/GNvTqNDo8SRodGmjk6jQqvE1shFeUOK8KHiatCq8BsNLhooHhBZKGQ8uHioeXDwGA8tui4ecXgHBnFoHdI3wDbp2+A3zt8A3MnF4AvI3wDF5QtBmyULwCl5UvBcyUZ4BGeCZ5QvBs8iJLQbNKs8EzSCWaBd5ztAO8CLX/j9J805hM+h2PPM8T4KH71ZCt5j80/yMx5K74145je2E2fUSuCxwPGXt0lgbYV6+3UY+M09JodmCftY+RmVK/lpacEqr2qF9Pr5yCZZjBM02YsvMJWYHMJW0yavRdnT0s+K/QzcR5gdn27r/rD92bCvNqeMr+nUeMK8QR4dHnbk4rwqvE1shFsl0Oh4RXiYshBZKG1eEDxIWQi2QGw8vzIoLJYWShsPJ3xUWSwskDHMkcyANkqXlDG+cXi++RvhDPMkF4vzJBsgGNkqXgDbKm2RRzZKGyANsqbIQVrINrIM2QbPICM8GzwbWQbPAszxd3kPZAu8gi2zofgfwExdHxRbQdvl6zSuboR6gj5ieCu01lJ6gj3Hh85xM4r2TtEL7QOpOBMnSdoCOj9ffzhtaRcncP3TmZNNF89RKEzH0muKHa3h9Jp78wrOzC1mABhEMzaw3uAv3X/AF//AJE11eYnBG7jfr/wE1Eea08ZW9Oq8MlkRV4VbJ2h5bIRXiQshA8qHVshBZEhZLrZKHRZLh4kLJcWwHBZLiyJiyWFkBwPLcyKCydzIU1zJHMi3Mkc2UM8ydzIsbJBskQ1zJU2RbmSDZAObZU2QDWSnMgMcyVNsAbJQ2wDmyDayBNsGbI0GayCayDNkGzyC72QLvKO8EzyCXsiNoDDBGRDWP4xUvOZWGTreCA9UOPaZZD1nzBnpXeKXKD0PWczAyC4sHXAb6wS6ll6Zjj8PXyyIu3Dz6yCwMIpgMwgM4aw2uEN3D+sfoJpLZMjhb/0f/Uf4R9XmtfGc+nFshVeJB4RbJ05OrZCrZEleXV5Q6LIQWRJbJdbJQ6LJYWRMWSwsgOCyXFsTFkkWQHeZJFkTDyRZKG+ZI5kV5sjmQG+ZONkV5kg2QGeZI5kW5kqbJAwbZBsi5slTZAObJU2Rc2SDZAObINrIE2ShsgGLwZsgjZBtZICNZBM8GXlGeQTY8WZpZ3i5aRUu0XZpZ2gGacjmaU3SC0pmFKAy2ZE6cOmpw5+4PifrHFedOmtY6cSItkIHnTp1iCCyXW2TOjBZbJcWzp0uC4tlw8idJIsLJcWTp0aJFknmTp0CeZI5kidA7mTjZOnQI5krzJM6NFTZKmydOgV3ypeTOhVDZKGyROkRUvKM86dJoGbINnnToAneALSZ0mqCzQLGdOnIoxlCZM6B//Z"/>
          <p:cNvSpPr>
            <a:spLocks noChangeAspect="1" noChangeArrowheads="1"/>
          </p:cNvSpPr>
          <p:nvPr/>
        </p:nvSpPr>
        <p:spPr bwMode="auto">
          <a:xfrm>
            <a:off x="155575" y="-1028700"/>
            <a:ext cx="38100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56" name="AutoShape 4" descr="data:image/jpeg;base64,/9j/4AAQSkZJRgABAQAAAQABAAD/2wCEAAkGBhQSEBQUEhQUFBQUFBcUFBQVFBQUFBQUFBQVFBQUFBQXHCYeFxkkGRQUHy8gJCcpLCwsFR4xNTAqNSYrLCkBCQoKDgwOFA8PFywcHBwsLCksKSkpKSkpKSkpKSksLCwpKSksLCwpKSwsKSwsKSksKSwsLCkpKSkpKSksKS0sLP/AABEIAKgBLAMBIgACEQEDEQH/xAAbAAACAwEBAQAAAAAAAAAAAAADBAECBQAGB//EAEEQAAICAQIDBgMDCAcJAAAAAAECAAMRBBIFEyEGIjFBUWFxkbEygaEUQlJykrLB0SMzU2Jjc/AVJDV0goOio8L/xAAZAQEBAQEBAQAAAAAAAAAAAAAAAQMCBAX/xAAkEQEAAwADAAEDBQEAAAAAAAAAAQIRAyExEgRBUSIygZHhE//aAAwDAQACEQMRAD8A8Oiw6rKokYRJq7XpSMqkrUsZRJYSUJXDKklFh0rnSKqkKqSyJCpXKBqkItcKtcItUAQrlhXDCuEFcoX5UkVxjZJCQACuSK4wK5ISAAJJFcYCSNkAGycUjHLkcuAuUlDXGykqUgJmoeg+UoaB6D5CO8uVNcmBBtOPQfKDOlX0EfZJUpGGyzzo1/REG2iX0+s0TXBMkYbLMfh6Hy/EyjaJfT8ZpMkG1cmGsxtGPf5xezQL7zVeuBdJMNZDcOX3+cBdVg4mu6TL1P2yPYTmYdVmdLovdYeh3D4eBgbF6RkHDA/cfgehlLq8ZnEfdrfuIn+GeywZWMMspiGTXrEYRYOpYzWs7Bal6iNokBSOojqLOoSUokKqSVWGRJ0jkSFCSyJCqkooqQqpLqkIqQKBJcJLhYTZKA8uSEhgksFgB2S2yF2TtkAYrnbIfbO2QAbJ3Lhtk7bAXKSvLjJWQUgLbJUpGdkrshCjJKlIyyypWQKlIJ0jhSCZYCjJBMsbdYJkkCbpAOsddYF1gIusxOIjFhPwH4T0NizH165Zgf8AXSZ2accRM9k2XInXDIB9R+I6SavQ+X0ksO6fY5+fScS1zqYIsIMrDsJQiVk16xGa5mflwEGeJ9Z1sGPQ0DqI6izD4Nrd9mP7pPyxPQVrOqzqWjBEWHrWURYesTpysB90JS4b7JDfAg/SKcWX/dr/APJs/cMy9D2YR9NRZSTRfyKytqdAW2A/0i+DA+co9KqwqrMjs7xg3o62Lsvpbl3J5Z8nX+6cf66TbUQICy4WTiXVZRULE9RxHbqqaNuRclr7s9VNQU4x5g5M0QsxNUueKaYfoaXUN+0yLA2QsnbCBZJSAPbOCwm2TtgC2TtkLiQRAFsmJb2or5pqqS3UOvR+SoZUPozkgZmhx52XSahk+0KLCuPEEITke8U7G6BKtDRsx361tZh4szjcSfXxx90A3DuKJfvCbg1bbLK3Xa9beIDL7+o6Rplg9FweqjfykC8xtznqSzH1J6+Z6QzsAQCQCegGQMn0GfGAIpKEQ5EoVgAKwbLGWEEwkQsywTrGXEG4gKOsA6xt1gHEgTdZjaywBzkA9fDzm7Ysw9avfbHrOLRrulprOwUYqfDunPvgjznFOvXz6fy/GSUyOpwPUDOPjIZSpwTkHz8fgRMZyOntrFrfqmCbiDIjN69fxi7Tt5bRkzBA2Tg8GTJQzLWkQ3ezH9f/ANtvqs9fWJ5Hst/XH/LP7yz19Ym/H4x5PR0EYrECgjFc1cF+MHGlvP8Ag2fuGG4CuNLpx/gVfuCK9pWxodSf8F/piPcITGnoHpTX+4sDDccrjSEeGp05DD1ZAcH/ANa/Oei1HFqa2C2W1ox8FZ1B6+HQzzPaHVbOI1WYz+S6O69vv3BAfixEJwXs/etZLpo7jeOZY9osZ35gDbScdAM+UI9gB8vwx6yum1SWAmt1cA4JRg2G9DjwM8q2mdfyPQWsNrm532Mx3UU96qnccEjrg+yzV1VC167R8sBOYL0cIAodEq3IGUdG2tnHpmNVsX6hKxmx1QE4BZgoJ9MmY6HPFz5hNAD7f0l2eh+AncO066nU6m20K61WfktSOAyqFUG1tp6ZYtjPoIh2U0Iq4hrkUkpSlVdYJzsR2NorHsuSB7QPX4lsSBJEoy+0XCKtRSFudq1V1fcrhOq+AJPkc/ymmD1xkZwOmcnHkceP3zz3b5A2kRP7TVadPnZ1/ASl/DOfxTVZdlrSihHRDtNhJdlVmHUKPHA8ekD0pEjEwuBaVaNXqqKyRVsovRCzNsNm9H27uoBKg4m9iBUr69QehHkQfETyLPbwsYKtdockqw/rdKGOdrD8+vJ6HynqrtUiFQ7qhc4UMwXcenRc+J6j5wjoCCCAQehB6gg+II84JJaDiVV6b6XV18MjyPowPVT7GKcSq073UJaV5yNzaFLENkeJUfnfZ8PaeI4hQeFcRRqieRbg7euDUX22VH1KEgqfhPRcYweN6Ef2dNrk+3fx9JNRtDitJr5vNr5eSOZvG3I8Rn1hKNQtihkZXVvBlIIPwI+E8p2J7OVPpK7rQLSxsatH7yVKbGHdQ9MkgkmaPZeoVvrakG2uvVnYo8FD1qxA9sy6NphBkQzCCaAFhBOIdoJpAu4gLBGWi7iQLOJ53UBmsYL0IJOM9Tj0H8J6R55u2sFmzkd9uo6jGenvM7dN+GIm3Yq6lWBDYD+T1naD7Mh7uflKNTgd4YVu6HXouT4ZH5pz/oyRqPDeBYvh31Vgfbd0IPxhqUpKldu0P3W2s3dx1DbGJHT1E8d/094+7w/Hk6m0b/X+SytRkd0+K5Hv4+cVaOaoHJBOWQ7Sf0h+Y3y6RNpvSdrD4/1NfjyWiWUZKGVzGtPVhS7AgHIVseY8do8zM5nPXVKTachrdlzi9h58s5/aXpPX1NPIdmLl5rIi47m4uxy7EMB8AOvhPV1mb8M7DHniItkHq4ykTqaN1zdgyO2+pVdDapIDWLtQebEFSwHvtBM0X49RVWubFbCqFRCHdjtACqq9cwmr4bVcALUVwpyNwzg+eJfQ8KpqOaqq0J81UA/PxlMI8N4GbK9S+pG2zWKUZR15NQG2usHzI6MfeM8C1NqUrVdU/NqHL3KAa7QowlgfPQEYyD1E1FMIDEDE7S8KudqNRp9vP07MQjHo6OAGXP3e2cxcaXU2avS6q2vlqj8rkqeYUSytw1rker7R7DxnplMIDAxBpNTRfcaEqtq1Di3Dua2ptKhXJ6Heh2g4HWB7M6Xla3W1uxexlotZiMbywfeyj9EMQMeXSejkqBnOBkdAfMA+IBgXkiVzJgYvarRWW/kgrQsF1lVlhGO6iZ7xyfU+ULwnSONXrrHUgW2VcsnGHRKsZH3kzVE7MDI0NDf7Q1blWA5OnRWIwGxvZtp8DgnE1yZE4QPH9vMV6jh+osGaarytnmF3bSrH9k/sz2Gc++eoI6gg9QR6iU1OmSxCliq6MMMrAFSPcTIPZvauyjUaiivGOWjBlXP6BcFkHsDA8/25QanWaPSp3nVy9uOuys7chvTopPy9YXi9+3i7v17nDbivQ9SQ/Qe+DN7g/Z6nSg8pTub7djndY/n3mPlNItJg8/2G/wCG6YDyQg+obe2QfvlOzdoa7iH/ADmPuFSgfQzePnBhRknAycZOOpx4ZPnLghjBsYQwbQgbGCaEJgmMgG0Xsh2MWubAJJwB5+QkkBczzN9Fhc+XU+flnpG9f2prU4rHMI884XPx855+zjVgJx9kknG5s9T1AbxAnm5eTP29vZ9NXj2f+k5D0Gn4PZ4nr6jxBHoR5iLa3ScvBBJrJwOverb9Enxx47T9xmfR2qdCcFseWSTj2OZDdphYcWDx7u8dMg+AcDx646+Inki/J8u46fbtX6WeLKW7+350a9gRn87AB9COu1h+Ix5EGKNGKj0ZWIBHVSfXzGff6xdjPXSMjHxfqZm1otP3hiW27QPjDaXXdCHBcE5xnGD7ekBcAR1gFG0gjqPpMrViSnLbjnYb3CteKXLqpOVK4LDGCQc+Hj0mwO1vpV4eOX+mBPOcN0r3MQgHQZOTgYJxNijsjYftuij2yx/hO6fOIyHF5radl6XhHGBdkFSjABsZyCpOMg/HymzW0xOEcJSjO0lmPQsfbyA8pro09VNzthbN6OI0KpiqvDK87cmQ0IDF1aXV4DAaFBiwaXDwGAZYGADSwaUGzJ3QQeTukBN8jfKFpG6BcvODQe6dulBQ0gmU3SN0CWMoTOLShaBJMoTIJlS0DiYNjJLQTPIirmCYyXMCzSDiZ5DtlY5bb3tmwFcZwx67s+pHTpPVs0FY84tXYxazkvn2i4Tc/wBhDj9Ju6PxiV6Eg97r+jt+497P8J9GZ580JP4n6zy3p8ceinJ70Fyz5mQQOnxH1lnJ9oN5yu9t9sF0x1U9Q3jkAfWUJldLWEqTa24MA+cYIJ6Mv3EGcTNq6vPNdyGO6ZEE1ZHn0hQZdROHLY7F/btPj3UH/kf5T2CPPK9laQrWkeYTp+1PSI034/GNvTqNDo8SRodGmjk6jQqvE1shFeUOK8KHiatCq8BsNLhooHhBZKGQ8uHioeXDwGA8tui4ecXgHBnFoHdI3wDbp2+A3zt8A3MnF4AvI3wDF5QtBmyULwCl5UvBcyUZ4BGeCZ5QvBs8iJLQbNKs8EzSCWaBd5ztAO8CLX/j9J805hM+h2PPM8T4KH71ZCt5j80/yMx5K74145je2E2fUSuCxwPGXt0lgbYV6+3UY+M09JodmCftY+RmVK/lpacEqr2qF9Pr5yCZZjBM02YsvMJWYHMJW0yavRdnT0s+K/QzcR5gdn27r/rD92bCvNqeMr+nUeMK8QR4dHnbk4rwqvE1shFsl0Oh4RXiYshBZKG1eEDxIWQi2QGw8vzIoLJYWShsPJ3xUWSwskDHMkcyANkqXlDG+cXi++RvhDPMkF4vzJBsgGNkqXgDbKm2RRzZKGyANsqbIQVrINrIM2QbPICM8GzwbWQbPAszxd3kPZAu8gi2zofgfwExdHxRbQdvl6zSuboR6gj5ieCu01lJ6gj3Hh85xM4r2TtEL7QOpOBMnSdoCOj9ffzhtaRcncP3TmZNNF89RKEzH0muKHa3h9Jp78wrOzC1mABhEMzaw3uAv3X/AF//AJE11eYnBG7jfr/wE1Eea08ZW9Oq8MlkRV4VbJ2h5bIRXiQshA8qHVshBZEhZLrZKHRZLh4kLJcWwHBZLiyJiyWFkBwPLcyKCydzIU1zJHMi3Mkc2UM8ydzIsbJBskQ1zJU2RbmSDZAObZU2QDWSnMgMcyVNsAbJQ2wDmyDayBNsGbI0GayCayDNkGzyC72QLvKO8EzyCXsiNoDDBGRDWP4xUvOZWGTreCA9UOPaZZD1nzBnpXeKXKD0PWczAyC4sHXAb6wS6ll6Zjj8PXyyIu3Dz6yCwMIpgMwgM4aw2uEN3D+sfoJpLZMjhb/0f/Uf4R9XmtfGc+nFshVeJB4RbJ05OrZCrZEleXV5Q6LIQWRJbJdbJQ6LJYWRMWSwsgOCyXFsTFkkWQHeZJFkTDyRZKG+ZI5kV5sjmQG+ZONkV5kg2QGeZI5kW5kqbJAwbZBsi5slTZAObJU2Rc2SDZAObINrIE2ShsgGLwZsgjZBtZICNZBM8GXlGeQTY8WZpZ3i5aRUu0XZpZ2gGacjmaU3SC0pmFKAy2ZE6cOmpw5+4PifrHFedOmtY6cSItkIHnTp1iCCyXW2TOjBZbJcWzp0uC4tlw8idJIsLJcWTp0aJFknmTp0CeZI5kidA7mTjZOnQI5krzJM6NFTZKmydOgV3ypeTOhVDZKGyROkRUvKM86dJoGbINnnToAneALSZ0mqCzQLGdOnIoxlCZM6B//Z"/>
          <p:cNvSpPr>
            <a:spLocks noChangeAspect="1" noChangeArrowheads="1"/>
          </p:cNvSpPr>
          <p:nvPr/>
        </p:nvSpPr>
        <p:spPr bwMode="auto">
          <a:xfrm>
            <a:off x="155575" y="-1028700"/>
            <a:ext cx="38100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0358" name="AutoShape 6" descr="data:image/jpeg;base64,/9j/4AAQSkZJRgABAQAAAQABAAD/2wCEAAkGBhQSEBQUEhQUFBQUFBcUFBQVFBQUFBQUFBQVFBQUFBQXHCYeFxkkGRQUHy8gJCcpLCwsFR4xNTAqNSYrLCkBCQoKDgwOFA8PFywcHBwsLCksKSkpKSkpKSkpKSksLCwpKSksLCwpKSwsKSwsKSksKSwsLCkpKSkpKSksKS0sLP/AABEIAKgBLAMBIgACEQEDEQH/xAAbAAACAwEBAQAAAAAAAAAAAAADBAECBQAGB//EAEEQAAICAQIDBgMDCAcJAAAAAAECAAMRBBIFEyEGIjFBUWFxkbEygaEUQlJykrLB0SMzU2Jjc/AVJDV0goOio8L/xAAZAQEBAQEBAQAAAAAAAAAAAAAAAQMCBAX/xAAkEQEAAwADAAEDBQEAAAAAAAAAAQIRAyExEgRBUSIygZHhE//aAAwDAQACEQMRAD8A8Oiw6rKokYRJq7XpSMqkrUsZRJYSUJXDKklFh0rnSKqkKqSyJCpXKBqkItcKtcItUAQrlhXDCuEFcoX5UkVxjZJCQACuSK4wK5ISAAJJFcYCSNkAGycUjHLkcuAuUlDXGykqUgJmoeg+UoaB6D5CO8uVNcmBBtOPQfKDOlX0EfZJUpGGyzzo1/REG2iX0+s0TXBMkYbLMfh6Hy/EyjaJfT8ZpMkG1cmGsxtGPf5xezQL7zVeuBdJMNZDcOX3+cBdVg4mu6TL1P2yPYTmYdVmdLovdYeh3D4eBgbF6RkHDA/cfgehlLq8ZnEfdrfuIn+GeywZWMMspiGTXrEYRYOpYzWs7Bal6iNokBSOojqLOoSUokKqSVWGRJ0jkSFCSyJCqkooqQqpLqkIqQKBJcJLhYTZKA8uSEhgksFgB2S2yF2TtkAYrnbIfbO2QAbJ3Lhtk7bAXKSvLjJWQUgLbJUpGdkrshCjJKlIyyypWQKlIJ0jhSCZYCjJBMsbdYJkkCbpAOsddYF1gIusxOIjFhPwH4T0NizH165Zgf8AXSZ2accRM9k2XInXDIB9R+I6SavQ+X0ksO6fY5+fScS1zqYIsIMrDsJQiVk16xGa5mflwEGeJ9Z1sGPQ0DqI6izD4Nrd9mP7pPyxPQVrOqzqWjBEWHrWURYesTpysB90JS4b7JDfAg/SKcWX/dr/APJs/cMy9D2YR9NRZSTRfyKytqdAW2A/0i+DA+co9KqwqrMjs7xg3o62Lsvpbl3J5Z8nX+6cf66TbUQICy4WTiXVZRULE9RxHbqqaNuRclr7s9VNQU4x5g5M0QsxNUueKaYfoaXUN+0yLA2QsnbCBZJSAPbOCwm2TtgC2TtkLiQRAFsmJb2or5pqqS3UOvR+SoZUPozkgZmhx52XSahk+0KLCuPEEITke8U7G6BKtDRsx361tZh4szjcSfXxx90A3DuKJfvCbg1bbLK3Xa9beIDL7+o6Rplg9FweqjfykC8xtznqSzH1J6+Z6QzsAQCQCegGQMn0GfGAIpKEQ5EoVgAKwbLGWEEwkQsywTrGXEG4gKOsA6xt1gHEgTdZjaywBzkA9fDzm7Ysw9avfbHrOLRrulprOwUYqfDunPvgjznFOvXz6fy/GSUyOpwPUDOPjIZSpwTkHz8fgRMZyOntrFrfqmCbiDIjN69fxi7Tt5bRkzBA2Tg8GTJQzLWkQ3ezH9f/ANtvqs9fWJ5Hst/XH/LP7yz19Ym/H4x5PR0EYrECgjFc1cF+MHGlvP8Ag2fuGG4CuNLpx/gVfuCK9pWxodSf8F/piPcITGnoHpTX+4sDDccrjSEeGp05DD1ZAcH/ANa/Oei1HFqa2C2W1ox8FZ1B6+HQzzPaHVbOI1WYz+S6O69vv3BAfixEJwXs/etZLpo7jeOZY9osZ35gDbScdAM+UI9gB8vwx6yum1SWAmt1cA4JRg2G9DjwM8q2mdfyPQWsNrm532Mx3UU96qnccEjrg+yzV1VC167R8sBOYL0cIAodEq3IGUdG2tnHpmNVsX6hKxmx1QE4BZgoJ9MmY6HPFz5hNAD7f0l2eh+AncO066nU6m20K61WfktSOAyqFUG1tp6ZYtjPoIh2U0Iq4hrkUkpSlVdYJzsR2NorHsuSB7QPX4lsSBJEoy+0XCKtRSFudq1V1fcrhOq+AJPkc/ymmD1xkZwOmcnHkceP3zz3b5A2kRP7TVadPnZ1/ASl/DOfxTVZdlrSihHRDtNhJdlVmHUKPHA8ekD0pEjEwuBaVaNXqqKyRVsovRCzNsNm9H27uoBKg4m9iBUr69QehHkQfETyLPbwsYKtdockqw/rdKGOdrD8+vJ6HynqrtUiFQ7qhc4UMwXcenRc+J6j5wjoCCCAQehB6gg+II84JJaDiVV6b6XV18MjyPowPVT7GKcSq073UJaV5yNzaFLENkeJUfnfZ8PaeI4hQeFcRRqieRbg7euDUX22VH1KEgqfhPRcYweN6Ef2dNrk+3fx9JNRtDitJr5vNr5eSOZvG3I8Rn1hKNQtihkZXVvBlIIPwI+E8p2J7OVPpK7rQLSxsatH7yVKbGHdQ9MkgkmaPZeoVvrakG2uvVnYo8FD1qxA9sy6NphBkQzCCaAFhBOIdoJpAu4gLBGWi7iQLOJ53UBmsYL0IJOM9Tj0H8J6R55u2sFmzkd9uo6jGenvM7dN+GIm3Yq6lWBDYD+T1naD7Mh7uflKNTgd4YVu6HXouT4ZH5pz/oyRqPDeBYvh31Vgfbd0IPxhqUpKldu0P3W2s3dx1DbGJHT1E8d/094+7w/Hk6m0b/X+SytRkd0+K5Hv4+cVaOaoHJBOWQ7Sf0h+Y3y6RNpvSdrD4/1NfjyWiWUZKGVzGtPVhS7AgHIVseY8do8zM5nPXVKTachrdlzi9h58s5/aXpPX1NPIdmLl5rIi47m4uxy7EMB8AOvhPV1mb8M7DHniItkHq4ykTqaN1zdgyO2+pVdDapIDWLtQebEFSwHvtBM0X49RVWubFbCqFRCHdjtACqq9cwmr4bVcALUVwpyNwzg+eJfQ8KpqOaqq0J81UA/PxlMI8N4GbK9S+pG2zWKUZR15NQG2usHzI6MfeM8C1NqUrVdU/NqHL3KAa7QowlgfPQEYyD1E1FMIDEDE7S8KudqNRp9vP07MQjHo6OAGXP3e2cxcaXU2avS6q2vlqj8rkqeYUSytw1rker7R7DxnplMIDAxBpNTRfcaEqtq1Di3Dua2ptKhXJ6Heh2g4HWB7M6Xla3W1uxexlotZiMbywfeyj9EMQMeXSejkqBnOBkdAfMA+IBgXkiVzJgYvarRWW/kgrQsF1lVlhGO6iZ7xyfU+ULwnSONXrrHUgW2VcsnGHRKsZH3kzVE7MDI0NDf7Q1blWA5OnRWIwGxvZtp8DgnE1yZE4QPH9vMV6jh+osGaarytnmF3bSrH9k/sz2Gc++eoI6gg9QR6iU1OmSxCliq6MMMrAFSPcTIPZvauyjUaiivGOWjBlXP6BcFkHsDA8/25QanWaPSp3nVy9uOuys7chvTopPy9YXi9+3i7v17nDbivQ9SQ/Qe+DN7g/Z6nSg8pTub7djndY/n3mPlNItJg8/2G/wCG6YDyQg+obe2QfvlOzdoa7iH/ADmPuFSgfQzePnBhRknAycZOOpx4ZPnLghjBsYQwbQgbGCaEJgmMgG0Xsh2MWubAJJwB5+QkkBczzN9Fhc+XU+flnpG9f2prU4rHMI884XPx855+zjVgJx9kknG5s9T1AbxAnm5eTP29vZ9NXj2f+k5D0Gn4PZ4nr6jxBHoR5iLa3ScvBBJrJwOverb9Enxx47T9xmfR2qdCcFseWSTj2OZDdphYcWDx7u8dMg+AcDx646+Inki/J8u46fbtX6WeLKW7+350a9gRn87AB9COu1h+Ix5EGKNGKj0ZWIBHVSfXzGff6xdjPXSMjHxfqZm1otP3hiW27QPjDaXXdCHBcE5xnGD7ekBcAR1gFG0gjqPpMrViSnLbjnYb3CteKXLqpOVK4LDGCQc+Hj0mwO1vpV4eOX+mBPOcN0r3MQgHQZOTgYJxNijsjYftuij2yx/hO6fOIyHF5radl6XhHGBdkFSjABsZyCpOMg/HymzW0xOEcJSjO0lmPQsfbyA8pro09VNzthbN6OI0KpiqvDK87cmQ0IDF1aXV4DAaFBiwaXDwGAZYGADSwaUGzJ3QQeTukBN8jfKFpG6BcvODQe6dulBQ0gmU3SN0CWMoTOLShaBJMoTIJlS0DiYNjJLQTPIirmCYyXMCzSDiZ5DtlY5bb3tmwFcZwx67s+pHTpPVs0FY84tXYxazkvn2i4Tc/wBhDj9Ju6PxiV6Eg97r+jt+497P8J9GZ580JP4n6zy3p8ceinJ70Fyz5mQQOnxH1lnJ9oN5yu9t9sF0x1U9Q3jkAfWUJldLWEqTa24MA+cYIJ6Mv3EGcTNq6vPNdyGO6ZEE1ZHn0hQZdROHLY7F/btPj3UH/kf5T2CPPK9laQrWkeYTp+1PSI034/GNvTqNDo8SRodGmjk6jQqvE1shFeUOK8KHiatCq8BsNLhooHhBZKGQ8uHioeXDwGA8tui4ecXgHBnFoHdI3wDbp2+A3zt8A3MnF4AvI3wDF5QtBmyULwCl5UvBcyUZ4BGeCZ5QvBs8iJLQbNKs8EzSCWaBd5ztAO8CLX/j9J805hM+h2PPM8T4KH71ZCt5j80/yMx5K74145je2E2fUSuCxwPGXt0lgbYV6+3UY+M09JodmCftY+RmVK/lpacEqr2qF9Pr5yCZZjBM02YsvMJWYHMJW0yavRdnT0s+K/QzcR5gdn27r/rD92bCvNqeMr+nUeMK8QR4dHnbk4rwqvE1shFsl0Oh4RXiYshBZKG1eEDxIWQi2QGw8vzIoLJYWShsPJ3xUWSwskDHMkcyANkqXlDG+cXi++RvhDPMkF4vzJBsgGNkqXgDbKm2RRzZKGyANsqbIQVrINrIM2QbPICM8GzwbWQbPAszxd3kPZAu8gi2zofgfwExdHxRbQdvl6zSuboR6gj5ieCu01lJ6gj3Hh85xM4r2TtEL7QOpOBMnSdoCOj9ffzhtaRcncP3TmZNNF89RKEzH0muKHa3h9Jp78wrOzC1mABhEMzaw3uAv3X/AF//AJE11eYnBG7jfr/wE1Eea08ZW9Oq8MlkRV4VbJ2h5bIRXiQshA8qHVshBZEhZLrZKHRZLh4kLJcWwHBZLiyJiyWFkBwPLcyKCydzIU1zJHMi3Mkc2UM8ydzIsbJBskQ1zJU2RbmSDZAObZU2QDWSnMgMcyVNsAbJQ2wDmyDayBNsGbI0GayCayDNkGzyC72QLvKO8EzyCXsiNoDDBGRDWP4xUvOZWGTreCA9UOPaZZD1nzBnpXeKXKD0PWczAyC4sHXAb6wS6ll6Zjj8PXyyIu3Dz6yCwMIpgMwgM4aw2uEN3D+sfoJpLZMjhb/0f/Uf4R9XmtfGc+nFshVeJB4RbJ05OrZCrZEleXV5Q6LIQWRJbJdbJQ6LJYWRMWSwsgOCyXFsTFkkWQHeZJFkTDyRZKG+ZI5kV5sjmQG+ZONkV5kg2QGeZI5kW5kqbJAwbZBsi5slTZAObJU2Rc2SDZAObINrIE2ShsgGLwZsgjZBtZICNZBM8GXlGeQTY8WZpZ3i5aRUu0XZpZ2gGacjmaU3SC0pmFKAy2ZE6cOmpw5+4PifrHFedOmtY6cSItkIHnTp1iCCyXW2TOjBZbJcWzp0uC4tlw8idJIsLJcWTp0aJFknmTp0CeZI5kidA7mTjZOnQI5krzJM6NFTZKmydOgV3ypeTOhVDZKGyROkRUvKM86dJoGbINnnToAneALSZ0mqCzQLGdOnIoxlCZM6B//Z"/>
          <p:cNvSpPr>
            <a:spLocks noChangeAspect="1" noChangeArrowheads="1"/>
          </p:cNvSpPr>
          <p:nvPr/>
        </p:nvSpPr>
        <p:spPr bwMode="auto">
          <a:xfrm>
            <a:off x="155575" y="-1028700"/>
            <a:ext cx="3810000"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0360" name="Picture 8" descr="http://cccooperagency.files.wordpress.com/2012/06/dead-to-sin-alive-to-god.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6" name="Title 5"/>
          <p:cNvSpPr>
            <a:spLocks noGrp="1"/>
          </p:cNvSpPr>
          <p:nvPr>
            <p:ph type="title"/>
          </p:nvPr>
        </p:nvSpPr>
        <p:spPr>
          <a:xfrm>
            <a:off x="457200" y="685800"/>
            <a:ext cx="8229600" cy="5486400"/>
          </a:xfrm>
        </p:spPr>
        <p:txBody>
          <a:bodyPr/>
          <a:lstStyle/>
          <a:p>
            <a:r>
              <a:rPr lang="en-US" i="1" dirty="0" smtClean="0">
                <a:solidFill>
                  <a:schemeClr val="bg1"/>
                </a:solidFill>
              </a:rPr>
              <a:t>Romans 6-8</a:t>
            </a:r>
            <a:endParaRPr lang="en-US" i="1"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2.bp.blogspot.com/-oG1no8UUwRg/UAX2LzXHx0I/AAAAAAAABzM/g6u9FSjb9jw/s1600/spiritually-alive.jpg"/>
          <p:cNvPicPr>
            <a:picLocks noChangeAspect="1" noChangeArrowheads="1"/>
          </p:cNvPicPr>
          <p:nvPr/>
        </p:nvPicPr>
        <p:blipFill>
          <a:blip r:embed="rId2" cstate="print"/>
          <a:srcRect/>
          <a:stretch>
            <a:fillRect/>
          </a:stretch>
        </p:blipFill>
        <p:spPr bwMode="auto">
          <a:xfrm>
            <a:off x="0" y="457200"/>
            <a:ext cx="9144000" cy="610304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pastorjessen.files.wordpress.com/2012/08/in-the-image-of-god_t_nv.jpg"/>
          <p:cNvPicPr>
            <a:picLocks noChangeAspect="1" noChangeArrowheads="1"/>
          </p:cNvPicPr>
          <p:nvPr/>
        </p:nvPicPr>
        <p:blipFill>
          <a:blip r:embed="rId2" cstate="print"/>
          <a:srcRect/>
          <a:stretch>
            <a:fillRect/>
          </a:stretch>
        </p:blipFill>
        <p:spPr bwMode="auto">
          <a:xfrm>
            <a:off x="-53065" y="0"/>
            <a:ext cx="9197066"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0"/>
            <a:ext cx="7620000" cy="4154984"/>
          </a:xfrm>
          <a:prstGeom prst="rect">
            <a:avLst/>
          </a:prstGeom>
        </p:spPr>
        <p:txBody>
          <a:bodyPr wrap="square">
            <a:spAutoFit/>
          </a:bodyPr>
          <a:lstStyle/>
          <a:p>
            <a:pPr algn="ctr"/>
            <a:r>
              <a:rPr lang="en-US" sz="4400" i="1" dirty="0" smtClean="0"/>
              <a:t> Col. 2:8</a:t>
            </a:r>
          </a:p>
          <a:p>
            <a:pPr algn="ctr"/>
            <a:r>
              <a:rPr lang="en-US" sz="4400" i="1" dirty="0" smtClean="0"/>
              <a:t> “Beware lest any man </a:t>
            </a:r>
            <a:r>
              <a:rPr lang="en-US" sz="4400" i="1" u="sng" dirty="0" smtClean="0"/>
              <a:t>spoil</a:t>
            </a:r>
            <a:r>
              <a:rPr lang="en-US" sz="4400" i="1" dirty="0" smtClean="0"/>
              <a:t> you through philosophy and vain deceit, after the tradition of men, after the rudiments of the world, and not after Christ.”</a:t>
            </a:r>
            <a:endParaRPr lang="en-US" sz="44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2046</TotalTime>
  <Words>2756</Words>
  <Application>Microsoft Office PowerPoint</Application>
  <PresentationFormat>On-screen Show (4:3)</PresentationFormat>
  <Paragraphs>145</Paragraphs>
  <Slides>87</Slides>
  <Notes>3</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The Doctrine of Man (Part 2)</vt:lpstr>
      <vt:lpstr>Slide 2</vt:lpstr>
      <vt:lpstr>Slide 3</vt:lpstr>
      <vt:lpstr>Slide 4</vt:lpstr>
      <vt:lpstr>Slide 5</vt:lpstr>
      <vt:lpstr>Slide 6</vt:lpstr>
      <vt:lpstr>Slide 7</vt:lpstr>
      <vt:lpstr>Slide 8</vt:lpstr>
      <vt:lpstr>Slide 9</vt:lpstr>
      <vt:lpstr>Slide 10</vt:lpstr>
      <vt:lpstr>Rom. 1:21-24  “Because that, when they knew God, they glorified him not as God, neither were thankful; but became vain in their imaginations, and their foolish heart was darkened. Professing themselves to be wise, they became fools, And changed the glory of the uncorruptible God into an image made like to corruptible man, and to birds, and fourfooted beasts, and creeping things. Wherefore God also gave them up to uncleanness through the lusts of their own hearts, to dishonour their own bodies between themselves.”</vt:lpstr>
      <vt:lpstr>Slide 12</vt:lpstr>
      <vt:lpstr>I Cor. 3:19  “For the wisdom of this world is foolishness with God. For it is written, He taketh the wise in their own craftiness.”</vt:lpstr>
      <vt:lpstr> Psalm 53:1  “The fool hath said in his heart, There is no God. Corrupt are they, and have done abominable iniquity: there is none that doeth good.”</vt:lpstr>
      <vt:lpstr>“Thy Word is Truth…”</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In dealing with man’s nature, we must attempt to answer four basic questions. </vt:lpstr>
      <vt:lpstr>1# How is man made in the image  and likeness of God?  </vt:lpstr>
      <vt:lpstr>Slide 30</vt:lpstr>
      <vt:lpstr>When God created man in His own image, He purposed that mankind would resemble Himself in certain ways.</vt:lpstr>
      <vt:lpstr>How are we to understand these words?  “Let us make man in our image,  after our likeness…”</vt:lpstr>
      <vt:lpstr>Slide 33</vt:lpstr>
      <vt:lpstr>Slide 34</vt:lpstr>
      <vt:lpstr>Slide 35</vt:lpstr>
      <vt:lpstr>Slide 36</vt:lpstr>
      <vt:lpstr>(Luke 24:39-40)  “Behold my hands and my feet, that it is I myself: handle me, and see; for a spirit hath not flesh and bones, as ye see me have. And when he had thus spoken, he shewed them his hands and his feet.”</vt:lpstr>
      <vt:lpstr>Transfiguration of Christ</vt:lpstr>
      <vt:lpstr> “No man hath seen  God at any time.” ( I John 4:12)</vt:lpstr>
      <vt:lpstr>Slide 40</vt:lpstr>
      <vt:lpstr>Slide 41</vt:lpstr>
      <vt:lpstr>Eleven Visions of God</vt:lpstr>
      <vt:lpstr> Jacob dreamed of “a ladder set up on the earth, and the top of it reached to heaven....And, behold, the Lord stood above it” (Gen. 28:12-13)</vt:lpstr>
      <vt:lpstr>Moses, and Aaron, Nadab, and Abihu, and seventy of the elders of Israel...saw the God of Israel (Exod. 24:9-10)</vt:lpstr>
      <vt:lpstr>Moses saw the back of God (Exod. 33:23)</vt:lpstr>
      <vt:lpstr>Micaiah  “saw the Lord sitting upon his throne”  (II Chron. 18:18)</vt:lpstr>
      <vt:lpstr>Isaiah “saw also the Lord sitting upon a throne, high and lifted up, and his train filled the temple” (Isa.6:1)</vt:lpstr>
      <vt:lpstr>Ezekiel saw “the vision of the glory of God sitting on his throne…” (Ezek. 1:1-28)</vt:lpstr>
      <vt:lpstr>Ezekiel again had a similar vision (Ezek. 10:1-22)</vt:lpstr>
      <vt:lpstr>Daniel “beheld till the thrones were cast down, and the Ancient of days did sit”  (Dan. 7:9)</vt:lpstr>
      <vt:lpstr>Stephen “looked up stedfastly into heaven, and saw the glory of God, and Jesus standing on the right hand of God” (Acts 7:55)</vt:lpstr>
      <vt:lpstr>Paul wrote that he “knew a man” (likely himself), who was “caught up to the third heaven” (II Cor. 12:2)</vt:lpstr>
      <vt:lpstr>John “was in the spirit; and behold, a throne was set in heaven, and one sat on the throne”  (Rev. 4:2).</vt:lpstr>
      <vt:lpstr>Visions of God are not God</vt:lpstr>
      <vt:lpstr>Why does the Bible say that  God has bodily parts?</vt:lpstr>
      <vt:lpstr>Slide 56</vt:lpstr>
      <vt:lpstr>Slide 57</vt:lpstr>
      <vt:lpstr>God is described in bodily form to aid us in our understanding of the of God   “And we know that the Son of God is come, and hath given us an understanding, that we may know him that is true, and we are in him that is true, even in his Son Jesus Christ. This is the true God, and eternal life.”  (I John 5:20)</vt:lpstr>
      <vt:lpstr>If man does not bear the physical likeness and image of God, what likeness and image does he bear?</vt:lpstr>
      <vt:lpstr>Slide 60</vt:lpstr>
      <vt:lpstr>Slide 61</vt:lpstr>
      <vt:lpstr>(Romans 1:19, 2:14-15) “Because that which may be known of God is manifest in them; for God hath shewed it unto them…For when the Gentiles, which have not the law, do by nature the things contained in the law, these, having not the law, are a law unto themselves: Which shew the work of the law written in their hearts, their conscience also bearing witness, and their thoughts the mean while accusing or else excusing one another.”</vt:lpstr>
      <vt:lpstr>Slide 63</vt:lpstr>
      <vt:lpstr>Slide 64</vt:lpstr>
      <vt:lpstr>Slide 65</vt:lpstr>
      <vt:lpstr>Slide 66</vt:lpstr>
      <vt:lpstr>Slide 67</vt:lpstr>
      <vt:lpstr>Slide 68</vt:lpstr>
      <vt:lpstr>Slide 69</vt:lpstr>
      <vt:lpstr>Slide 70</vt:lpstr>
      <vt:lpstr>2# Is man a trichotomous (three-part) being? That is, does he consist of body, soul and spirit? </vt:lpstr>
      <vt:lpstr>Three persons of the Godhead</vt:lpstr>
      <vt:lpstr>The three elements of personality are </vt:lpstr>
      <vt:lpstr>Slide 74</vt:lpstr>
      <vt:lpstr>3# What are the basic characteristics of the soul? (Word soul is found 473 times KJV)   </vt:lpstr>
      <vt:lpstr>Slide 76</vt:lpstr>
      <vt:lpstr>Slide 77</vt:lpstr>
      <vt:lpstr>Slide 78</vt:lpstr>
      <vt:lpstr>Slide 79</vt:lpstr>
      <vt:lpstr>Slide 80</vt:lpstr>
      <vt:lpstr>Slide 81</vt:lpstr>
      <vt:lpstr>Slide 82</vt:lpstr>
      <vt:lpstr>Slide 83</vt:lpstr>
      <vt:lpstr>Slide 84</vt:lpstr>
      <vt:lpstr>Romans 6-8</vt:lpstr>
      <vt:lpstr>Slide 86</vt:lpstr>
      <vt:lpstr>Slide 87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Man (Part 2)</dc:title>
  <dc:creator>Pastor Daniel White</dc:creator>
  <cp:lastModifiedBy>Pastor Daniel White</cp:lastModifiedBy>
  <cp:revision>80</cp:revision>
  <dcterms:created xsi:type="dcterms:W3CDTF">2013-11-04T12:59:05Z</dcterms:created>
  <dcterms:modified xsi:type="dcterms:W3CDTF">2013-11-06T21:54:35Z</dcterms:modified>
</cp:coreProperties>
</file>