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257" r:id="rId2"/>
    <p:sldId id="258" r:id="rId3"/>
    <p:sldId id="259" r:id="rId4"/>
    <p:sldId id="260" r:id="rId5"/>
    <p:sldId id="261" r:id="rId6"/>
    <p:sldId id="262" r:id="rId7"/>
    <p:sldId id="266" r:id="rId8"/>
    <p:sldId id="265" r:id="rId9"/>
    <p:sldId id="267" r:id="rId10"/>
    <p:sldId id="269" r:id="rId11"/>
    <p:sldId id="270" r:id="rId12"/>
    <p:sldId id="271" r:id="rId13"/>
    <p:sldId id="272" r:id="rId14"/>
    <p:sldId id="273" r:id="rId15"/>
    <p:sldId id="274" r:id="rId16"/>
    <p:sldId id="275" r:id="rId17"/>
    <p:sldId id="277" r:id="rId18"/>
    <p:sldId id="278" r:id="rId19"/>
    <p:sldId id="281" r:id="rId20"/>
    <p:sldId id="282" r:id="rId21"/>
    <p:sldId id="288" r:id="rId22"/>
    <p:sldId id="289" r:id="rId23"/>
    <p:sldId id="290" r:id="rId24"/>
    <p:sldId id="291" r:id="rId25"/>
    <p:sldId id="292" r:id="rId26"/>
    <p:sldId id="293" r:id="rId27"/>
    <p:sldId id="294" r:id="rId28"/>
    <p:sldId id="295" r:id="rId29"/>
    <p:sldId id="296" r:id="rId30"/>
    <p:sldId id="298" r:id="rId31"/>
    <p:sldId id="297" r:id="rId32"/>
    <p:sldId id="299" r:id="rId33"/>
    <p:sldId id="300" r:id="rId34"/>
    <p:sldId id="301" r:id="rId35"/>
    <p:sldId id="303" r:id="rId36"/>
    <p:sldId id="304" r:id="rId37"/>
    <p:sldId id="306" r:id="rId38"/>
    <p:sldId id="307" r:id="rId39"/>
    <p:sldId id="341" r:id="rId40"/>
    <p:sldId id="323" r:id="rId41"/>
    <p:sldId id="325" r:id="rId42"/>
    <p:sldId id="327" r:id="rId43"/>
    <p:sldId id="333" r:id="rId44"/>
    <p:sldId id="334" r:id="rId45"/>
    <p:sldId id="335" r:id="rId46"/>
    <p:sldId id="336" r:id="rId47"/>
    <p:sldId id="340" r:id="rId48"/>
    <p:sldId id="346" r:id="rId49"/>
    <p:sldId id="342" r:id="rId50"/>
    <p:sldId id="345" r:id="rId51"/>
    <p:sldId id="343" r:id="rId52"/>
    <p:sldId id="344" r:id="rId53"/>
    <p:sldId id="354" r:id="rId54"/>
    <p:sldId id="353" r:id="rId55"/>
    <p:sldId id="355" r:id="rId56"/>
    <p:sldId id="356" r:id="rId57"/>
    <p:sldId id="347" r:id="rId58"/>
    <p:sldId id="352" r:id="rId59"/>
    <p:sldId id="348" r:id="rId60"/>
    <p:sldId id="351" r:id="rId61"/>
    <p:sldId id="357" r:id="rId62"/>
    <p:sldId id="349" r:id="rId63"/>
    <p:sldId id="358" r:id="rId64"/>
    <p:sldId id="359" r:id="rId65"/>
    <p:sldId id="360" r:id="rId66"/>
    <p:sldId id="361" r:id="rId67"/>
    <p:sldId id="363" r:id="rId68"/>
    <p:sldId id="366" r:id="rId69"/>
    <p:sldId id="364" r:id="rId70"/>
    <p:sldId id="362" r:id="rId71"/>
    <p:sldId id="365" r:id="rId72"/>
    <p:sldId id="367" r:id="rId73"/>
    <p:sldId id="368" r:id="rId74"/>
    <p:sldId id="369" r:id="rId75"/>
    <p:sldId id="370" r:id="rId76"/>
    <p:sldId id="371" r:id="rId77"/>
    <p:sldId id="372" r:id="rId78"/>
    <p:sldId id="374" r:id="rId79"/>
    <p:sldId id="375" r:id="rId80"/>
    <p:sldId id="373" r:id="rId81"/>
    <p:sldId id="376" r:id="rId82"/>
    <p:sldId id="377" r:id="rId83"/>
    <p:sldId id="379" r:id="rId84"/>
    <p:sldId id="388" r:id="rId85"/>
    <p:sldId id="378" r:id="rId86"/>
    <p:sldId id="384" r:id="rId87"/>
    <p:sldId id="386" r:id="rId88"/>
    <p:sldId id="387" r:id="rId89"/>
    <p:sldId id="382" r:id="rId90"/>
    <p:sldId id="400" r:id="rId91"/>
    <p:sldId id="383" r:id="rId92"/>
    <p:sldId id="389" r:id="rId93"/>
    <p:sldId id="390" r:id="rId94"/>
    <p:sldId id="391" r:id="rId95"/>
    <p:sldId id="393" r:id="rId96"/>
    <p:sldId id="396" r:id="rId97"/>
    <p:sldId id="392" r:id="rId98"/>
    <p:sldId id="394" r:id="rId99"/>
    <p:sldId id="395" r:id="rId100"/>
    <p:sldId id="401" r:id="rId101"/>
    <p:sldId id="397" r:id="rId102"/>
    <p:sldId id="398" r:id="rId103"/>
    <p:sldId id="399" r:id="rId10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A4174E-1D67-478B-BAD0-B4E26A6E698A}" type="datetimeFigureOut">
              <a:rPr lang="en-US" smtClean="0"/>
              <a:pPr/>
              <a:t>1/8/2014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8C32C8-AFAF-476F-BE06-2A8D2C0F59EB}"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211273C-A1B7-4EB2-BA15-69CF9086AC84}" type="slidenum">
              <a:rPr lang="en-US" smtClean="0"/>
              <a:pPr/>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D0F589-0EAC-420D-ABE3-9DDB216C2856}" type="datetimeFigureOut">
              <a:rPr lang="en-US" smtClean="0"/>
              <a:pPr/>
              <a:t>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E449D9-D3C7-4E57-B73F-949ECD958E60}" type="slidenum">
              <a:rPr lang="en-US" smtClean="0"/>
              <a:pPr/>
              <a:t>‹#›</a:t>
            </a:fld>
            <a:endParaRPr lang="en-US" dirty="0"/>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D0F589-0EAC-420D-ABE3-9DDB216C2856}" type="datetimeFigureOut">
              <a:rPr lang="en-US" smtClean="0"/>
              <a:pPr/>
              <a:t>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E449D9-D3C7-4E57-B73F-949ECD958E60}" type="slidenum">
              <a:rPr lang="en-US" smtClean="0"/>
              <a:pPr/>
              <a:t>‹#›</a:t>
            </a:fld>
            <a:endParaRPr lang="en-US" dirty="0"/>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D0F589-0EAC-420D-ABE3-9DDB216C2856}" type="datetimeFigureOut">
              <a:rPr lang="en-US" smtClean="0"/>
              <a:pPr/>
              <a:t>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E449D9-D3C7-4E57-B73F-949ECD958E60}" type="slidenum">
              <a:rPr lang="en-US" smtClean="0"/>
              <a:pPr/>
              <a:t>‹#›</a:t>
            </a:fld>
            <a:endParaRPr lang="en-US" dirty="0"/>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D0F589-0EAC-420D-ABE3-9DDB216C2856}" type="datetimeFigureOut">
              <a:rPr lang="en-US" smtClean="0"/>
              <a:pPr/>
              <a:t>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E449D9-D3C7-4E57-B73F-949ECD958E60}" type="slidenum">
              <a:rPr lang="en-US" smtClean="0"/>
              <a:pPr/>
              <a:t>‹#›</a:t>
            </a:fld>
            <a:endParaRPr lang="en-US" dirty="0"/>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D0F589-0EAC-420D-ABE3-9DDB216C2856}" type="datetimeFigureOut">
              <a:rPr lang="en-US" smtClean="0"/>
              <a:pPr/>
              <a:t>1/8/2014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E449D9-D3C7-4E57-B73F-949ECD958E60}" type="slidenum">
              <a:rPr lang="en-US" smtClean="0"/>
              <a:pPr/>
              <a:t>‹#›</a:t>
            </a:fld>
            <a:endParaRPr lang="en-US" dirty="0"/>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D0F589-0EAC-420D-ABE3-9DDB216C2856}" type="datetimeFigureOut">
              <a:rPr lang="en-US" smtClean="0"/>
              <a:pPr/>
              <a:t>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E449D9-D3C7-4E57-B73F-949ECD958E60}" type="slidenum">
              <a:rPr lang="en-US" smtClean="0"/>
              <a:pPr/>
              <a:t>‹#›</a:t>
            </a:fld>
            <a:endParaRPr lang="en-US" dirty="0"/>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D0F589-0EAC-420D-ABE3-9DDB216C2856}" type="datetimeFigureOut">
              <a:rPr lang="en-US" smtClean="0"/>
              <a:pPr/>
              <a:t>1/8/2014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E449D9-D3C7-4E57-B73F-949ECD958E60}" type="slidenum">
              <a:rPr lang="en-US" smtClean="0"/>
              <a:pPr/>
              <a:t>‹#›</a:t>
            </a:fld>
            <a:endParaRPr lang="en-US" dirty="0"/>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D0F589-0EAC-420D-ABE3-9DDB216C2856}" type="datetimeFigureOut">
              <a:rPr lang="en-US" smtClean="0"/>
              <a:pPr/>
              <a:t>1/8/2014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E449D9-D3C7-4E57-B73F-949ECD958E60}" type="slidenum">
              <a:rPr lang="en-US" smtClean="0"/>
              <a:pPr/>
              <a:t>‹#›</a:t>
            </a:fld>
            <a:endParaRPr lang="en-US" dirty="0"/>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D0F589-0EAC-420D-ABE3-9DDB216C2856}" type="datetimeFigureOut">
              <a:rPr lang="en-US" smtClean="0"/>
              <a:pPr/>
              <a:t>1/8/2014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E449D9-D3C7-4E57-B73F-949ECD958E60}" type="slidenum">
              <a:rPr lang="en-US" smtClean="0"/>
              <a:pPr/>
              <a:t>‹#›</a:t>
            </a:fld>
            <a:endParaRPr lang="en-US" dirty="0"/>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0F589-0EAC-420D-ABE3-9DDB216C2856}" type="datetimeFigureOut">
              <a:rPr lang="en-US" smtClean="0"/>
              <a:pPr/>
              <a:t>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E449D9-D3C7-4E57-B73F-949ECD958E60}" type="slidenum">
              <a:rPr lang="en-US" smtClean="0"/>
              <a:pPr/>
              <a:t>‹#›</a:t>
            </a:fld>
            <a:endParaRPr lang="en-US" dirty="0"/>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0F589-0EAC-420D-ABE3-9DDB216C2856}" type="datetimeFigureOut">
              <a:rPr lang="en-US" smtClean="0"/>
              <a:pPr/>
              <a:t>1/8/2014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E449D9-D3C7-4E57-B73F-949ECD958E60}" type="slidenum">
              <a:rPr lang="en-US" smtClean="0"/>
              <a:pPr/>
              <a:t>‹#›</a:t>
            </a:fld>
            <a:endParaRPr lang="en-US" dirty="0"/>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0F589-0EAC-420D-ABE3-9DDB216C2856}" type="datetimeFigureOut">
              <a:rPr lang="en-US" smtClean="0"/>
              <a:pPr/>
              <a:t>1/8/2014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E449D9-D3C7-4E57-B73F-949ECD958E60}"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gi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r>
              <a:rPr lang="en-US" dirty="0" smtClean="0">
                <a:latin typeface="Adobe Garamond Pro Bold" pitchFamily="18" charset="0"/>
              </a:rPr>
              <a:t>The Doctrine of Man</a:t>
            </a:r>
            <a:br>
              <a:rPr lang="en-US" dirty="0" smtClean="0">
                <a:latin typeface="Adobe Garamond Pro Bold" pitchFamily="18" charset="0"/>
              </a:rPr>
            </a:br>
            <a:r>
              <a:rPr lang="en-US" i="1" dirty="0" smtClean="0">
                <a:latin typeface="Adobe Garamond Pro Bold" pitchFamily="18" charset="0"/>
              </a:rPr>
              <a:t>(Part 5)</a:t>
            </a:r>
            <a:endParaRPr lang="en-US" i="1" dirty="0">
              <a:latin typeface="Adobe Garamond Pro Bold" pitchFamily="18" charset="0"/>
            </a:endParaRPr>
          </a:p>
        </p:txBody>
      </p:sp>
      <p:sp>
        <p:nvSpPr>
          <p:cNvPr id="4" name="Content Placeholder 3"/>
          <p:cNvSpPr>
            <a:spLocks noGrp="1"/>
          </p:cNvSpPr>
          <p:nvPr>
            <p:ph idx="1"/>
          </p:nvPr>
        </p:nvSpPr>
        <p:spPr>
          <a:xfrm>
            <a:off x="0" y="5181600"/>
            <a:ext cx="9144000" cy="1676400"/>
          </a:xfrm>
        </p:spPr>
        <p:txBody>
          <a:bodyPr>
            <a:normAutofit/>
          </a:bodyPr>
          <a:lstStyle/>
          <a:p>
            <a:pPr algn="ctr">
              <a:buNone/>
            </a:pPr>
            <a:r>
              <a:rPr lang="en-US" sz="4800" b="1" dirty="0" smtClean="0">
                <a:effectLst>
                  <a:reflection blurRad="6350" stA="55000" endA="300" endPos="45500" dir="5400000" sy="-100000" algn="bl" rotWithShape="0"/>
                </a:effectLst>
                <a:latin typeface="Times New Roman" pitchFamily="18" charset="0"/>
                <a:cs typeface="Times New Roman" pitchFamily="18" charset="0"/>
              </a:rPr>
              <a:t>The Consequences of the Fall</a:t>
            </a:r>
          </a:p>
        </p:txBody>
      </p:sp>
      <p:pic>
        <p:nvPicPr>
          <p:cNvPr id="1030" name="Picture 6" descr="http://www.fbcnow.org/wp-content/uploads/2011/09/doctrine.jpg"/>
          <p:cNvPicPr>
            <a:picLocks noChangeAspect="1" noChangeArrowheads="1"/>
          </p:cNvPicPr>
          <p:nvPr/>
        </p:nvPicPr>
        <p:blipFill>
          <a:blip r:embed="rId2" cstate="print"/>
          <a:srcRect/>
          <a:stretch>
            <a:fillRect/>
          </a:stretch>
        </p:blipFill>
        <p:spPr bwMode="auto">
          <a:xfrm>
            <a:off x="34123" y="2362200"/>
            <a:ext cx="9109877" cy="2285999"/>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cdn.history.com/sites/4/2013/05/1604771930WhoAmI.jpg"/>
          <p:cNvPicPr>
            <a:picLocks noChangeAspect="1" noChangeArrowheads="1"/>
          </p:cNvPicPr>
          <p:nvPr/>
        </p:nvPicPr>
        <p:blipFill>
          <a:blip r:embed="rId2" cstate="print"/>
          <a:srcRect/>
          <a:stretch>
            <a:fillRect/>
          </a:stretch>
        </p:blipFill>
        <p:spPr bwMode="auto">
          <a:xfrm>
            <a:off x="0" y="1371600"/>
            <a:ext cx="9144000" cy="4338506"/>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queerlychristian.files.wordpress.com/2012/12/tree_of_life.jpg"/>
          <p:cNvPicPr>
            <a:picLocks noChangeAspect="1" noChangeArrowheads="1"/>
          </p:cNvPicPr>
          <p:nvPr/>
        </p:nvPicPr>
        <p:blipFill>
          <a:blip r:embed="rId2" cstate="print"/>
          <a:srcRect/>
          <a:stretch>
            <a:fillRect/>
          </a:stretch>
        </p:blipFill>
        <p:spPr bwMode="auto">
          <a:xfrm>
            <a:off x="0" y="-5038"/>
            <a:ext cx="6339142" cy="6863038"/>
          </a:xfrm>
          <a:prstGeom prst="rect">
            <a:avLst/>
          </a:prstGeom>
          <a:noFill/>
        </p:spPr>
      </p:pic>
      <p:sp>
        <p:nvSpPr>
          <p:cNvPr id="3" name="Title 2"/>
          <p:cNvSpPr>
            <a:spLocks noGrp="1"/>
          </p:cNvSpPr>
          <p:nvPr>
            <p:ph type="title"/>
          </p:nvPr>
        </p:nvSpPr>
        <p:spPr>
          <a:xfrm rot="4686363">
            <a:off x="4381500" y="2095500"/>
            <a:ext cx="6858000" cy="2667000"/>
          </a:xfrm>
        </p:spPr>
        <p:txBody>
          <a:bodyPr>
            <a:normAutofit/>
            <a:scene3d>
              <a:camera prst="orthographicFront"/>
              <a:lightRig rig="threePt" dir="t"/>
            </a:scene3d>
            <a:sp3d extrusionH="57150">
              <a:bevelT w="38100" h="38100" prst="convex"/>
            </a:sp3d>
          </a:bodyPr>
          <a:lstStyle/>
          <a:p>
            <a:r>
              <a:rPr lang="en-US" sz="6000" i="1" dirty="0" smtClean="0">
                <a:effectLst>
                  <a:glow rad="101600">
                    <a:schemeClr val="bg2">
                      <a:alpha val="60000"/>
                    </a:schemeClr>
                  </a:glow>
                </a:effectLst>
              </a:rPr>
              <a:t>Revelation  22:2</a:t>
            </a:r>
            <a:endParaRPr lang="en-US" sz="6000" i="1" dirty="0">
              <a:effectLst>
                <a:glow rad="101600">
                  <a:schemeClr val="bg2">
                    <a:alpha val="60000"/>
                  </a:schemeClr>
                </a:glow>
              </a:effectLst>
            </a:endParaRPr>
          </a:p>
        </p:txBody>
      </p:sp>
    </p:spTree>
  </p:cSld>
  <p:clrMapOvr>
    <a:masterClrMapping/>
  </p:clrMapOvr>
  <p:transition>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truthnet.org/Christianity/WhyJesus/Salvation-2.gif"/>
          <p:cNvPicPr>
            <a:picLocks noChangeAspect="1" noChangeArrowheads="1"/>
          </p:cNvPicPr>
          <p:nvPr/>
        </p:nvPicPr>
        <p:blipFill>
          <a:blip r:embed="rId2" cstate="print"/>
          <a:srcRect/>
          <a:stretch>
            <a:fillRect/>
          </a:stretch>
        </p:blipFill>
        <p:spPr bwMode="auto">
          <a:xfrm>
            <a:off x="1905000" y="228600"/>
            <a:ext cx="5600700" cy="3733802"/>
          </a:xfrm>
          <a:prstGeom prst="rect">
            <a:avLst/>
          </a:prstGeom>
          <a:noFill/>
        </p:spPr>
      </p:pic>
      <p:sp>
        <p:nvSpPr>
          <p:cNvPr id="3" name="Rectangle 2"/>
          <p:cNvSpPr/>
          <p:nvPr/>
        </p:nvSpPr>
        <p:spPr>
          <a:xfrm>
            <a:off x="0" y="4419600"/>
            <a:ext cx="8763000" cy="1754326"/>
          </a:xfrm>
          <a:prstGeom prst="rect">
            <a:avLst/>
          </a:prstGeom>
        </p:spPr>
        <p:txBody>
          <a:bodyPr wrap="square">
            <a:spAutoFit/>
          </a:bodyPr>
          <a:lstStyle/>
          <a:p>
            <a:pPr algn="ctr"/>
            <a:r>
              <a:rPr lang="en-US" sz="3600" i="1" dirty="0" smtClean="0"/>
              <a:t>“But your iniquities have separated between you and your God, and your sins have hid his face from you, that he will not hear.” Isa 59:2 </a:t>
            </a:r>
            <a:endParaRPr lang="en-US" sz="3600" i="1" dirty="0"/>
          </a:p>
        </p:txBody>
      </p:sp>
      <p:pic>
        <p:nvPicPr>
          <p:cNvPr id="58370" name="Picture 2" descr="http://www.blessedisthekingdom.com/wp-content/uploads/2012/12/3-29-12-WM-hell-awaits-fire-red-31000.jpg"/>
          <p:cNvPicPr>
            <a:picLocks noChangeAspect="1" noChangeArrowheads="1"/>
          </p:cNvPicPr>
          <p:nvPr/>
        </p:nvPicPr>
        <p:blipFill>
          <a:blip r:embed="rId3" cstate="print"/>
          <a:srcRect/>
          <a:stretch>
            <a:fillRect/>
          </a:stretch>
        </p:blipFill>
        <p:spPr bwMode="auto">
          <a:xfrm>
            <a:off x="3505200" y="3048000"/>
            <a:ext cx="2351313" cy="1143000"/>
          </a:xfrm>
          <a:prstGeom prst="ellipse">
            <a:avLst/>
          </a:prstGeom>
          <a:ln>
            <a:noFill/>
          </a:ln>
          <a:effectLst>
            <a:softEdge rad="112500"/>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20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s://encrypted-tbn3.gstatic.com/images?q=tbn:ANd9GcSc-WSGqgCxwb9np5rggA1y2SrMwrIM6xIHTa-ZlKBXKwuICx2b"/>
          <p:cNvPicPr>
            <a:picLocks noChangeAspect="1" noChangeArrowheads="1"/>
          </p:cNvPicPr>
          <p:nvPr/>
        </p:nvPicPr>
        <p:blipFill>
          <a:blip r:embed="rId2" cstate="print"/>
          <a:srcRect/>
          <a:stretch>
            <a:fillRect/>
          </a:stretch>
        </p:blipFill>
        <p:spPr bwMode="auto">
          <a:xfrm>
            <a:off x="1371600" y="228600"/>
            <a:ext cx="6373091" cy="3810000"/>
          </a:xfrm>
          <a:prstGeom prst="rect">
            <a:avLst/>
          </a:prstGeom>
          <a:noFill/>
        </p:spPr>
      </p:pic>
      <p:sp>
        <p:nvSpPr>
          <p:cNvPr id="3" name="Rectangle 2"/>
          <p:cNvSpPr/>
          <p:nvPr/>
        </p:nvSpPr>
        <p:spPr>
          <a:xfrm>
            <a:off x="0" y="4571999"/>
            <a:ext cx="8991600" cy="1754326"/>
          </a:xfrm>
          <a:prstGeom prst="rect">
            <a:avLst/>
          </a:prstGeom>
        </p:spPr>
        <p:txBody>
          <a:bodyPr wrap="square">
            <a:spAutoFit/>
          </a:bodyPr>
          <a:lstStyle/>
          <a:p>
            <a:pPr algn="ctr"/>
            <a:r>
              <a:rPr lang="en-US" sz="3600" i="1" dirty="0" smtClean="0"/>
              <a:t>“And all things are of God, who hath reconciled us to himself by Jesus Christ, and hath given to us the ministry of reconciliation.” (II Cor. 5:18)</a:t>
            </a:r>
            <a:endParaRPr lang="en-US" sz="3600" i="1" dirty="0"/>
          </a:p>
        </p:txBody>
      </p:sp>
    </p:spTree>
  </p:cSld>
  <p:clrMapOvr>
    <a:masterClrMapping/>
  </p:clrMapOvr>
  <p:transition>
    <p:fade thruBlk="1"/>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myfaithfeed.com/wp-content/uploads/2013/02/1John1-9_verse.jpg"/>
          <p:cNvPicPr>
            <a:picLocks noChangeAspect="1" noChangeArrowheads="1"/>
          </p:cNvPicPr>
          <p:nvPr/>
        </p:nvPicPr>
        <p:blipFill>
          <a:blip r:embed="rId2" cstate="print"/>
          <a:srcRect r="444" b="14667"/>
          <a:stretch>
            <a:fillRect/>
          </a:stretch>
        </p:blipFill>
        <p:spPr bwMode="auto">
          <a:xfrm>
            <a:off x="1981200" y="1143000"/>
            <a:ext cx="5575299" cy="4778828"/>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3400"/>
            <a:ext cx="9144000" cy="5632311"/>
          </a:xfrm>
          <a:prstGeom prst="rect">
            <a:avLst/>
          </a:prstGeom>
        </p:spPr>
        <p:txBody>
          <a:bodyPr wrap="square">
            <a:spAutoFit/>
          </a:bodyPr>
          <a:lstStyle/>
          <a:p>
            <a:pPr algn="ctr"/>
            <a:r>
              <a:rPr lang="en-US" sz="4000" i="1" dirty="0" smtClean="0"/>
              <a:t>"And God said, Let us make man in our image, after our likeness; and let them have dominion over the fish of the sea, and the fowl of the air, and over the cattle, and over all the earth, and over every creeping thing that </a:t>
            </a:r>
            <a:r>
              <a:rPr lang="en-US" sz="4000" i="1" dirty="0" err="1" smtClean="0"/>
              <a:t>creepeth</a:t>
            </a:r>
            <a:r>
              <a:rPr lang="en-US" sz="4000" i="1" dirty="0" smtClean="0"/>
              <a:t> upon the earth. So God </a:t>
            </a:r>
            <a:r>
              <a:rPr lang="en-US" sz="4000" i="1" u="sng" dirty="0" smtClean="0"/>
              <a:t>created man in his own image</a:t>
            </a:r>
            <a:r>
              <a:rPr lang="en-US" sz="4000" i="1" dirty="0" smtClean="0"/>
              <a:t>, in the image of God created he him; male and female created he them" (Gen. 1:26, 27)</a:t>
            </a:r>
            <a:endParaRPr lang="en-US" sz="4000" i="1" dirty="0"/>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descr="data:image/jpeg;base64,/9j/4AAQSkZJRgABAQAAAQABAAD/2wCEAAkGBhQSERUUExQVFBUVFxcYGRcYFxcUFxgWFBcYGBgYFxcXHSYfFxojGhcYHy8gJCcpLCwsFx8xNTAqNSYrLCkBCQoKDgwOGg8PGiwkHB8pLCwsLCkpKSwsKSkpLCwpLCwsLCwsLCwsLCkpLCwsLCwsKSwpKSkpKSwsLCwsKSwsLP/AABEIAKMBNgMBIgACEQEDEQH/xAAcAAABBQEBAQAAAAAAAAAAAAAGAAEDBAUCBwj/xABCEAABAwIEAwYDBQcCBAcAAAABAAIRAwQFEiExBkFREyJhcYGhkbHRMkJTwfAHFBUWUlThF0NicoLxIyQzkqLC4v/EABkBAAMBAQEAAAAAAAAAAAAAAAECAwAEBf/EACkRAAICAgMAAQQBBAMAAAAAAAABAhEDIRIxUUETImFx8ASx0fEyQqH/2gAMAwEAAhEDEQA/APNnVCozUSeYUbikOo77XxTirooZKcOQGJRVXba/ioXCOnouAlsNGg2pPNOHqpSeu85RsWiV1X2TucQJ0185GyrucSFGyoZhCw0TOrJNrlLsWuMNJJ6iD7ctVxUt3M+15ShY/Ek7dMaqjBXBWDRP23il2y4pCd4U37sCCZjw391rNSORWT9sq7wQY+Sla4LGol7QrntU76XT4blN+7wJnXTTktZuJ2xxU7WuXFGqAOhUrHygDRwSQmzqzSti49PHkF2cPEE7dOfxQsyVlZripmUXHYe4UNMmYK1LZvlP66LNjJJlM0Xjdp+C4Llt0m6rS/gLaog6HrzCRzrsb6V9AkHKelRe77LXO8gSta74VqUe9HaM3kDbzby89VZsmEgdPEwPfRbnq0ZQ3sxhh1b8N/8A7SFHVpuYYc0tPiI+aLqTOQA+nx3Vh1sCO8ARGx1CT6pX6H5AbOlnRbc8OUHiWzTJ2yyR6grAxPAKtHUjM3+obeo5JlkTJyxyiUQ9O16jCdqcSibOlnXCUrGO8ydRlMsAw3qNwXb1wQrkUI7R+vJchIJ0BhSk0pk+VKE6aVMHqELsjxQMdB66ZbE9dpGnhMqNokgI5dhYY8OEfYA8i7uz8PklnLiUx4+QL4baQwPIJBOgiQI5kc9Tsr7rdzpB+Q/UI+4WwKn2QDhOn+fzVbjTAhRoOq0xoIB/4QdM3x+a5/q3Kjo4KKo8sqsgkdJTNZJjdIDXqtrha0Dqpnk356LobpWQjG3RlCgYBA1JAjpO3qtOnYloLSJdEkkT6Db/ACjfgvCWCq4OAdEuB8ZgeyK7vh6i/UtHoueWan0XWNLs8WvraGN0Hh6qkxqL+N8AdRqfaGQtlm8/8XlH5hYtlhebUctB5q0ZWrJTX3UioylAEg6/rdXaVqDrEz9kdB18T4rabhwNLLuevieaOsEwOkKQ7rSYAJjopyy0UWKtnk95ZlmWREzBjefHmV3Z2ZImJXrOJ8NU61I0yADu0/0uGx8uqDGWvZlzCNWmD4dUI5bQrx/cUThsgCYB3/X63RBg+BU3byfyCpUgJRBgzxqpzm6OjgjPxrgFj2ZqPdqAbfdf59D4oOtaDmvLXAgjQiNQRyXslNggeSHeKsBD2mswd9o73/E0cz4j5LY8laZCcPlAvbURotq0qR+SzKA7s7q9ZEIzK4uglsmyPzPyWZiHDwLu0pgBw3b90+LehWhYlaXZ6eiknXQWk+wUayG6jX4R9Aq7zG3w1C3sUtgO+BOsEefNYVzWIdJj9abp9PaDC+mWLZ+m2u3itmlay0zHqJBlZFpEztr+v15Ldo0wBvKUaTAviDhDQ1KAg7upjbzZ9EIFe0uobkdPkgDjXAwxwrMENeYcOQd19fmq48m+LOecF2gXCdIhKF0EBJJJLGMJwXLwk8+CZzlcijhIeyafklKAw0rsOUbj+vJKm5Cgk7QnhdUQ07mE7mQlM0NRHeHXReijkDq90d3eGgQB7oNwKy7R4BHdBBJ8BrA80f2LGh0gATudyfMqGZnX/TphVw/YZaYk+Kv3tkKlN1N2rXtLT5OEJWT+4FPKgkkhZttnzldW5Y5zXbtcWnzaSPmFvcJ2zgXkCdAAeQO+vlorPGHDrm31aIDXOzjyfr85+Cu4TbimzJy+ZK6Jy+0OKP3WFHCVIZ3ETAAbPWJLj8Si9rEKYDVyuhFbHLlVN7K5bTB7jrDxUtidyxwPoe6fn7IQo0mgDLpAj0XpN/Q7Sk9kfaaR6xp7rzLtMoj9TKddUCFXsv06QPojHBBNMaoKtqqLsCrd2Ej72Vl/xNoU0GcYWWWsHjZzR8Rp8oRoCh3jWgTSY8fddB8nD6gJlp6OdP0E6b9VtYa+PWEPCRutayuNQfzWmtHQthzQGgUr6YI9FTsK0tCulIqog7s83xK27J7mD7riPSdPZd2VaAtDi2zitm5PA9tD8lgskbq3aGhoK7O4j4hENLZBmH3MkFF9m+QPFQHmS3NvmaR1BCCsRpnfSJIjfl+vj4o76IPxu2ioWDnP/wAgSPdPESL2VLS7A5D/AAVtW1xsPFCerDrvPXdbuGXkkEt3+HmPVCUaKPaCSi/1Hw0VHiSy7S2qt5lpIHizUfJWbboefvqrb2AiPD5pfmxGeJEpK3i9l2NapT/pcR6cvaFUldyORiSTSkiAH3KMuXdQKPlsrkkcykEpjxVrCq4bWpueO617SfIOlBhR1d2JpmHDKdNDv/hcOsogl0g7eSMsW7OvSr1tCGkgHq5zjEemqDToBuNdFOMrRaUEjhzhOkD3nxRJhGHN7PPU73QH6IbpM10CM7BwLWiIkeyE3RoK2Q3eLMpaMHoBAUmE4y99TY5fAarUp4JTqkZgEV2XCzGM7jWzGk9VCU11WzpqSdt6JcKxwQJa4DqVs2mK06v2HA9RzHostuEElslwbBzAHLr6clBg9s0PqtAAf3g13xhR5VozgpWzJ42rMFdvUMg+hP1QdcYyATlWvXaS8h/2mkgzrqN1ZsOHadRwkBVtRWxlF1or8PYu4GSCfII3pcRsa2XAt81VHD2TLlA370bx4JrvAu68uJMTlBOkchA5qTkrugtKWmzftcQa9uYER18l5lidw0VahnTM6PIkwii5p/8AkzkGUtILgObRv+R9EKMpB243Txd7AoU9Gd/FjPdCLMAxrKBLXH9eKbCeGGO70D1WsMDcMwGgjukRv4zzQnJS0kHrTZeZxLTzBpOp5f5UnEVUG1qHqNPOQViXODim5riM2us6nYe26h4sJ7kHuObAHKRuPklTt0hXBdg3cXQACjs8QOYdFcoWjX6EIgsOG2hswOolUcktDU0WcLxwBuoMAbnQBamH4+yq4tH69FlDAXOa0GRvmAgctI8EsKtG0qsOb5FStIDimdcX1RmYJEgO9JiPkhK4riPNWMTa8VXB5JdJmfn7ymtqAfoVVaQsV4V7K+II6IwsceaG6ggDmf1qqFtw8A2RE8p68pU1Th5zmgEkd0yBA73L0SSabH+NmvhvEDaxIAKycSvMz3u/pkfAx8pUmE2wovIcBPJyysXplvd6yT8fqEFti8aZSudRrzGngu8PvspGn/adfmurYh7f1v8A9lbbgxA0jMdAeX6hM2umUNNmPtayTy6/lzKsYNxD28jKRHXb49Vi3vDznNO8gDLsNZEk+nwVu3oOohzIAcWkNd0cQQPSYSNJIRgTj1921d7xz8OgjRZ66cwgkEQRoR4hcldiONiCZIJkwphPcuMxXdQqGVYkhOG6driuajkzXrDBjgFNr7OtTc4N7wc3nDwIEj+kgkTyWVimB1KTWueJa77L26tPUTyPgqNniL6Tg5h1HwPmFtY7xSy5pNGQse2NiMungFGmnoumnH8mARCu2t+7Pm5qg86qxaETromYi7DnB8YDnCDtC9DwW5zN15LyXBMPc1zT+oXpuBVeXguSaSkqOzcoOwge2dOqy77LTIJgTstNtTRCl5Z1i99R7HP10aCNvyEJJxT2Lg+b6M7jKzyubctHddDang6Ia7129AquB4jrI8FauOKKVSjUYYOZjmBgOYlx2Omgg6z4LGwW3LDr4J6uOysdOvg9Nsq2ZoUlxTkLNwyr3QVbxKo80X9nq6NEiprZFpqZni4Y2pl0M6EdQdwgrF7T92rFmuR2tM9WnkfEHT0WnWrG3GZ7CeriQACeU8yqmO4sy5osa2HPD80jUNbEET4mPgjBV+i8l8pmrgF9qNUX0jOoK8/wQlsAo1tq5EJem0JlVpMe8ogST05+CyK9BtxRfSBE7sPR429Dt6qXihtR5phoOTXMR15SsBuNCi7KWFh6uIEjrAQ47tDRVx2zJtrgtdBkEaOHQjQhGuB3sjVCOK1G1rg1KY7py67SQACfX8lu4A87bp8npquLsLRTkaHRZOI5WASQOXitCzuZ0KE8UFTtqjnNc4BxytGsjlHokcUxMfezniiyFSm24Zu0Br/+X7rvTb1HRYdjdQRqtey4kpgOa9uVsOBbOYmQRCxbe2mCqrqmN09Brg95Ig7bQtxtGRvIG3wQlgr5BG8D4/r8kTYbe5tFFeAmnejNxGo1oEkD56LI4jtQ9ors5w1/n913rt8FVuqr2vqOewuOYw3wk667CIUljjlM03tIhpaRlOup/wA6p1GtooZlpVy89ET4fcAjK7Yx6c9Pmh51tILun69lo4dUlhI1LY89946/PVCe9gCk25LSc0w0gct+fnCx8Ru2SC5wkRpz0WlheIB7SOcIDZiHZtOdhc4kyOY6kknRCMbAl6PxlhwzC4Z9mpo7weB/9hr5goZlFLuIaRtatM/eHcbuQeXlBQrK6oXVM5ciSeh0yeUk5IHnjooiPgpXjoq7wugiIhMPJcEeakA15goDImFMx4bJU2qS0ti9zWie8YWpivDj6MPGrevRI38FFF9mX2ZCs4fbZngKxaWweFawy2yVBOyVsdRthfhdDQDpARVhjYQva1Nlu2d10XBPs70tUE1OpAlY/FuLMZaVu+A4sLWjmS7SB46rRFIOYAfBC/H1OmLdrMozF8tPMR9r0gx6qkHfZzcU/wBgBg9CXA9EZWTBCGcJ7sgogsq8H9c0+XZfFpBRhb9IOy1mVwG6mEN4dW1HityvZtdBIkgLniwTSvYGftIv2llKmxwJzOcQOgEA/ElYGEU41POFocdBhuBkaAWtAcep3HqAf1CqWTu6ur/qJFbCCg3ZE1pVlo6hCVncaeX5oiwV8mCuV6Zae0a1zdtA7x2XlvEdyKl5ULTLQQ0Hl3QB85XotW0ptzPc0RqTPQbry92XtHFohpcSB0BOg+C6MRBxXwbOGjYLbw+pleEPUqsQQtehWkgjoD+SnkRePQXWzwHTyIlVcbv6bab3FwByujzjT3hNZAPpGdlk8UUaVO2LXNGYkBp8d58NAUsO6JNIBrcarfw53JYlEAFaNOrEELomrDBUbmG1stT5+KJLEgPJ5boRpvkyOgPtr8vdEdqA+jJ56e/+VyseRHxDdMFOoZ72R0eZ0QNQKJeJ2UmUcpbDy7umTy3Ovh80NUiFeC+0VLw1rKtII2IU2D3eWoQdjofhyWOy4yOB5K5lhznDYH2cAR+fwSuPY4V4Y3I945DX0P5LF4oqUxTqEfagAf8AUdvPdaIZnotn75A/IT1CH+LBSbSa0My1M28kw0TO522UoK5CZHSbBUpAJQnXccIgEydJEUHqnNV3zKncV1bWTnuAA1J0+qsSSsr02R6pxvoUeYLwU3R1Tvn2W/fcIUnU4yAaGCBBHRRlninR0rA6AXhy3mqCeWq9RsbJtSnleAQQgbBbIsfBGo0XoWEbKGaWy8FUQI4g4QNs7tKWrJ1HRZfaAr1q7t2vYWu2KCbzgMlxNN8eB2Qjk+JArwwKV49gAGoHyWxhmPguAOhUd3wxWosLnFjh0Eyq1rhYqbkt8kXxaHVnpGG4k1wGqwf2hgZKTp1zOHoR9QPiocKw40x/6jj8FZxTDxXbDjtt4KSkosNK9AIVK2/cDqFrO4PqA914PmqV7hr6RAflM9JV+cXoOzXwjGGyD0KMrW/DgNQvPLXCMxzZi3yARDY0ywfaJ84UJUugyVrZh8YtAu6kcw0nwOUSsZjyNkUYpgfbOzAw47lZ38sVW/eafNVjkjVAoo2mIkHUIswbFmh3nB+oQt+7EPLSFdtcMy7PI8NEJqLD+w7fWbUpvBIylrp8i2CvKwUYtqHIWzoRCya3DZJlpS45JdgrwxxVIGmy0sKv40dpMj4roYI8HXLHuq37qT3doO6q3GRlYZ4RijcmU+Sr8aw+2aebXj3aQVhW9Ms+8T5q1XrOqCHHToo1xdhaBtqcvI0Ws/BTuCoxhzhvEBW5xBTO8LudC12mZpA/XmibDMUBphpgHb1H+ULOtCdNo5rg3LqZ0181NxUuhv2EPGoD6NN33g86eY19wEItCuVbx9QjOZjYbAeQC7/ctJVF9qpmSKDwY/XJbFgJova4w4tBby+wQQPWIWZc3IYOqirY2CGjKZbz6hZpyA5Rj2wvtcWBptAgHuwPIiPzWXxy9rm0XjQnOI8NDPxWCMaI2aJGxOvsqt3fPqul5mNB0A6AckscdSslkyRapEYTlcJ1c5hEpJiksKYnZdUWcI4cPtkalDZCNuHWwxoRyP7RsCXIMcNoBaVzR7qo4aVqO2XnHXJ7A2rZRUJjmtvDnQAor2l3ipLQJm7KaZqVX6Kv2keKmjRS07b73TRTE0jOxGiXM16LCt7LKUV16crIdR1RTopFnVCkpHNhS0WLp1LVI5GfZBqSAB5noqOL2GZEFG2geJ1Kr3tGQsm1sCasH7e0hXWUFJTo6q32WiLkNIptCVJhdJ2aNvFWKVtOnj7LSNuANEBW0Cl1h3fmE7bRbN3b6yuaVBHmNozW2xClJgSrle30U1hbAukjQbea3KxeilQszlOYanl0CpVcL7xKKKlqFSrWyPJoCYPvsfj+tlyy0g6ohbahU7y02W5sYov0bpuTp5qe0w/u977R3+i0sHtWucS4cu7+Z81fdYwdFt0K5K6MKrg0iViX2EnkPqjgW4Khr2IgoqTRlIArWwynXSFavSGM6efILRvrCHTqQNo/Pqh7ilj8rT9xxP8A+Z9/gqxfNoaUuMbMK8r5jpsNvHxUBTQnXYcDbbtiThMQnCwB0iUklgCCdKElgFW3oZj6oxwtsAeiE7PdFmFjQIZSuEK8MctcuMaCTyEx7rIw5ui1Ke64WdD2B2HcdUru5/d6dGq14zZsxZlGT7WocZXFrxzTN5+6ClU7XO5m7MstmTM7QCdkGcB1CMXq5Rmce3AGsSXbujZo3PgOsJ8PPZ8Qn7TyK9UdXOdleB4AknyE9Aut4Y21+DijnnS/dHqWPcRMs6Jq1A45QJa2J7xgak8zIHWDyBjOH7V7Ztm24LKjmPqGnkGUPa9rcx0JgiMpkH7wW9d8P069B1K4aKgqd5+4lwiMpGoDYAHgPEryrEMOoPxOna0gKdpZB1SqftDuQ+u5xcTmJhlPX+kctFLFGD7+P7FMsprr5/uev2tftKbHlrmF7WuyujM3MAYdHPVQV7fVBnB3GNxcU765rOItqTpY5wbmY05nFggd8hmSJ5uHIrHsf2gXIw66uKjtXVRTtpDSQ5wJeNocGNgyRukeCVuv5Y0f6iKS/nR6ZSYpciyeCH13WVOrdPzVKgNQkhrcrHatENAH2Yd/1IRo8eVru4r1KbzQsbRjnuLQ3PViQxpc8HKXu2A5DrqkWKTbXhV5kkm/k9QGoHUKCpTBCAOBuKLqpbXF7dVf/BZOUBjGgBveeW6S4/ZY2SRLtZhUsBxbFbzD3vovHadvDXu7NpNOBmAJblIaSOkyekJ3hfy1oms6+E9h+aEFTNpLzrDeOri7qvLA7saDBLaNMvqXFYiGgGCabHODncoaNTJRtweLo2jTeAdv3tO6CR90Oy6B3l4TrKnPDKK2UhmU+jQp04dKufmvMrPjuob+6dnz2dtSeXaNALmQ0ZCBPeqd1oJMg9VFg+J4rc4dXuWVgHZ5psyUxNOnmNTIcupzFrRO+Rw3KdYJLtr4/wDSbzxfSf8Ao9JuKEqBlOEEVeOq1e9NtSLmUrcE1302drVqOpw1zKQg5QX90GJiTICJOC33j6L3XjMjjUcabTGcUzsHxzGwnXTVJLFKKtjwzKTpEHFnFVKwYx1VrndoSAGFubQSdHEabfELasHHI0lpZmaCWndsiYMcxMLzPH7pt7jMOdFtYNL6h3EUe9UMHQk1MrPGArfD/wC0KsLS7u7gF9NtUNoNMBxe/MezLgNQ0ZDJk77qjwNRTXf+RFnXJp9f47PUmlV69Bec2eP4nXoUalIPfWrVA+BTDbajbiQGuc4Q5zyc32iQ0DYnW3T4rua2MutqL5pMpuFQQ0sa9rSS4GM3deWs1Jkg9YGeF+oCzLxhuxqVa3kLzOvxdiVsW2VUsdd1qgIeQ14pUnwBowQ4yHO1BhvIyILOG7i8qXdTMKn7o2mGsfXZ2dSpVbANRrYDg1xzGIgCIgpZYWlbaGjnTdUxn8W0KLHPc8BjKxoOMwRUa6Hd06uAmSRy1hGTDmC8fw/9nNxd1+3xGq6S5002hx0aTpn+wxhjTLMgjbl61bPgD4IzjGNJMEZSnuSO+yXJ6c1ZLZXBYkHMu+sA4eKxsUwvtKZpu0Dtj0cIj4FFTmdVSvKEj9eiHW0Ui7VM8Vubcse5jhDmkgjxC4Rhx7hMFtw370Nf4OA0PqNPRB674y5Kzkap0JOuYXTUwDpMU0JFYA8pJklgHFpuirDHbIVt6ZlElhVQybKY3QW2FaFq0qqF7e6Wjb3y45RZZM44X4Pp2b61Rri+pWcSXEBuVpJOQCTpOpPOB0UmC8FU6N7WvMxfUqlxaC0AU8570amSRpOmk9Vo0bsFaVs8Ic5NvfYOEUlrotMpkjoeR318uaDsJ/ZTTpUrtj676r7tuV1QtDXNElxgSZl0E9YhG1J4U0oxbj0LJKXZ5jxPhVHDsLZZPFaqK7uzDqLAHZg4VS4tLjmcSBpPeDYGWENu4YN3dULKkc9rZDLVqhuRheTmqAamajjAOp1zbAL2us5pEOAI6ESPgVQucrYygNG0AAAeQGyp9Zpfkn9FN/g6dbBzCwjulpbA07pBEDpohK2/ZRTbY1rQV3ZalQVM+QB0ty5Q8ZoeAGnTu/aJ3iC+nct6q1TrA7FSjKUei04xl2CN9+zgPsKdk2uabW5Q5wpg5w0l0Zc3dl5znUyQOQAG9heBstbWnQZq2k2Jj7R3c4jq4kk+a03VQqzr5u0rSlKSpgjBJ2gU4Y4LFi6t2FU9nWLTkczM5mWdG1M0EQ7m07BFTKQiNYiNzO0b7z4qoLkAqdt23qkuUnbHSjFUgRsP2TUWWle2NVzm1nh2cNDXjJGQO1Iflg9Jzu8II8B4fNvRpUi8PbRaGtys7MEt+84ZnZnTruBOsTEara4XNS5ACdzk+2TUIroFrDgltrd1rihUyi4nPTczPDi7MSxwcIEzoQd0QNpEMhriDBhx7xnqeuusadNE1W8aRuoKd+3qkcnJ7HilFaBnC/2W06VtdUXVnvddBodVygOblOcQJM97U66+6uO/ZtRdh7bN7iQ2CHtbkIeCTnyknUlxmTrMaQIIqd+2d1P+9jqqfUn6T+nDwzcJwZ9C3p0TVDuyphjHCnk+y3K1z25zmIEaSAT6RkcG8Dsw91V3aOrVKpEvc0NMCTA1O5MnyHREVTEACq1bEG7ylc5U16MoRtPwzMW4MbVvaN6yp2dalAMt7RjwAQJGZpBgkSD00Wvf4T21vVouqOBrNLS9uhbIjujkPCdZMlRtxVvVd08XbMStylr8A4xV/krcK8NCxtm0BUdUylxzOEfaMwGyco8J6rVhQfxNvVV34u0HdBtt2x1SVI1aT109Y/8AFwOad2ONjdFJsU1SoqgWYzHGlKrjDUKYUznFsPFai+mdM4IHgeR+IXj1ZhaS0iCCQR0I0K9GvMfAMSgfHiHVS9v3t/8Am6+q6cVoSbszZThNCQCuTHTpoShYAkk6Sxj6HH7PsP8A7Wl8D9VI3gaxG1tT+B+qSS6KRwcn6SDg6z/t6fwP1XQ4RtPwGe/1SSW4rw3KXp2OGLYf7LPdStwKgNqbfdJJDjHw3OXp2MHoj/bHuuv4ZT/oCSS3GPhucvTh+D0TvTHuuHYDQO9JvunSW4R8Nzl6c/y7b/hN910zAqA2ptHxSSW4R8Nzl6dfwaj+GPdRHhy3/Cb7pJLcI+G5y9G/lu2/Bb7/AFT/AMuW/wCE33+qSS3CPhucvTsYFQH+233TOwGgdDSb7p0luEfDc5ekf8s234Lff6pv5YtvwWe/1TJLcI+G5y9HHDNt+C33+q7/AJet/wAJvukktxj4bnL05fw1bHei0/Fc/wArWv4LPf6pJLcI+G5y9G/lO1/AZ7/VN/KVp+Az3+qSS3GPhucvTr+VrX8Fnv8AVM7hS1P+wz3+qSS3GPhucvRfyna/gM9/qmPCVp+Az3+qSS3FeG5S9G/lG0/AZ7/VOeErT8Bnv9UkluK8Nyl6RVOCLJ29tTPofqozwDYf2tL4H6p0kaRuT9Of9PsP/taXwP1S/wBPsP8A7Wl8D9UklqQOT9H/ANP7D+1pfA/VN/p/Yf2tL4H6pJLUg8n6L/T7D/7Wl8D9UkklqQOT9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100" name="Picture 4" descr="http://4.bp.blogspot.com/-oRSVKcx24RE/TxS4bymm72I/AAAAAAAABCw/HJIFgv2FSDY/s1600/Why%252520are%252520we%252520here%25281%2529.jpg"/>
          <p:cNvPicPr>
            <a:picLocks noChangeAspect="1" noChangeArrowheads="1"/>
          </p:cNvPicPr>
          <p:nvPr/>
        </p:nvPicPr>
        <p:blipFill>
          <a:blip r:embed="rId2" cstate="print"/>
          <a:srcRect/>
          <a:stretch>
            <a:fillRect/>
          </a:stretch>
        </p:blipFill>
        <p:spPr bwMode="auto">
          <a:xfrm>
            <a:off x="0" y="848068"/>
            <a:ext cx="9130427" cy="4790732"/>
          </a:xfrm>
          <a:prstGeom prst="rect">
            <a:avLst/>
          </a:prstGeom>
          <a:ln>
            <a:noFill/>
          </a:ln>
          <a:effectLst>
            <a:softEdge rad="112500"/>
          </a:effectLst>
        </p:spPr>
      </p:pic>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upload.wikimedia.org/wikipedia/commons/thumb/1/1d/Westerminster_catechism_first_page.jpg/300px-Westerminster_catechism_first_page.jpg"/>
          <p:cNvPicPr>
            <a:picLocks noChangeAspect="1" noChangeArrowheads="1"/>
          </p:cNvPicPr>
          <p:nvPr/>
        </p:nvPicPr>
        <p:blipFill>
          <a:blip r:embed="rId2" cstate="print"/>
          <a:srcRect/>
          <a:stretch>
            <a:fillRect/>
          </a:stretch>
        </p:blipFill>
        <p:spPr bwMode="auto">
          <a:xfrm>
            <a:off x="0" y="0"/>
            <a:ext cx="9481106" cy="6858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natethiry.files.wordpress.com/2011/01/where-am-i-going.jpg"/>
          <p:cNvPicPr>
            <a:picLocks noChangeAspect="1" noChangeArrowheads="1"/>
          </p:cNvPicPr>
          <p:nvPr/>
        </p:nvPicPr>
        <p:blipFill>
          <a:blip r:embed="rId2" cstate="print"/>
          <a:srcRect/>
          <a:stretch>
            <a:fillRect/>
          </a:stretch>
        </p:blipFill>
        <p:spPr bwMode="auto">
          <a:xfrm>
            <a:off x="0" y="1981200"/>
            <a:ext cx="9136714" cy="28956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http://mrgaius.files.wordpress.com/2010/01/heaven-or-hell_17.jpg"/>
          <p:cNvPicPr>
            <a:picLocks noChangeAspect="1" noChangeArrowheads="1"/>
          </p:cNvPicPr>
          <p:nvPr/>
        </p:nvPicPr>
        <p:blipFill>
          <a:blip r:embed="rId2" cstate="print"/>
          <a:srcRect/>
          <a:stretch>
            <a:fillRect/>
          </a:stretch>
        </p:blipFill>
        <p:spPr bwMode="auto">
          <a:xfrm>
            <a:off x="1" y="3059"/>
            <a:ext cx="9144000" cy="6854941"/>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046988"/>
          </a:xfrm>
          <a:prstGeom prst="rect">
            <a:avLst/>
          </a:prstGeom>
        </p:spPr>
        <p:txBody>
          <a:bodyPr wrap="square">
            <a:spAutoFit/>
          </a:bodyPr>
          <a:lstStyle/>
          <a:p>
            <a:pPr algn="ctr"/>
            <a:r>
              <a:rPr lang="en-US" sz="4800" i="1" dirty="0" smtClean="0"/>
              <a:t> Rev. 20:15 </a:t>
            </a:r>
          </a:p>
          <a:p>
            <a:pPr algn="ctr"/>
            <a:r>
              <a:rPr lang="en-US" sz="4800" i="1" dirty="0" smtClean="0"/>
              <a:t>“And whosoever was not found written in the book of life was cast into the lake of fire.”</a:t>
            </a:r>
            <a:endParaRPr lang="en-US" sz="4800" i="1" dirty="0"/>
          </a:p>
        </p:txBody>
      </p:sp>
      <p:pic>
        <p:nvPicPr>
          <p:cNvPr id="58370" name="Picture 2" descr="http://images.fineartamerica.com/images-medium-large/book-of-life-yulia-litvinova.jpg"/>
          <p:cNvPicPr>
            <a:picLocks noChangeAspect="1" noChangeArrowheads="1"/>
          </p:cNvPicPr>
          <p:nvPr/>
        </p:nvPicPr>
        <p:blipFill>
          <a:blip r:embed="rId2" cstate="print"/>
          <a:srcRect/>
          <a:stretch>
            <a:fillRect/>
          </a:stretch>
        </p:blipFill>
        <p:spPr bwMode="auto">
          <a:xfrm>
            <a:off x="1905000" y="3114675"/>
            <a:ext cx="4991100" cy="374332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mage.slidesharecdn.com/thenatureofman-part2-090519142532-phpapp02/95/slide-1-728.jpg?1242761220"/>
          <p:cNvPicPr>
            <a:picLocks noChangeAspect="1" noChangeArrowheads="1"/>
          </p:cNvPicPr>
          <p:nvPr/>
        </p:nvPicPr>
        <p:blipFill>
          <a:blip r:embed="rId2" cstate="print"/>
          <a:srcRect r="308" b="36000"/>
          <a:stretch>
            <a:fillRect/>
          </a:stretch>
        </p:blipFill>
        <p:spPr bwMode="auto">
          <a:xfrm>
            <a:off x="0" y="1143000"/>
            <a:ext cx="9179169" cy="44196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8" name="Picture 10" descr="http://biblescripture.net/God.jpeg"/>
          <p:cNvPicPr>
            <a:picLocks noChangeAspect="1" noChangeArrowheads="1"/>
          </p:cNvPicPr>
          <p:nvPr/>
        </p:nvPicPr>
        <p:blipFill>
          <a:blip r:embed="rId2" cstate="print"/>
          <a:srcRect/>
          <a:stretch>
            <a:fillRect/>
          </a:stretch>
        </p:blipFill>
        <p:spPr bwMode="auto">
          <a:xfrm>
            <a:off x="-152400" y="0"/>
            <a:ext cx="9441178" cy="7488755"/>
          </a:xfrm>
          <a:prstGeom prst="rect">
            <a:avLst/>
          </a:prstGeom>
          <a:noFill/>
        </p:spPr>
      </p:pic>
      <p:pic>
        <p:nvPicPr>
          <p:cNvPr id="43010" name="Picture 2" descr="https://encrypted-tbn0.gstatic.com/images?q=tbn:ANd9GcRgZ5zfsflKc6n3OMCk1BKIlLhIAXL8-01EK2BWPKmRKr8aVn9scnoGo8Xa"/>
          <p:cNvPicPr>
            <a:picLocks noChangeAspect="1" noChangeArrowheads="1"/>
          </p:cNvPicPr>
          <p:nvPr/>
        </p:nvPicPr>
        <p:blipFill>
          <a:blip r:embed="rId3" cstate="print"/>
          <a:srcRect r="526" b="36812"/>
          <a:stretch>
            <a:fillRect/>
          </a:stretch>
        </p:blipFill>
        <p:spPr bwMode="auto">
          <a:xfrm rot="20855690">
            <a:off x="442059" y="2884761"/>
            <a:ext cx="3549901" cy="954274"/>
          </a:xfrm>
          <a:prstGeom prst="rect">
            <a:avLst/>
          </a:prstGeom>
          <a:ln>
            <a:noFill/>
          </a:ln>
          <a:effectLst>
            <a:softEdge rad="112500"/>
          </a:effectLst>
        </p:spPr>
      </p:pic>
      <p:pic>
        <p:nvPicPr>
          <p:cNvPr id="43012" name="Picture 4" descr="http://www.willrosenberg.com/wp-content/uploads/2011/05/the_creation_of_man_by_michelangelo_in_the_sistine_1801114.jpg"/>
          <p:cNvPicPr>
            <a:picLocks noChangeAspect="1" noChangeArrowheads="1"/>
          </p:cNvPicPr>
          <p:nvPr/>
        </p:nvPicPr>
        <p:blipFill>
          <a:blip r:embed="rId4" cstate="print"/>
          <a:srcRect t="11655" r="810" b="4527"/>
          <a:stretch>
            <a:fillRect/>
          </a:stretch>
        </p:blipFill>
        <p:spPr bwMode="auto">
          <a:xfrm rot="551203">
            <a:off x="4979386" y="2860051"/>
            <a:ext cx="2538026" cy="1489040"/>
          </a:xfrm>
          <a:prstGeom prst="rect">
            <a:avLst/>
          </a:prstGeom>
          <a:ln>
            <a:noFill/>
          </a:ln>
          <a:effectLst>
            <a:softEdge rad="112500"/>
          </a:effectLst>
        </p:spPr>
      </p:pic>
      <p:pic>
        <p:nvPicPr>
          <p:cNvPr id="43014" name="Picture 6" descr="http://www.illusionsgallery.com/Creation-hands-L.jpg"/>
          <p:cNvPicPr>
            <a:picLocks noChangeAspect="1" noChangeArrowheads="1"/>
          </p:cNvPicPr>
          <p:nvPr/>
        </p:nvPicPr>
        <p:blipFill>
          <a:blip r:embed="rId5" cstate="print"/>
          <a:srcRect/>
          <a:stretch>
            <a:fillRect/>
          </a:stretch>
        </p:blipFill>
        <p:spPr bwMode="auto">
          <a:xfrm rot="393003">
            <a:off x="1538266" y="4403351"/>
            <a:ext cx="2486025" cy="1728380"/>
          </a:xfrm>
          <a:prstGeom prst="rect">
            <a:avLst/>
          </a:prstGeom>
          <a:ln>
            <a:noFill/>
          </a:ln>
          <a:effectLst>
            <a:softEdge rad="112500"/>
          </a:effectLst>
        </p:spPr>
      </p:pic>
      <p:pic>
        <p:nvPicPr>
          <p:cNvPr id="43016" name="Picture 8" descr="http://upload.wikimedia.org/wikipedia/commons/4/49/Creation_of_man_Prometheus_Berthelemy_Louvre_INV20043.jpg"/>
          <p:cNvPicPr>
            <a:picLocks noChangeAspect="1" noChangeArrowheads="1"/>
          </p:cNvPicPr>
          <p:nvPr/>
        </p:nvPicPr>
        <p:blipFill>
          <a:blip r:embed="rId6" cstate="print"/>
          <a:srcRect/>
          <a:stretch>
            <a:fillRect/>
          </a:stretch>
        </p:blipFill>
        <p:spPr bwMode="auto">
          <a:xfrm rot="21199740">
            <a:off x="4595546" y="4589196"/>
            <a:ext cx="3030220" cy="1893888"/>
          </a:xfrm>
          <a:prstGeom prst="rect">
            <a:avLst/>
          </a:prstGeom>
          <a:ln>
            <a:noFill/>
          </a:ln>
          <a:effectLst>
            <a:softEdge rad="112500"/>
          </a:effectLst>
        </p:spPr>
      </p:pic>
      <p:sp>
        <p:nvSpPr>
          <p:cNvPr id="8" name="Rectangle 7"/>
          <p:cNvSpPr/>
          <p:nvPr/>
        </p:nvSpPr>
        <p:spPr>
          <a:xfrm>
            <a:off x="0" y="0"/>
            <a:ext cx="9144000" cy="6863417"/>
          </a:xfrm>
          <a:prstGeom prst="rect">
            <a:avLst/>
          </a:prstGeom>
        </p:spPr>
        <p:txBody>
          <a:bodyPr wrap="square">
            <a:spAutoFit/>
          </a:bodyPr>
          <a:lstStyle/>
          <a:p>
            <a:pPr algn="ctr"/>
            <a:r>
              <a:rPr lang="en-US" sz="4400" i="1" dirty="0" smtClean="0">
                <a:effectLst>
                  <a:glow rad="101600">
                    <a:schemeClr val="bg1">
                      <a:alpha val="60000"/>
                    </a:schemeClr>
                  </a:glow>
                </a:effectLst>
              </a:rPr>
              <a:t>"And God said, Let us make man in our image, after our likeness; and let them have dominion over the fish of the sea, and the fowl of the air, and over the cattle, and over all the earth, and over every creeping thing that </a:t>
            </a:r>
            <a:r>
              <a:rPr lang="en-US" sz="4400" i="1" dirty="0" err="1" smtClean="0">
                <a:effectLst>
                  <a:glow rad="101600">
                    <a:schemeClr val="bg1">
                      <a:alpha val="60000"/>
                    </a:schemeClr>
                  </a:glow>
                </a:effectLst>
              </a:rPr>
              <a:t>creepeth</a:t>
            </a:r>
            <a:r>
              <a:rPr lang="en-US" sz="4400" i="1" dirty="0" smtClean="0">
                <a:effectLst>
                  <a:glow rad="101600">
                    <a:schemeClr val="bg1">
                      <a:alpha val="60000"/>
                    </a:schemeClr>
                  </a:glow>
                </a:effectLst>
              </a:rPr>
              <a:t> upon the earth. So God created man in his own image, in the image of God created he him; male and female created he them.” Gen. 1:26-27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http://life-equals-jesus.org/KingJames4KingJesus/Theme/images/topInHisImage.png"/>
          <p:cNvPicPr>
            <a:picLocks noChangeAspect="1" noChangeArrowheads="1"/>
          </p:cNvPicPr>
          <p:nvPr/>
        </p:nvPicPr>
        <p:blipFill>
          <a:blip r:embed="rId2" cstate="print"/>
          <a:srcRect/>
          <a:stretch>
            <a:fillRect/>
          </a:stretch>
        </p:blipFill>
        <p:spPr bwMode="auto">
          <a:xfrm>
            <a:off x="0" y="2173593"/>
            <a:ext cx="9144000" cy="2627007"/>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www.page1solutions.com/sites/www.page1solutions.com/files/review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5410200" cy="6629400"/>
          </a:xfrm>
        </p:spPr>
        <p:txBody>
          <a:bodyPr>
            <a:noAutofit/>
          </a:bodyPr>
          <a:lstStyle/>
          <a:p>
            <a:r>
              <a:rPr lang="en-US" sz="6000" dirty="0" smtClean="0">
                <a:solidFill>
                  <a:srgbClr val="FFFF00"/>
                </a:solidFill>
              </a:rPr>
              <a:t>Creative</a:t>
            </a:r>
            <a:endParaRPr lang="en-US" sz="6000" i="1" dirty="0" smtClean="0"/>
          </a:p>
          <a:p>
            <a:r>
              <a:rPr lang="en-US" sz="6000" dirty="0">
                <a:solidFill>
                  <a:srgbClr val="FFFF00"/>
                </a:solidFill>
              </a:rPr>
              <a:t>S</a:t>
            </a:r>
            <a:r>
              <a:rPr lang="en-US" sz="6000" dirty="0" smtClean="0">
                <a:solidFill>
                  <a:srgbClr val="FFFF00"/>
                </a:solidFill>
              </a:rPr>
              <a:t>piritual</a:t>
            </a:r>
            <a:endParaRPr lang="en-US" sz="6000" i="1" dirty="0" smtClean="0"/>
          </a:p>
          <a:p>
            <a:r>
              <a:rPr lang="en-US" sz="6000" dirty="0" smtClean="0">
                <a:solidFill>
                  <a:srgbClr val="FFFF00"/>
                </a:solidFill>
              </a:rPr>
              <a:t>Communicative</a:t>
            </a:r>
          </a:p>
          <a:p>
            <a:r>
              <a:rPr lang="en-US" sz="6000" dirty="0">
                <a:solidFill>
                  <a:srgbClr val="FFFF00"/>
                </a:solidFill>
              </a:rPr>
              <a:t>I</a:t>
            </a:r>
            <a:r>
              <a:rPr lang="en-US" sz="6000" dirty="0" smtClean="0">
                <a:solidFill>
                  <a:srgbClr val="FFFF00"/>
                </a:solidFill>
              </a:rPr>
              <a:t>ntelligent </a:t>
            </a:r>
          </a:p>
          <a:p>
            <a:r>
              <a:rPr lang="en-US" sz="6000" dirty="0" smtClean="0">
                <a:solidFill>
                  <a:srgbClr val="FFFF00"/>
                </a:solidFill>
              </a:rPr>
              <a:t>Relational</a:t>
            </a:r>
          </a:p>
          <a:p>
            <a:r>
              <a:rPr lang="en-US" sz="6000" dirty="0">
                <a:solidFill>
                  <a:srgbClr val="FFFF00"/>
                </a:solidFill>
              </a:rPr>
              <a:t>M</a:t>
            </a:r>
            <a:r>
              <a:rPr lang="en-US" sz="6000" dirty="0" smtClean="0">
                <a:solidFill>
                  <a:srgbClr val="FFFF00"/>
                </a:solidFill>
              </a:rPr>
              <a:t>oral</a:t>
            </a:r>
          </a:p>
          <a:p>
            <a:endParaRPr lang="en-US" sz="6000" dirty="0" smtClean="0">
              <a:solidFill>
                <a:srgbClr val="FFFF00"/>
              </a:solidFill>
            </a:endParaRPr>
          </a:p>
          <a:p>
            <a:endParaRPr lang="en-US" sz="6000" i="1" dirty="0" smtClean="0"/>
          </a:p>
          <a:p>
            <a:endParaRPr lang="en-US" sz="6000" i="1" dirty="0"/>
          </a:p>
          <a:p>
            <a:endParaRPr lang="en-US" sz="6000" i="1" dirty="0" smtClean="0"/>
          </a:p>
        </p:txBody>
      </p:sp>
      <p:pic>
        <p:nvPicPr>
          <p:cNvPr id="4" name="Picture 2" descr="http://pastorjessen.files.wordpress.com/2012/08/in-the-image-of-god_t_nv.jpg"/>
          <p:cNvPicPr>
            <a:picLocks noChangeAspect="1" noChangeArrowheads="1"/>
          </p:cNvPicPr>
          <p:nvPr/>
        </p:nvPicPr>
        <p:blipFill>
          <a:blip r:embed="rId2" cstate="print"/>
          <a:srcRect/>
          <a:stretch>
            <a:fillRect/>
          </a:stretch>
        </p:blipFill>
        <p:spPr bwMode="auto">
          <a:xfrm>
            <a:off x="4343400" y="3733800"/>
            <a:ext cx="3810001" cy="2841013"/>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persons of the Godhead</a:t>
            </a:r>
            <a:endParaRPr lang="en-US" dirty="0"/>
          </a:p>
        </p:txBody>
      </p:sp>
      <p:pic>
        <p:nvPicPr>
          <p:cNvPr id="75778" name="Picture 2" descr="http://s3.hubimg.com/u/1441470_f260.jpg"/>
          <p:cNvPicPr>
            <a:picLocks noChangeAspect="1" noChangeArrowheads="1"/>
          </p:cNvPicPr>
          <p:nvPr/>
        </p:nvPicPr>
        <p:blipFill>
          <a:blip r:embed="rId2" cstate="print"/>
          <a:srcRect/>
          <a:stretch>
            <a:fillRect/>
          </a:stretch>
        </p:blipFill>
        <p:spPr bwMode="auto">
          <a:xfrm>
            <a:off x="2209800" y="1828800"/>
            <a:ext cx="4628211" cy="43434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fontScale="90000"/>
          </a:bodyPr>
          <a:lstStyle/>
          <a:p>
            <a:r>
              <a:rPr lang="en-US" dirty="0" smtClean="0">
                <a:solidFill>
                  <a:srgbClr val="FFFF00"/>
                </a:solidFill>
              </a:rPr>
              <a:t>Man is a </a:t>
            </a:r>
            <a:r>
              <a:rPr lang="en-US" dirty="0" err="1" smtClean="0">
                <a:solidFill>
                  <a:srgbClr val="FFFF00"/>
                </a:solidFill>
              </a:rPr>
              <a:t>trichotomous</a:t>
            </a:r>
            <a:r>
              <a:rPr lang="en-US" dirty="0" smtClean="0">
                <a:solidFill>
                  <a:srgbClr val="FFFF00"/>
                </a:solidFill>
              </a:rPr>
              <a:t> (three-part) being. That is, does he consist of body, soul and spirit?</a:t>
            </a:r>
            <a:br>
              <a:rPr lang="en-US" dirty="0" smtClean="0">
                <a:solidFill>
                  <a:srgbClr val="FFFF00"/>
                </a:solidFill>
              </a:rPr>
            </a:br>
            <a:endParaRPr lang="en-US" dirty="0"/>
          </a:p>
        </p:txBody>
      </p:sp>
      <p:pic>
        <p:nvPicPr>
          <p:cNvPr id="70658" name="Picture 2" descr="http://www.buzzle.com/img/articleImages/296345-46014-43.jpg"/>
          <p:cNvPicPr>
            <a:picLocks noChangeAspect="1" noChangeArrowheads="1"/>
          </p:cNvPicPr>
          <p:nvPr/>
        </p:nvPicPr>
        <p:blipFill>
          <a:blip r:embed="rId2" cstate="print"/>
          <a:srcRect/>
          <a:stretch>
            <a:fillRect/>
          </a:stretch>
        </p:blipFill>
        <p:spPr bwMode="auto">
          <a:xfrm>
            <a:off x="1676400" y="2514600"/>
            <a:ext cx="5410200" cy="4173584"/>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handsfromtheriver.com/wp-content/uploads/2013/06/bodysoulspirit.jpg"/>
          <p:cNvPicPr>
            <a:picLocks noChangeAspect="1" noChangeArrowheads="1"/>
          </p:cNvPicPr>
          <p:nvPr/>
        </p:nvPicPr>
        <p:blipFill>
          <a:blip r:embed="rId2" cstate="print"/>
          <a:srcRect/>
          <a:stretch>
            <a:fillRect/>
          </a:stretch>
        </p:blipFill>
        <p:spPr bwMode="auto">
          <a:xfrm>
            <a:off x="0" y="304800"/>
            <a:ext cx="9144000" cy="6329594"/>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28600"/>
            <a:ext cx="8991600" cy="1905000"/>
          </a:xfrm>
        </p:spPr>
        <p:txBody>
          <a:bodyPr>
            <a:noAutofit/>
          </a:bodyPr>
          <a:lstStyle/>
          <a:p>
            <a:r>
              <a:rPr lang="en-US" i="1" dirty="0" smtClean="0"/>
              <a:t>The three elements of personality are</a:t>
            </a:r>
            <a:br>
              <a:rPr lang="en-US" i="1" dirty="0" smtClean="0"/>
            </a:br>
            <a:endParaRPr lang="en-US" dirty="0"/>
          </a:p>
        </p:txBody>
      </p:sp>
      <p:sp>
        <p:nvSpPr>
          <p:cNvPr id="4" name="Content Placeholder 3"/>
          <p:cNvSpPr>
            <a:spLocks noGrp="1"/>
          </p:cNvSpPr>
          <p:nvPr>
            <p:ph idx="1"/>
          </p:nvPr>
        </p:nvSpPr>
        <p:spPr>
          <a:xfrm>
            <a:off x="457200" y="2133600"/>
            <a:ext cx="3124200" cy="3992563"/>
          </a:xfrm>
        </p:spPr>
        <p:txBody>
          <a:bodyPr>
            <a:normAutofit/>
          </a:bodyPr>
          <a:lstStyle/>
          <a:p>
            <a:r>
              <a:rPr lang="en-US" sz="4000" i="1" dirty="0" smtClean="0">
                <a:solidFill>
                  <a:srgbClr val="FFFF00"/>
                </a:solidFill>
              </a:rPr>
              <a:t>Intellect</a:t>
            </a:r>
          </a:p>
          <a:p>
            <a:pPr>
              <a:buNone/>
            </a:pPr>
            <a:endParaRPr lang="en-US" sz="4000" i="1" dirty="0" smtClean="0">
              <a:solidFill>
                <a:srgbClr val="FFFF00"/>
              </a:solidFill>
            </a:endParaRPr>
          </a:p>
          <a:p>
            <a:r>
              <a:rPr lang="en-US" sz="4000" i="1" dirty="0" smtClean="0">
                <a:solidFill>
                  <a:srgbClr val="FFFF00"/>
                </a:solidFill>
              </a:rPr>
              <a:t>Emotion</a:t>
            </a:r>
          </a:p>
          <a:p>
            <a:pPr>
              <a:buNone/>
            </a:pPr>
            <a:endParaRPr lang="en-US" sz="4000" i="1" dirty="0" smtClean="0">
              <a:solidFill>
                <a:srgbClr val="FFFF00"/>
              </a:solidFill>
            </a:endParaRPr>
          </a:p>
          <a:p>
            <a:r>
              <a:rPr lang="en-US" sz="4000" i="1" dirty="0" smtClean="0">
                <a:solidFill>
                  <a:srgbClr val="FFFF00"/>
                </a:solidFill>
              </a:rPr>
              <a:t>Will</a:t>
            </a:r>
            <a:endParaRPr lang="en-US" sz="4000" i="1" dirty="0" smtClean="0"/>
          </a:p>
          <a:p>
            <a:endParaRPr lang="en-US" sz="4000" dirty="0"/>
          </a:p>
        </p:txBody>
      </p:sp>
      <p:sp>
        <p:nvSpPr>
          <p:cNvPr id="19458" name="AutoShape 2" descr="data:image/jpeg;base64,/9j/4AAQSkZJRgABAQAAAQABAAD/2wCEAAkGBxIQEhAQEhAQEBAQEA8SDxAQDw8PDw8PFBEWFhQRFBUYHCggGBolHBQVITEhJSkrLi4uFx8zODMsNygtLisBCgoKDg0OGhAQGiwcHCQsLCwsLCwsLCwsLCwsLCwsLCwsLCwsLCwsLCwsLCwsLCwsLCwsLCwsLCwsLCwsLCwsLP/AABEIAL4BCgMBEQACEQEDEQH/xAAbAAEAAgMBAQAAAAAAAAAAAAAAAQQCAwUGB//EADgQAAIBAwEFBgUDAwMFAAAAAAABAgMEESEFEjFBUQYTImFxkRQyQlKBYqGxI3LBBxXRQ3OCkuH/xAAaAQEAAwEBAQAAAAAAAAAAAAAAAQIDBAUG/8QALBEAAwACAgIBBAIBBAMBAAAAAAECAxEEIRIxQQUTIlEUMmEVQlJxgZHRI//aAAwDAQACEQMRAD8A+GgAAAAAAAAAAkEhAIuiDJGiBGCHICEg3xhlG/wZt6Ypw1IDfRFWGCKRM0akiiRZs393x9Cxn5GujDMkiheq0jtOliKK7PO89sznS3Yeo2VVboqxoDZu8hXuo8iTXG/kqunyBt5fJsdLC8ySvntmtU2wW8kixCjurLBk72+ivWllkM1lGplGaGJQAaBIBAAABAAAAAAAAAJBJIBKRBJdAlGkkGSRr47RBjgz8SS7ZRzoaHPleje6GGVMvPomvbgRk7K1KgVNqydFuVDRkMwV9kbMtMyKU+hyMupO38NlpGezzvuaWyLihl46EbJi9LZrnb7qbGy6ybZzKlHi/Yvs65v4MqdphZfFjYebb0jXKg2Nllk0bVbKKy+I2UeR0yncslG+NFCTJZ1IxKEjdHiNggEDRII0AAQVAAAAAAAAABJdAkukQSWSBKNEiDZSRsilMsTtuYaM1kLFjSw0VMc1bR2HaZWTNs4PvaZnOzyvwGyqzdlajZalGza83RbqWXhehXyOec/ZZ2Ts/i8GWS9GXJ5HwdWhY8Zexg7OK8+9Ixhs5vUq8hL5Gile22Xjki83o6MOTS2VYWGfE1ouBbzNnn10jGpbZ5E+ZacuiPhN3V8SPPY+75dFC6RpJ1Yzk3JojuxlWNBsk2dpGUqaj5sdEKnRpepHs0WkN0eI2YshkkFGSACCoAAAAAJBI0AToAnQJRpJBkkbKSCUjRSQWKFPmX0ZXR2bShvIhnBlvxZapWDT4FNmFZ00en2bsqU4pKEn+GY0qb6PHz8mZr2dKn2aqNfKl6tIlY7fwcj+own7Jt+yM09ZQX5bH2LZF/Vp10mXJdlcrG/H2ZV8a/2c6+qJP0b7fs5uLG9F/hmdcO38oyyfUfJ70WP9nwsaGF8DMvRj/M72Y1tmbsXhZfkYZOLlhbaLRyd12zjy2O28Y9Wc/nS+DvXMSWzXX2djRIj7paORvsqVLHd1a1LLJs3Wfy6OXeU8HRD2d2Kjh3UMnTLPRxvRW+B5y9i3kbfe+EaKseUUSmay/lld23Nltmqyfo01cLgiyNJ79lWTIZsjFlGSQVJGBoEFQAAAAASCSyBJdIgYLeIJwT4sEo2h6IN9KGToS2Z09HQtKAZyZch7LYHZypUSqPwUn9UufouYWJ0eLy+UpR7Wz2TQglux35L6p4/ZF/tTJ87n5lV0no69tCXBL8LgQ6SODxu3+PZaq2korLSS9SqafRbJxMmOfKiuo4IS0+zm2RKaRL0SpbJjLOpCaIa0ZRZpNp/AXXsNkOk2GHFC8EWu1sjbK1W0T1XE8nkfSpfeM2nM0cjaFnjOh4+TFeOtUtHdgzbPN3Vm5N4RvORJHr48ylHPrWqhyyzWb2dc5XRz61s3qzZUdUZEvRTrU0uBomdEU2c6482aI6sf+Dn1pN8Cx1ytezT3TGjTyRi4jROzEqSQQCDMkAAAAAkElkCUaIglGskGaRtMpkGapMuoRPizfRotMukY5H0fSOzWw6dOEa1wk5yWadJ9OUp/8G8Yt9nz3N5HjtJnqKCnUa4vyWiS8uhe7mUfO26t69nftrKNNJzfHkcnm79Gd4ox6rIXfioJLdX4SCxP5LVzMcz+BprXbksaYNZxpdnHm5l5J8fgqb64cQ0v0cvi/ZVlCEHltRT5Z0yVUm6qqWktlhQ89OnIilsybMatTxRguLy35RRSt+kWiPxdM2oJmYTLTe3pBok0foqYVKaksNZRzZcUZOqReacvo5d/s/TwrQ8DlcSsL8l2jtw8j9nAurRLOmTmm2z1MeZs4V7HB1wz0sL2ci4pyfLB0Szvikjn1rZLizVHVGRv0VKmFwRdG87fsp1s9STokrsGpiVJGCNMGJmSAAAAASgSWQJRoiDJGskGUUbygX7OXVaGppro992K2HCrJ15YdOlruvhKfJFoW2ebyq0j01XZdStUbjzZ0XnnGj5rJju7ekegtYu0ppVI5k84wcKX3ntHNlT43tds1175bvePXK09DrnGpk8XJ55snZrqXHhxnXnjiT49Gax/kSpuSSk91Pgs6shjx09rs1fDSpb0oyyuO69fZkGn3JyaTQlRg6WZeLm9dd7yIIV0smp6LNGlonLV4WnJeRnoxu+3oiFJqcpPXKwvToS2S7ThI2t505mL7KJGSWOBdfiuireycllaaI0BoENGdSqWn6JRxNrWXF/SfO8rjPDW16PR42f4+TzF3RS4LJSKbPZxWzi3a/B1Qz0MRyq8PLJumd0UUqtCT8i6Z0TclSdp1ZbZusv6NUqKXIk0VtmmUSTRMwwNEmo5y4AAAABIJLIEl0QSjWSDOB0SwvZ0rLiar0b16PrOz7f4e2o0092clvz9ZcE/xg6sU9bPB5z36PXdn625Bymk8LRrVM8/PLutI4sOVYk6sr398qur14+h3YMPhJ83z+Q8+TaOdGk3Sw08YeDRejldpZOiLeH9HfXzPe48mngb2La+74v0bKtaE4JbyU9M6PKfPBRyysxU03romjaxn/1JacYvQqyLyOPgsq2SaWW1laN9CtGP3G1ssVH54ZXRlK7IpNta8SqQvW+hJap+qZna7TC9MyYa2QjCnLiuaeGI6JpfJmW2VBTZJhVpqScXzMs2NZIcstFeL2eU2jZNNp8j517x05PbwZ1o4VzapcjeKZ6WPK2cy4p48jok7Yo51fHU2k642c+tNIujqiWUa1ddCx0xBWlUyNmykw3iNk6MDEsAAAAASCSyBJdEEo1kgzgbyF7Orsenv1aUPvq04/hzSZvPZu/6n1balf8AqY5LCX4R6EzqTweVO6Ov8Q1TpqLe6/n/AMI4sc/mfPfUaaXiihUhKUn4t1Z0w8Hoo82alL1sx+JqY3JTTgmteaXmQ4Xsn7cb8kuzo1oqVNKm9IrTzMVLT7OWW5tu0aLeqlHKhvNfNnWWQ02aXLb02bHXjUcZxkoyjpJPTTpgr4lfCoTmltG53cYLOctrTmV8Nsy+y6ZXjKc3lJsu0kjVqJ6Zabq9Iry3tTLSMdYye8qJaxfvoVaRHjD+TZRqZ4yT9OBXSKXCRnQfzPrPT8JIy+WRkXSX+DZjKa65KtbRTemTFYws5KemkQ+ySSDkbdjjEuuV+TxvqEatV+zv4b30eQv6j14nPjPewyjh3W8+R1Selj8TmV6cnyNkzsipRQq203yZbaOmcsladlPoy20bLPJh8DPoRtFvvwPgp9B0PvwVDI3AAAAAAJJ2AXTIJTNFQMos2myDu9jpZvLZPh3ib/Cb/wAHVie6RrFb/E9jtfbEVUl69T2HH4nFfH8qbOvsvbinFR90efrwo+e+rcC/7SdWUFUjvLidk2mfNJuK0ylG2km3xzxT5o18kzo+7LWjbTSjqpul1T1j7Gb7KtuumvIihdzqT3IThJ85JPT1KtJeybwxEeVLR0YWKzmo03zbxExdb9HJXIf+w3Vp04rdio+yImX8mcLI3uitRnq8Tb8uSJaNbn9otKCSU8Nv8syZh5P+vwTGpVfyw0/U8EDwxr2//RjOtPh3bT5NYwQ/RdRPvy6LcFupR5rj5vmZaOenttmlQUpOMt7R8M4TRVo08nM7RaUUsJGbldGG2/YJ0QabumpReVnGpx86FWLf6NMVOa6POXkKaz4UeFLZ6+Krfyca6nTX0o6J8j0Mav8AZzK9eH2r2NplnZEV+yhVvI/avY1Us6pxV+ynVv10XsjRSdE4WVKm0GW8TacBq/3Fk+Jp/HRxDI9AAAAAAAAAAknYGS6og7nYuS+Mt0+Dk16Zizr4uT80aYv7nT7X27oVnF9E16PgfQ5MiUJlr/Fs5ljtmVJpo8+6VGFqLWqR6vZXbfGFJJLzZRZHJ87yvoMZHuWekodq7aS8VSOfJM1nP12eDl+k8iHqUWqdzRudIyb9i85U2c9Y8vH7pGUKHcJqniPV82dC/L2VeT7z/PsqXN1Kb8Ut7yTwaqEjox4pn0tGj4iMONKT/wDJsfa2a/bqvVG2G3I/KqL8kk8lHx1+zN8Gn35F+32jWxpBRX6ms+xnWFHNfGxL29mX+6fdWjn7Utc9DP7RV8VfElqNfGJTqKPRPl5mdY2/SMXjf9ZnZonewzmNTL6yzh+hKwvXaNFgrWqRYs75Smk93OHrn9jPJhaWzLLgcztF+ddLHPL5fyclJpHKsbZtyZuvgz0Y1FlSXk/4M8n5Q0Xj+yPB39fj4jxYg+lwR/g4d1Uf3HTMnpY5X6OXcTl1NkjthSc6tKXUvo64UlGrOXUto6ImSvKb6kGySMN5jZOkYGJYAAAAAAAAAAAA6Owam5WhPlBTk308LOjjf3RrhX5bOrte9V5CFTe/q047s03rKKekke5WSckallrU5F0+zz0tDy7blnNojJTzYMoyNItkNHreyu2o0cZf7nRL72eP9S4X3o6PfUdoRuEsSXuehjtM+Tvj1gfaKF9DDxH9joVHThe12RQk4rRavm9WR5k32+yO7nJ8WnyLzk/ZPnKRTvqdamt5Te9yzL/BtDmvg6MNYr610VIXdRPelKmpfco+I1WKWdDxw1pJ6Mqc1UeZVsvnnmTUqV0ilS4XUlm9lnChqkuTM5SXsxxLXdGqlOrHgmvPUrdY0uy9Tjr2eh2I5rM6ktNMJ8ZHgczPLfjJ5XLUf1hdnTntmOcYOScTrs41w2WbW9jNP0Zo8XjLMrwOGj5tfXcW34lxf8nkzDPrsOKkl0cm4qJ8JI1SO6J18HOrSfX9zRI64SKNWpLzJ0dMzJXlUfUbNVKMHIrstojI2DEyJAAAAAAAAAABOACxOW5HcXzSw5v+IllWlpGtfgvFe/kv7Jst+lVrJ5lSxmPSDXze+h6HCXTZphhOXXyjmTeWZ5K2zl3sxM2wMkKtAyhPBtGUq52dvZu3JUlxOub16PO5HBnIzo0+07fE1/kNHI/piXoux7ULBL5DOd/TGen2LtanVpqSSc115M3x0qR4/L4l4r0/RW2zWfhlpvPSUuR14no24kruTzW0m2sp/lao3qnro9fjpJ9nHp1ZJ8Wc33rXyd9RLR63Y8sqMjO8lM8LlLTaPSUbin4d5J4PP5NNrR5NRk70a766i+DwcES9lsWKl7OYqjzxyd+NHX4rR2tl1MRnJ8oSfshm6Rw5p3cr/J8lu6uW3nmzy0fcYp6RQqVn1YOlQv0a3Xl1K7LeCIdVkeRPijByI8i2iMkbJBGwQVAAAAAAAAABIBvgtxbz+Z/Kui+4g3leE+T9/BobJMD1HY2g5U75/T8PuvplzWP4PV+nT7Ovirfl/wBHnriGGyvJlTRyUtU0aGzgdEDJTZIyXVAyyarIyNDeJ+6yNE75b7w0dHZe1p0NIvRtNnRhzHLyOLOb2evo7Zc4Yksby56o93EtrZ4NcNRf4nNqtpvGdeGOfkdR2RrXZQhHOr0w8HnZLSOlvS0jp0L/ALqEFnim/wBzlvPo474/3KbNi2tng/3OZ15Mz/ia9k/GvqaTI+yi3Z3DbOmIRhlxpHeurvubSvN84bi9ZaHNynqTzsOF5OVKXx2fL60os83R9jCaKVSA0dEs1MzZcgoySCACAAAAAAAAAAACQCzZ0U1KcvlhjKX1N8IkM6MONNO69I01ajk23z9l5EmN06e2YAqe/wBg0e52VUq/VcVms/php/OT3Pp86g9DDOsO/wBnh7uWZM4+bX5HBfdMrnnkAAAAnYJGwMk7BYspxjJOSUkuCecZ5Z8jq4tSr/IpkT10dGptaXNRaf26I9v+dMo4/wCKvZeta7qbrXCOHJ9MHTOfznaObJj8N7NNaW9PdWm9Jyfkn/8ADz8r2zSVqdlC+u96Tx8q0j6I5aOnFiSns1UarReJLVCZfoXb4HRKOa8SPRbKWcHRK6PJ5L1sy/1Cvu7pULZcX/Un/EV/J5XKvdaJ+iYPK6zP/pHgt442z6XRG8R5E6IyVbBBUAqySCAAAAAAAAAAACQC7YVY7tSlNqKqYcZvOIzXDPkQzr49z41jrrfyJbNkn81Pye+t1/kt49bD4lr5RXr28ofMsZ4PRp+jXEeLMMmK8f8AZH0WjHe2RRpr5qbqSkv7pt/w0e/w4cwj05h/aSPnVysSfqeXzP7nk0tU0aTjIAAAAAAAAAMommN/kiGXXeySUVpFY0XN+Z6j5Xh+KMPsp9v2b43OIS++SwvJcy/ltGbx/kv0UMGfjtnRs2LQ2S0U9lizjmSNY7Msr0j33Z61UYurUe7TpxcpSfBJItmyqJPmeZkd2sce2fP9u7TdzXqVnwlJ7i+2C0ivY8Gsvk2z6nicdYMUwvgoZK7OggjYBBJBAAAIAAAAAAAAAAAJAABYsdZqPJ6NddC0+zbA27S/ZZo1JNd23mCllJ8n5HbhlfJtFU19uvWz0VjtBxpyp/S1w6HuYnPiejLWjzG04+I8XnLvZ5PJSVlI84wAAAAAAAAAN1Gqo50TeMJvl5m2O5n2QYKZKypP0NGUZHRgt0+yrRuPR6SMzBsxdbZbR3eztk6klp0OqFpbPN5+ZRJ1e3O1e6grCm+UZXDXXiof8nk83N5PxRy/SOI7r+Tf/j/6eGOE+hIABIBAAAAAAAAAAAAAAAAAAAOrsmi3TrTgt+pFJbq1cYPjPHPp5FofZ6HEn/8AO7lbpFHvWvU6Vejid0n2WKN0zqx5mjWM9Gm8llnPyXtGeV7orHEZgAAAAAAAAAAAGUWb478SGjLfN1yGyNG+2p7zSO3BHkZ5K8Vs9xSqxsLZ12l3s/DQT5zx83oi/LzLHGj577b5mfw/2r2eAq1XNuUm5Sk25N8W3zPCPpplStLpGsgkAAAAAAAAAAAAAAAAAAAAAAHc7JzUKsqmZ79ODlClCThKs+cc9EtWuZDemj0fpyXm632l6/ZY2n2plWk3K3t+endRT91qdDy/BbLz9trwRz+9jUWe7hTxx3d7D92zpxtNbMVUWt+OihXnlnNmvyZyW9s1GBUAAAAAAAAAAAAAEosmDtdnaO9Uj6nv8L+p53Ovxxss9uLxzrql9FCKhFcs/Uzy+dflk0V+lYvDD5P22ecOI9MgAAAAAAAAAAAAAAAAAAAAAAAGdKq4tSi2pReU1o0wWinFKp9nqLyyhd28LuCUail3dyksJVcZU8fqWvqdPHxq14nsVinl4lkXVfJ5+5W4t1F8r8FpHmZV4LxRVOMwIAAAAAAAAAAAAAAAAO72aqYmvU9/g1+B5vPncGfbag43Mp8qsY1Iv+48vmzrIy302/LAl+jz5yHoAAAAAAAAAAAAAAAAAAAAAAAAAA9hsKp3ezbqXOpc0oeijBy/yb8evGmz2OHXhx6Z5OtPebZTJTpnk3Tp7NZmVAAAJUSymn6Bn3T6Gq49snTMGilR4kEGYAAAAAAABe2XW3Zo9TgZO9HNyY8oPTdqaPfWtKstZUJbk/8Atz1i/wANfuT9Rxf7kef9OvwyVjfyeMZ5R7JAAAAAAAAAAAAAAAAAAAAAAAAAB6LstUVSNaylJR+IUZUW3iPfwzurPLKbXsTL09np8C5pVhr59f8AZz77Y9WlJxlCUWnwawb/AGHXcmGXhZIetGiOz5vkWXEtma4uR/BYpbJk+LwdEfT2/ZtPBp+y5S2VFeZ3Y+BC9nRPChezbOhCK4JG/wBrHCLVjiEc26uo8Eefn5ErpHDlyy+pOfJnl3fkzlMSgAAAAAAABsoyw0dPGrVlaW0e77NtV4Tt5Pw1qbh6Sa8L98Hs5488TPBz7xZVaPCV6ThKUJLEoycZLo08M+dZ78tNbRrBIAAAAAAAAAAAAAAAAAAAAAAABKeNeACej0dj2zuqcVCbhcQXBXEFUaX93EtN1PpnoYvqOWFp/l/2W121hz2dat9U5x/g3XKyL5Nf9Ur/AIoLtpTXDZ1v/wC9Rk/zMv7I/wBTr/iiX22i9HY0Ev0ynFkrm5V8kf6j33CMaipXcJzob0ZwWZ0JNOSj90H9SO2eZ91ar2beUcmH4dP9Hla0HFtM87PLVHjuXL0zAwICRKWwGGtMEEAAAAnBZLYMoo6MWNp7KtnpOzlw4yXk0e9jW50eTzo2tj/UGyULnvorELqnGqum/wAJr3WfyfPciPDI0dvCyeeJf4PMGB1gAAAAAAAAAAAAAAAAAAAAAAAAAAAAAAAs2N5KjUhVg8Sg8ro+qfkyU9PovjyVjpVJ2e1tpGM4zisRqwhUUftU1nd/B3Zvyxqjt50rq18nnjgPPN1rHLOjjzui+Nbo1T4v1Msn9mUZiUAAABsgjtwQmVbLNKnk9bHhnRjVHV2dHDR2RKRxZ3tHpe1VsquzY1X81tWiovrCpo17nh/UoSrZl9Nt+bn4PnB5h7QAAAAAAAAAAP/Z"/>
          <p:cNvSpPr>
            <a:spLocks noChangeAspect="1" noChangeArrowheads="1"/>
          </p:cNvSpPr>
          <p:nvPr/>
        </p:nvSpPr>
        <p:spPr bwMode="auto">
          <a:xfrm>
            <a:off x="155575" y="-1143000"/>
            <a:ext cx="3333750" cy="2381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0" name="AutoShape 4" descr="data:image/jpeg;base64,/9j/4AAQSkZJRgABAQAAAQABAAD/2wCEAAkGBxIQEhAQEhAQEBAQEA8SDxAQDw8PDw8PFBEWFhQRFBUYHCggGBolHBQVITEhJSkrLi4uFx8zODMsNygtLisBCgoKDg0OGhAQGiwcHCQsLCwsLCwsLCwsLCwsLCwsLCwsLCwsLCwsLCwsLCwsLCwsLCwsLCwsLCwsLCwsLCwsLP/AABEIAL4BCgMBEQACEQEDEQH/xAAbAAEAAgMBAQAAAAAAAAAAAAAAAQQCAwUGB//EADgQAAIBAwEFBgUDAwMFAAAAAAABAgMEESEFEjFBUQYTImFxkRQyQlKBYqGxI3LBBxXRQ3OCkuH/xAAaAQEAAwEBAQAAAAAAAAAAAAAAAQIDBAUG/8QALBEAAwACAgIBBAIBBAMBAAAAAAECAxEEIRIxQQUTIlEUMmEVQlJxgZHRI//aAAwDAQACEQMRAD8A+GgAAAAAAAAAAkEhAIuiDJGiBGCHICEg3xhlG/wZt6Ypw1IDfRFWGCKRM0akiiRZs393x9Cxn5GujDMkiheq0jtOliKK7PO89sznS3Yeo2VVboqxoDZu8hXuo8iTXG/kqunyBt5fJsdLC8ySvntmtU2wW8kixCjurLBk72+ivWllkM1lGplGaGJQAaBIBAAABAAAAAAAAAJBJIBKRBJdAlGkkGSRr47RBjgz8SS7ZRzoaHPleje6GGVMvPomvbgRk7K1KgVNqydFuVDRkMwV9kbMtMyKU+hyMupO38NlpGezzvuaWyLihl46EbJi9LZrnb7qbGy6ybZzKlHi/Yvs65v4MqdphZfFjYebb0jXKg2Nllk0bVbKKy+I2UeR0yncslG+NFCTJZ1IxKEjdHiNggEDRII0AAQVAAAAAAAAABJdAkukQSWSBKNEiDZSRsilMsTtuYaM1kLFjSw0VMc1bR2HaZWTNs4PvaZnOzyvwGyqzdlajZalGza83RbqWXhehXyOec/ZZ2Ts/i8GWS9GXJ5HwdWhY8Zexg7OK8+9Ixhs5vUq8hL5Gile22Xjki83o6MOTS2VYWGfE1ouBbzNnn10jGpbZ5E+ZacuiPhN3V8SPPY+75dFC6RpJ1Yzk3JojuxlWNBsk2dpGUqaj5sdEKnRpepHs0WkN0eI2YshkkFGSACCoAAAAAJBI0AToAnQJRpJBkkbKSCUjRSQWKFPmX0ZXR2bShvIhnBlvxZapWDT4FNmFZ00en2bsqU4pKEn+GY0qb6PHz8mZr2dKn2aqNfKl6tIlY7fwcj+own7Jt+yM09ZQX5bH2LZF/Vp10mXJdlcrG/H2ZV8a/2c6+qJP0b7fs5uLG9F/hmdcO38oyyfUfJ70WP9nwsaGF8DMvRj/M72Y1tmbsXhZfkYZOLlhbaLRyd12zjy2O28Y9Wc/nS+DvXMSWzXX2djRIj7paORvsqVLHd1a1LLJs3Wfy6OXeU8HRD2d2Kjh3UMnTLPRxvRW+B5y9i3kbfe+EaKseUUSmay/lld23Nltmqyfo01cLgiyNJ79lWTIZsjFlGSQVJGBoEFQAAAAASCSyBJdIgYLeIJwT4sEo2h6IN9KGToS2Z09HQtKAZyZch7LYHZypUSqPwUn9UufouYWJ0eLy+UpR7Wz2TQglux35L6p4/ZF/tTJ87n5lV0no69tCXBL8LgQ6SODxu3+PZaq2korLSS9SqafRbJxMmOfKiuo4IS0+zm2RKaRL0SpbJjLOpCaIa0ZRZpNp/AXXsNkOk2GHFC8EWu1sjbK1W0T1XE8nkfSpfeM2nM0cjaFnjOh4+TFeOtUtHdgzbPN3Vm5N4RvORJHr48ylHPrWqhyyzWb2dc5XRz61s3qzZUdUZEvRTrU0uBomdEU2c6482aI6sf+Dn1pN8Cx1ytezT3TGjTyRi4jROzEqSQQCDMkAAAAAkElkCUaIglGskGaRtMpkGapMuoRPizfRotMukY5H0fSOzWw6dOEa1wk5yWadJ9OUp/8G8Yt9nz3N5HjtJnqKCnUa4vyWiS8uhe7mUfO26t69nftrKNNJzfHkcnm79Gd4ox6rIXfioJLdX4SCxP5LVzMcz+BprXbksaYNZxpdnHm5l5J8fgqb64cQ0v0cvi/ZVlCEHltRT5Z0yVUm6qqWktlhQ89OnIilsybMatTxRguLy35RRSt+kWiPxdM2oJmYTLTe3pBok0foqYVKaksNZRzZcUZOqReacvo5d/s/TwrQ8DlcSsL8l2jtw8j9nAurRLOmTmm2z1MeZs4V7HB1wz0sL2ci4pyfLB0Szvikjn1rZLizVHVGRv0VKmFwRdG87fsp1s9STokrsGpiVJGCNMGJmSAAAAASgSWQJRoiDJGskGUUbygX7OXVaGppro992K2HCrJ15YdOlruvhKfJFoW2ebyq0j01XZdStUbjzZ0XnnGj5rJju7ekegtYu0ppVI5k84wcKX3ntHNlT43tds1175bvePXK09DrnGpk8XJ55snZrqXHhxnXnjiT49Gax/kSpuSSk91Pgs6shjx09rs1fDSpb0oyyuO69fZkGn3JyaTQlRg6WZeLm9dd7yIIV0smp6LNGlonLV4WnJeRnoxu+3oiFJqcpPXKwvToS2S7ThI2t505mL7KJGSWOBdfiuireycllaaI0BoENGdSqWn6JRxNrWXF/SfO8rjPDW16PR42f4+TzF3RS4LJSKbPZxWzi3a/B1Qz0MRyq8PLJumd0UUqtCT8i6Z0TclSdp1ZbZusv6NUqKXIk0VtmmUSTRMwwNEmo5y4AAAABIJLIEl0QSjWSDOB0SwvZ0rLiar0b16PrOz7f4e2o0092clvz9ZcE/xg6sU9bPB5z36PXdn625Bymk8LRrVM8/PLutI4sOVYk6sr398qur14+h3YMPhJ83z+Q8+TaOdGk3Sw08YeDRejldpZOiLeH9HfXzPe48mngb2La+74v0bKtaE4JbyU9M6PKfPBRyysxU03romjaxn/1JacYvQqyLyOPgsq2SaWW1laN9CtGP3G1ssVH54ZXRlK7IpNta8SqQvW+hJap+qZna7TC9MyYa2QjCnLiuaeGI6JpfJmW2VBTZJhVpqScXzMs2NZIcstFeL2eU2jZNNp8j517x05PbwZ1o4VzapcjeKZ6WPK2cy4p48jok7Yo51fHU2k642c+tNIujqiWUa1ddCx0xBWlUyNmykw3iNk6MDEsAAAAASCSyBJdEEo1kgzgbyF7Orsenv1aUPvq04/hzSZvPZu/6n1balf8AqY5LCX4R6EzqTweVO6Ov8Q1TpqLe6/n/AMI4sc/mfPfUaaXiihUhKUn4t1Z0w8Hoo82alL1sx+JqY3JTTgmteaXmQ4Xsn7cb8kuzo1oqVNKm9IrTzMVLT7OWW5tu0aLeqlHKhvNfNnWWQ02aXLb02bHXjUcZxkoyjpJPTTpgr4lfCoTmltG53cYLOctrTmV8Nsy+y6ZXjKc3lJsu0kjVqJ6Zabq9Iry3tTLSMdYye8qJaxfvoVaRHjD+TZRqZ4yT9OBXSKXCRnQfzPrPT8JIy+WRkXSX+DZjKa65KtbRTemTFYws5KemkQ+ySSDkbdjjEuuV+TxvqEatV+zv4b30eQv6j14nPjPewyjh3W8+R1Selj8TmV6cnyNkzsipRQq203yZbaOmcsladlPoy20bLPJh8DPoRtFvvwPgp9B0PvwVDI3AAAAAAJJ2AXTIJTNFQMos2myDu9jpZvLZPh3ib/Cb/wAHVie6RrFb/E9jtfbEVUl69T2HH4nFfH8qbOvsvbinFR90efrwo+e+rcC/7SdWUFUjvLidk2mfNJuK0ylG2km3xzxT5o18kzo+7LWjbTSjqpul1T1j7Gb7KtuumvIihdzqT3IThJ85JPT1KtJeybwxEeVLR0YWKzmo03zbxExdb9HJXIf+w3Vp04rdio+yImX8mcLI3uitRnq8Tb8uSJaNbn9otKCSU8Nv8syZh5P+vwTGpVfyw0/U8EDwxr2//RjOtPh3bT5NYwQ/RdRPvy6LcFupR5rj5vmZaOenttmlQUpOMt7R8M4TRVo08nM7RaUUsJGbldGG2/YJ0QabumpReVnGpx86FWLf6NMVOa6POXkKaz4UeFLZ6+Krfyca6nTX0o6J8j0Mav8AZzK9eH2r2NplnZEV+yhVvI/avY1Us6pxV+ynVv10XsjRSdE4WVKm0GW8TacBq/3Fk+Jp/HRxDI9AAAAAAAAAAknYGS6og7nYuS+Mt0+Dk16Zizr4uT80aYv7nT7X27oVnF9E16PgfQ5MiUJlr/Fs5ljtmVJpo8+6VGFqLWqR6vZXbfGFJJLzZRZHJ87yvoMZHuWekodq7aS8VSOfJM1nP12eDl+k8iHqUWqdzRudIyb9i85U2c9Y8vH7pGUKHcJqniPV82dC/L2VeT7z/PsqXN1Kb8Ut7yTwaqEjox4pn0tGj4iMONKT/wDJsfa2a/bqvVG2G3I/KqL8kk8lHx1+zN8Gn35F+32jWxpBRX6ms+xnWFHNfGxL29mX+6fdWjn7Utc9DP7RV8VfElqNfGJTqKPRPl5mdY2/SMXjf9ZnZonewzmNTL6yzh+hKwvXaNFgrWqRYs75Smk93OHrn9jPJhaWzLLgcztF+ddLHPL5fyclJpHKsbZtyZuvgz0Y1FlSXk/4M8n5Q0Xj+yPB39fj4jxYg+lwR/g4d1Uf3HTMnpY5X6OXcTl1NkjthSc6tKXUvo64UlGrOXUto6ImSvKb6kGySMN5jZOkYGJYAAAAAAAAAAAA6Owam5WhPlBTk308LOjjf3RrhX5bOrte9V5CFTe/q047s03rKKekke5WSckallrU5F0+zz0tDy7blnNojJTzYMoyNItkNHreyu2o0cZf7nRL72eP9S4X3o6PfUdoRuEsSXuehjtM+Tvj1gfaKF9DDxH9joVHThe12RQk4rRavm9WR5k32+yO7nJ8WnyLzk/ZPnKRTvqdamt5Te9yzL/BtDmvg6MNYr610VIXdRPelKmpfco+I1WKWdDxw1pJ6Mqc1UeZVsvnnmTUqV0ilS4XUlm9lnChqkuTM5SXsxxLXdGqlOrHgmvPUrdY0uy9Tjr2eh2I5rM6ktNMJ8ZHgczPLfjJ5XLUf1hdnTntmOcYOScTrs41w2WbW9jNP0Zo8XjLMrwOGj5tfXcW34lxf8nkzDPrsOKkl0cm4qJ8JI1SO6J18HOrSfX9zRI64SKNWpLzJ0dMzJXlUfUbNVKMHIrstojI2DEyJAAAAAAAAAABOACxOW5HcXzSw5v+IllWlpGtfgvFe/kv7Jst+lVrJ5lSxmPSDXze+h6HCXTZphhOXXyjmTeWZ5K2zl3sxM2wMkKtAyhPBtGUq52dvZu3JUlxOub16PO5HBnIzo0+07fE1/kNHI/piXoux7ULBL5DOd/TGen2LtanVpqSSc115M3x0qR4/L4l4r0/RW2zWfhlpvPSUuR14no24kruTzW0m2sp/lao3qnro9fjpJ9nHp1ZJ8Wc33rXyd9RLR63Y8sqMjO8lM8LlLTaPSUbin4d5J4PP5NNrR5NRk70a766i+DwcES9lsWKl7OYqjzxyd+NHX4rR2tl1MRnJ8oSfshm6Rw5p3cr/J8lu6uW3nmzy0fcYp6RQqVn1YOlQv0a3Xl1K7LeCIdVkeRPijByI8i2iMkbJBGwQVAAAAAAAAABIBvgtxbz+Z/Kui+4g3leE+T9/BobJMD1HY2g5U75/T8PuvplzWP4PV+nT7Ovirfl/wBHnriGGyvJlTRyUtU0aGzgdEDJTZIyXVAyyarIyNDeJ+6yNE75b7w0dHZe1p0NIvRtNnRhzHLyOLOb2evo7Zc4Yksby56o93EtrZ4NcNRf4nNqtpvGdeGOfkdR2RrXZQhHOr0w8HnZLSOlvS0jp0L/ALqEFnim/wBzlvPo474/3KbNi2tng/3OZ15Mz/ia9k/GvqaTI+yi3Z3DbOmIRhlxpHeurvubSvN84bi9ZaHNynqTzsOF5OVKXx2fL60os83R9jCaKVSA0dEs1MzZcgoySCACAAAAAAAAAAACQCzZ0U1KcvlhjKX1N8IkM6MONNO69I01ajk23z9l5EmN06e2YAqe/wBg0e52VUq/VcVms/php/OT3Pp86g9DDOsO/wBnh7uWZM4+bX5HBfdMrnnkAAAAnYJGwMk7BYspxjJOSUkuCecZ5Z8jq4tSr/IpkT10dGptaXNRaf26I9v+dMo4/wCKvZeta7qbrXCOHJ9MHTOfznaObJj8N7NNaW9PdWm9Jyfkn/8ADz8r2zSVqdlC+u96Tx8q0j6I5aOnFiSns1UarReJLVCZfoXb4HRKOa8SPRbKWcHRK6PJ5L1sy/1Cvu7pULZcX/Un/EV/J5XKvdaJ+iYPK6zP/pHgt442z6XRG8R5E6IyVbBBUAqySCAAAAAAAAAAACQC7YVY7tSlNqKqYcZvOIzXDPkQzr49z41jrrfyJbNkn81Pye+t1/kt49bD4lr5RXr28ofMsZ4PRp+jXEeLMMmK8f8AZH0WjHe2RRpr5qbqSkv7pt/w0e/w4cwj05h/aSPnVysSfqeXzP7nk0tU0aTjIAAAAAAAAAMommN/kiGXXeySUVpFY0XN+Z6j5Xh+KMPsp9v2b43OIS++SwvJcy/ltGbx/kv0UMGfjtnRs2LQ2S0U9lizjmSNY7Msr0j33Z61UYurUe7TpxcpSfBJItmyqJPmeZkd2sce2fP9u7TdzXqVnwlJ7i+2C0ivY8Gsvk2z6nicdYMUwvgoZK7OggjYBBJBAAAIAAAAAAAAAAAJAABYsdZqPJ6NddC0+zbA27S/ZZo1JNd23mCllJ8n5HbhlfJtFU19uvWz0VjtBxpyp/S1w6HuYnPiejLWjzG04+I8XnLvZ5PJSVlI84wAAAAAAAAAN1Gqo50TeMJvl5m2O5n2QYKZKypP0NGUZHRgt0+yrRuPR6SMzBsxdbZbR3eztk6klp0OqFpbPN5+ZRJ1e3O1e6grCm+UZXDXXiof8nk83N5PxRy/SOI7r+Tf/j/6eGOE+hIABIBAAAAAAAAAAAAAAAAAAAOrsmi3TrTgt+pFJbq1cYPjPHPp5FofZ6HEn/8AO7lbpFHvWvU6Vejid0n2WKN0zqx5mjWM9Gm8llnPyXtGeV7orHEZgAAAAAAAAAAAGUWb478SGjLfN1yGyNG+2p7zSO3BHkZ5K8Vs9xSqxsLZ12l3s/DQT5zx83oi/LzLHGj577b5mfw/2r2eAq1XNuUm5Sk25N8W3zPCPpplStLpGsgkAAAAAAAAAAAAAAAAAAAAAAHc7JzUKsqmZ79ODlClCThKs+cc9EtWuZDemj0fpyXm632l6/ZY2n2plWk3K3t+endRT91qdDy/BbLz9trwRz+9jUWe7hTxx3d7D92zpxtNbMVUWt+OihXnlnNmvyZyW9s1GBUAAAAAAAAAAAAAEosmDtdnaO9Uj6nv8L+p53Ovxxss9uLxzrql9FCKhFcs/Uzy+dflk0V+lYvDD5P22ecOI9MgAAAAAAAAAAAAAAAAAAAAAAAGdKq4tSi2pReU1o0wWinFKp9nqLyyhd28LuCUail3dyksJVcZU8fqWvqdPHxq14nsVinl4lkXVfJ5+5W4t1F8r8FpHmZV4LxRVOMwIAAAAAAAAAAAAAAAAO72aqYmvU9/g1+B5vPncGfbag43Mp8qsY1Iv+48vmzrIy302/LAl+jz5yHoAAAAAAAAAAAAAAAAAAAAAAAAAA9hsKp3ezbqXOpc0oeijBy/yb8evGmz2OHXhx6Z5OtPebZTJTpnk3Tp7NZmVAAAJUSymn6Bn3T6Gq49snTMGilR4kEGYAAAAAAABe2XW3Zo9TgZO9HNyY8oPTdqaPfWtKstZUJbk/8Atz1i/wANfuT9Rxf7kef9OvwyVjfyeMZ5R7JAAAAAAAAAAAAAAAAAAAAAAAAAB6LstUVSNaylJR+IUZUW3iPfwzurPLKbXsTL09np8C5pVhr59f8AZz77Y9WlJxlCUWnwawb/AGHXcmGXhZIetGiOz5vkWXEtma4uR/BYpbJk+LwdEfT2/ZtPBp+y5S2VFeZ3Y+BC9nRPChezbOhCK4JG/wBrHCLVjiEc26uo8Eefn5ErpHDlyy+pOfJnl3fkzlMSgAAAAAAABsoyw0dPGrVlaW0e77NtV4Tt5Pw1qbh6Sa8L98Hs5488TPBz7xZVaPCV6ThKUJLEoycZLo08M+dZ78tNbRrBIAAAAAAAAAAAAAAAAAAAAAAABKeNeACej0dj2zuqcVCbhcQXBXEFUaX93EtN1PpnoYvqOWFp/l/2W121hz2dat9U5x/g3XKyL5Nf9Ur/AIoLtpTXDZ1v/wC9Rk/zMv7I/wBTr/iiX22i9HY0Ev0ynFkrm5V8kf6j33CMaipXcJzob0ZwWZ0JNOSj90H9SO2eZ91ar2beUcmH4dP9Hla0HFtM87PLVHjuXL0zAwICRKWwGGtMEEAAAAnBZLYMoo6MWNp7KtnpOzlw4yXk0e9jW50eTzo2tj/UGyULnvorELqnGqum/wAJr3WfyfPciPDI0dvCyeeJf4PMGB1gAAAAAAAAAAAAAAAAAAAAAAAAAAAAAAAs2N5KjUhVg8Sg8ro+qfkyU9PovjyVjpVJ2e1tpGM4zisRqwhUUftU1nd/B3Zvyxqjt50rq18nnjgPPN1rHLOjjzui+Nbo1T4v1Msn9mUZiUAAABsgjtwQmVbLNKnk9bHhnRjVHV2dHDR2RKRxZ3tHpe1VsquzY1X81tWiovrCpo17nh/UoSrZl9Nt+bn4PnB5h7QAAAAAAAAAAP/Z"/>
          <p:cNvSpPr>
            <a:spLocks noChangeAspect="1" noChangeArrowheads="1"/>
          </p:cNvSpPr>
          <p:nvPr/>
        </p:nvSpPr>
        <p:spPr bwMode="auto">
          <a:xfrm>
            <a:off x="155575" y="-1143000"/>
            <a:ext cx="3333750" cy="2381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2" name="AutoShape 6" descr="data:image/jpeg;base64,/9j/4AAQSkZJRgABAQAAAQABAAD/2wCEAAkGBxIQEhAQEhAQEBAQEA8SDxAQDw8PDw8PFBEWFhQRFBUYHCggGBolHBQVITEhJSkrLi4uFx8zODMsNygtLisBCgoKDg0OGhAQGiwcHCQsLCwsLCwsLCwsLCwsLCwsLCwsLCwsLCwsLCwsLCwsLCwsLCwsLCwsLCwsLCwsLCwsLP/AABEIAL4BCgMBEQACEQEDEQH/xAAbAAEAAgMBAQAAAAAAAAAAAAAAAQQCAwUGB//EADgQAAIBAwEFBgUDAwMFAAAAAAABAgMEESEFEjFBUQYTImFxkRQyQlKBYqGxI3LBBxXRQ3OCkuH/xAAaAQEAAwEBAQAAAAAAAAAAAAAAAQIDBAUG/8QALBEAAwACAgIBBAIBBAMBAAAAAAECAxEEIRIxQQUTIlEUMmEVQlJxgZHRI//aAAwDAQACEQMRAD8A+GgAAAAAAAAAAkEhAIuiDJGiBGCHICEg3xhlG/wZt6Ypw1IDfRFWGCKRM0akiiRZs393x9Cxn5GujDMkiheq0jtOliKK7PO89sznS3Yeo2VVboqxoDZu8hXuo8iTXG/kqunyBt5fJsdLC8ySvntmtU2wW8kixCjurLBk72+ivWllkM1lGplGaGJQAaBIBAAABAAAAAAAAAJBJIBKRBJdAlGkkGSRr47RBjgz8SS7ZRzoaHPleje6GGVMvPomvbgRk7K1KgVNqydFuVDRkMwV9kbMtMyKU+hyMupO38NlpGezzvuaWyLihl46EbJi9LZrnb7qbGy6ybZzKlHi/Yvs65v4MqdphZfFjYebb0jXKg2Nllk0bVbKKy+I2UeR0yncslG+NFCTJZ1IxKEjdHiNggEDRII0AAQVAAAAAAAAABJdAkukQSWSBKNEiDZSRsilMsTtuYaM1kLFjSw0VMc1bR2HaZWTNs4PvaZnOzyvwGyqzdlajZalGza83RbqWXhehXyOec/ZZ2Ts/i8GWS9GXJ5HwdWhY8Zexg7OK8+9Ixhs5vUq8hL5Gile22Xjki83o6MOTS2VYWGfE1ouBbzNnn10jGpbZ5E+ZacuiPhN3V8SPPY+75dFC6RpJ1Yzk3JojuxlWNBsk2dpGUqaj5sdEKnRpepHs0WkN0eI2YshkkFGSACCoAAAAAJBI0AToAnQJRpJBkkbKSCUjRSQWKFPmX0ZXR2bShvIhnBlvxZapWDT4FNmFZ00en2bsqU4pKEn+GY0qb6PHz8mZr2dKn2aqNfKl6tIlY7fwcj+own7Jt+yM09ZQX5bH2LZF/Vp10mXJdlcrG/H2ZV8a/2c6+qJP0b7fs5uLG9F/hmdcO38oyyfUfJ70WP9nwsaGF8DMvRj/M72Y1tmbsXhZfkYZOLlhbaLRyd12zjy2O28Y9Wc/nS+DvXMSWzXX2djRIj7paORvsqVLHd1a1LLJs3Wfy6OXeU8HRD2d2Kjh3UMnTLPRxvRW+B5y9i3kbfe+EaKseUUSmay/lld23Nltmqyfo01cLgiyNJ79lWTIZsjFlGSQVJGBoEFQAAAAASCSyBJdIgYLeIJwT4sEo2h6IN9KGToS2Z09HQtKAZyZch7LYHZypUSqPwUn9UufouYWJ0eLy+UpR7Wz2TQglux35L6p4/ZF/tTJ87n5lV0no69tCXBL8LgQ6SODxu3+PZaq2korLSS9SqafRbJxMmOfKiuo4IS0+zm2RKaRL0SpbJjLOpCaIa0ZRZpNp/AXXsNkOk2GHFC8EWu1sjbK1W0T1XE8nkfSpfeM2nM0cjaFnjOh4+TFeOtUtHdgzbPN3Vm5N4RvORJHr48ylHPrWqhyyzWb2dc5XRz61s3qzZUdUZEvRTrU0uBomdEU2c6482aI6sf+Dn1pN8Cx1ytezT3TGjTyRi4jROzEqSQQCDMkAAAAAkElkCUaIglGskGaRtMpkGapMuoRPizfRotMukY5H0fSOzWw6dOEa1wk5yWadJ9OUp/8G8Yt9nz3N5HjtJnqKCnUa4vyWiS8uhe7mUfO26t69nftrKNNJzfHkcnm79Gd4ox6rIXfioJLdX4SCxP5LVzMcz+BprXbksaYNZxpdnHm5l5J8fgqb64cQ0v0cvi/ZVlCEHltRT5Z0yVUm6qqWktlhQ89OnIilsybMatTxRguLy35RRSt+kWiPxdM2oJmYTLTe3pBok0foqYVKaksNZRzZcUZOqReacvo5d/s/TwrQ8DlcSsL8l2jtw8j9nAurRLOmTmm2z1MeZs4V7HB1wz0sL2ci4pyfLB0Szvikjn1rZLizVHVGRv0VKmFwRdG87fsp1s9STokrsGpiVJGCNMGJmSAAAAASgSWQJRoiDJGskGUUbygX7OXVaGppro992K2HCrJ15YdOlruvhKfJFoW2ebyq0j01XZdStUbjzZ0XnnGj5rJju7ekegtYu0ppVI5k84wcKX3ntHNlT43tds1175bvePXK09DrnGpk8XJ55snZrqXHhxnXnjiT49Gax/kSpuSSk91Pgs6shjx09rs1fDSpb0oyyuO69fZkGn3JyaTQlRg6WZeLm9dd7yIIV0smp6LNGlonLV4WnJeRnoxu+3oiFJqcpPXKwvToS2S7ThI2t505mL7KJGSWOBdfiuireycllaaI0BoENGdSqWn6JRxNrWXF/SfO8rjPDW16PR42f4+TzF3RS4LJSKbPZxWzi3a/B1Qz0MRyq8PLJumd0UUqtCT8i6Z0TclSdp1ZbZusv6NUqKXIk0VtmmUSTRMwwNEmo5y4AAAABIJLIEl0QSjWSDOB0SwvZ0rLiar0b16PrOz7f4e2o0092clvz9ZcE/xg6sU9bPB5z36PXdn625Bymk8LRrVM8/PLutI4sOVYk6sr398qur14+h3YMPhJ83z+Q8+TaOdGk3Sw08YeDRejldpZOiLeH9HfXzPe48mngb2La+74v0bKtaE4JbyU9M6PKfPBRyysxU03romjaxn/1JacYvQqyLyOPgsq2SaWW1laN9CtGP3G1ssVH54ZXRlK7IpNta8SqQvW+hJap+qZna7TC9MyYa2QjCnLiuaeGI6JpfJmW2VBTZJhVpqScXzMs2NZIcstFeL2eU2jZNNp8j517x05PbwZ1o4VzapcjeKZ6WPK2cy4p48jok7Yo51fHU2k642c+tNIujqiWUa1ddCx0xBWlUyNmykw3iNk6MDEsAAAAASCSyBJdEEo1kgzgbyF7Orsenv1aUPvq04/hzSZvPZu/6n1balf8AqY5LCX4R6EzqTweVO6Ov8Q1TpqLe6/n/AMI4sc/mfPfUaaXiihUhKUn4t1Z0w8Hoo82alL1sx+JqY3JTTgmteaXmQ4Xsn7cb8kuzo1oqVNKm9IrTzMVLT7OWW5tu0aLeqlHKhvNfNnWWQ02aXLb02bHXjUcZxkoyjpJPTTpgr4lfCoTmltG53cYLOctrTmV8Nsy+y6ZXjKc3lJsu0kjVqJ6Zabq9Iry3tTLSMdYye8qJaxfvoVaRHjD+TZRqZ4yT9OBXSKXCRnQfzPrPT8JIy+WRkXSX+DZjKa65KtbRTemTFYws5KemkQ+ySSDkbdjjEuuV+TxvqEatV+zv4b30eQv6j14nPjPewyjh3W8+R1Selj8TmV6cnyNkzsipRQq203yZbaOmcsladlPoy20bLPJh8DPoRtFvvwPgp9B0PvwVDI3AAAAAAJJ2AXTIJTNFQMos2myDu9jpZvLZPh3ib/Cb/wAHVie6RrFb/E9jtfbEVUl69T2HH4nFfH8qbOvsvbinFR90efrwo+e+rcC/7SdWUFUjvLidk2mfNJuK0ylG2km3xzxT5o18kzo+7LWjbTSjqpul1T1j7Gb7KtuumvIihdzqT3IThJ85JPT1KtJeybwxEeVLR0YWKzmo03zbxExdb9HJXIf+w3Vp04rdio+yImX8mcLI3uitRnq8Tb8uSJaNbn9otKCSU8Nv8syZh5P+vwTGpVfyw0/U8EDwxr2//RjOtPh3bT5NYwQ/RdRPvy6LcFupR5rj5vmZaOenttmlQUpOMt7R8M4TRVo08nM7RaUUsJGbldGG2/YJ0QabumpReVnGpx86FWLf6NMVOa6POXkKaz4UeFLZ6+Krfyca6nTX0o6J8j0Mav8AZzK9eH2r2NplnZEV+yhVvI/avY1Us6pxV+ynVv10XsjRSdE4WVKm0GW8TacBq/3Fk+Jp/HRxDI9AAAAAAAAAAknYGS6og7nYuS+Mt0+Dk16Zizr4uT80aYv7nT7X27oVnF9E16PgfQ5MiUJlr/Fs5ljtmVJpo8+6VGFqLWqR6vZXbfGFJJLzZRZHJ87yvoMZHuWekodq7aS8VSOfJM1nP12eDl+k8iHqUWqdzRudIyb9i85U2c9Y8vH7pGUKHcJqniPV82dC/L2VeT7z/PsqXN1Kb8Ut7yTwaqEjox4pn0tGj4iMONKT/wDJsfa2a/bqvVG2G3I/KqL8kk8lHx1+zN8Gn35F+32jWxpBRX6ms+xnWFHNfGxL29mX+6fdWjn7Utc9DP7RV8VfElqNfGJTqKPRPl5mdY2/SMXjf9ZnZonewzmNTL6yzh+hKwvXaNFgrWqRYs75Smk93OHrn9jPJhaWzLLgcztF+ddLHPL5fyclJpHKsbZtyZuvgz0Y1FlSXk/4M8n5Q0Xj+yPB39fj4jxYg+lwR/g4d1Uf3HTMnpY5X6OXcTl1NkjthSc6tKXUvo64UlGrOXUto6ImSvKb6kGySMN5jZOkYGJYAAAAAAAAAAAA6Owam5WhPlBTk308LOjjf3RrhX5bOrte9V5CFTe/q047s03rKKekke5WSckallrU5F0+zz0tDy7blnNojJTzYMoyNItkNHreyu2o0cZf7nRL72eP9S4X3o6PfUdoRuEsSXuehjtM+Tvj1gfaKF9DDxH9joVHThe12RQk4rRavm9WR5k32+yO7nJ8WnyLzk/ZPnKRTvqdamt5Te9yzL/BtDmvg6MNYr610VIXdRPelKmpfco+I1WKWdDxw1pJ6Mqc1UeZVsvnnmTUqV0ilS4XUlm9lnChqkuTM5SXsxxLXdGqlOrHgmvPUrdY0uy9Tjr2eh2I5rM6ktNMJ8ZHgczPLfjJ5XLUf1hdnTntmOcYOScTrs41w2WbW9jNP0Zo8XjLMrwOGj5tfXcW34lxf8nkzDPrsOKkl0cm4qJ8JI1SO6J18HOrSfX9zRI64SKNWpLzJ0dMzJXlUfUbNVKMHIrstojI2DEyJAAAAAAAAAABOACxOW5HcXzSw5v+IllWlpGtfgvFe/kv7Jst+lVrJ5lSxmPSDXze+h6HCXTZphhOXXyjmTeWZ5K2zl3sxM2wMkKtAyhPBtGUq52dvZu3JUlxOub16PO5HBnIzo0+07fE1/kNHI/piXoux7ULBL5DOd/TGen2LtanVpqSSc115M3x0qR4/L4l4r0/RW2zWfhlpvPSUuR14no24kruTzW0m2sp/lao3qnro9fjpJ9nHp1ZJ8Wc33rXyd9RLR63Y8sqMjO8lM8LlLTaPSUbin4d5J4PP5NNrR5NRk70a766i+DwcES9lsWKl7OYqjzxyd+NHX4rR2tl1MRnJ8oSfshm6Rw5p3cr/J8lu6uW3nmzy0fcYp6RQqVn1YOlQv0a3Xl1K7LeCIdVkeRPijByI8i2iMkbJBGwQVAAAAAAAAABIBvgtxbz+Z/Kui+4g3leE+T9/BobJMD1HY2g5U75/T8PuvplzWP4PV+nT7Ovirfl/wBHnriGGyvJlTRyUtU0aGzgdEDJTZIyXVAyyarIyNDeJ+6yNE75b7w0dHZe1p0NIvRtNnRhzHLyOLOb2evo7Zc4Yksby56o93EtrZ4NcNRf4nNqtpvGdeGOfkdR2RrXZQhHOr0w8HnZLSOlvS0jp0L/ALqEFnim/wBzlvPo474/3KbNi2tng/3OZ15Mz/ia9k/GvqaTI+yi3Z3DbOmIRhlxpHeurvubSvN84bi9ZaHNynqTzsOF5OVKXx2fL60os83R9jCaKVSA0dEs1MzZcgoySCACAAAAAAAAAAACQCzZ0U1KcvlhjKX1N8IkM6MONNO69I01ajk23z9l5EmN06e2YAqe/wBg0e52VUq/VcVms/php/OT3Pp86g9DDOsO/wBnh7uWZM4+bX5HBfdMrnnkAAAAnYJGwMk7BYspxjJOSUkuCecZ5Z8jq4tSr/IpkT10dGptaXNRaf26I9v+dMo4/wCKvZeta7qbrXCOHJ9MHTOfznaObJj8N7NNaW9PdWm9Jyfkn/8ADz8r2zSVqdlC+u96Tx8q0j6I5aOnFiSns1UarReJLVCZfoXb4HRKOa8SPRbKWcHRK6PJ5L1sy/1Cvu7pULZcX/Un/EV/J5XKvdaJ+iYPK6zP/pHgt442z6XRG8R5E6IyVbBBUAqySCAAAAAAAAAAACQC7YVY7tSlNqKqYcZvOIzXDPkQzr49z41jrrfyJbNkn81Pye+t1/kt49bD4lr5RXr28ofMsZ4PRp+jXEeLMMmK8f8AZH0WjHe2RRpr5qbqSkv7pt/w0e/w4cwj05h/aSPnVysSfqeXzP7nk0tU0aTjIAAAAAAAAAMommN/kiGXXeySUVpFY0XN+Z6j5Xh+KMPsp9v2b43OIS++SwvJcy/ltGbx/kv0UMGfjtnRs2LQ2S0U9lizjmSNY7Msr0j33Z61UYurUe7TpxcpSfBJItmyqJPmeZkd2sce2fP9u7TdzXqVnwlJ7i+2C0ivY8Gsvk2z6nicdYMUwvgoZK7OggjYBBJBAAAIAAAAAAAAAAAJAABYsdZqPJ6NddC0+zbA27S/ZZo1JNd23mCllJ8n5HbhlfJtFU19uvWz0VjtBxpyp/S1w6HuYnPiejLWjzG04+I8XnLvZ5PJSVlI84wAAAAAAAAAN1Gqo50TeMJvl5m2O5n2QYKZKypP0NGUZHRgt0+yrRuPR6SMzBsxdbZbR3eztk6klp0OqFpbPN5+ZRJ1e3O1e6grCm+UZXDXXiof8nk83N5PxRy/SOI7r+Tf/j/6eGOE+hIABIBAAAAAAAAAAAAAAAAAAAOrsmi3TrTgt+pFJbq1cYPjPHPp5FofZ6HEn/8AO7lbpFHvWvU6Vejid0n2WKN0zqx5mjWM9Gm8llnPyXtGeV7orHEZgAAAAAAAAAAAGUWb478SGjLfN1yGyNG+2p7zSO3BHkZ5K8Vs9xSqxsLZ12l3s/DQT5zx83oi/LzLHGj577b5mfw/2r2eAq1XNuUm5Sk25N8W3zPCPpplStLpGsgkAAAAAAAAAAAAAAAAAAAAAAHc7JzUKsqmZ79ODlClCThKs+cc9EtWuZDemj0fpyXm632l6/ZY2n2plWk3K3t+endRT91qdDy/BbLz9trwRz+9jUWe7hTxx3d7D92zpxtNbMVUWt+OihXnlnNmvyZyW9s1GBUAAAAAAAAAAAAAEosmDtdnaO9Uj6nv8L+p53Ovxxss9uLxzrql9FCKhFcs/Uzy+dflk0V+lYvDD5P22ecOI9MgAAAAAAAAAAAAAAAAAAAAAAAGdKq4tSi2pReU1o0wWinFKp9nqLyyhd28LuCUail3dyksJVcZU8fqWvqdPHxq14nsVinl4lkXVfJ5+5W4t1F8r8FpHmZV4LxRVOMwIAAAAAAAAAAAAAAAAO72aqYmvU9/g1+B5vPncGfbag43Mp8qsY1Iv+48vmzrIy302/LAl+jz5yHoAAAAAAAAAAAAAAAAAAAAAAAAAA9hsKp3ezbqXOpc0oeijBy/yb8evGmz2OHXhx6Z5OtPebZTJTpnk3Tp7NZmVAAAJUSymn6Bn3T6Gq49snTMGilR4kEGYAAAAAAABe2XW3Zo9TgZO9HNyY8oPTdqaPfWtKstZUJbk/8Atz1i/wANfuT9Rxf7kef9OvwyVjfyeMZ5R7JAAAAAAAAAAAAAAAAAAAAAAAAAB6LstUVSNaylJR+IUZUW3iPfwzurPLKbXsTL09np8C5pVhr59f8AZz77Y9WlJxlCUWnwawb/AGHXcmGXhZIetGiOz5vkWXEtma4uR/BYpbJk+LwdEfT2/ZtPBp+y5S2VFeZ3Y+BC9nRPChezbOhCK4JG/wBrHCLVjiEc26uo8Eefn5ErpHDlyy+pOfJnl3fkzlMSgAAAAAAABsoyw0dPGrVlaW0e77NtV4Tt5Pw1qbh6Sa8L98Hs5488TPBz7xZVaPCV6ThKUJLEoycZLo08M+dZ78tNbRrBIAAAAAAAAAAAAAAAAAAAAAAABKeNeACej0dj2zuqcVCbhcQXBXEFUaX93EtN1PpnoYvqOWFp/l/2W121hz2dat9U5x/g3XKyL5Nf9Ur/AIoLtpTXDZ1v/wC9Rk/zMv7I/wBTr/iiX22i9HY0Ev0ynFkrm5V8kf6j33CMaipXcJzob0ZwWZ0JNOSj90H9SO2eZ91ar2beUcmH4dP9Hla0HFtM87PLVHjuXL0zAwICRKWwGGtMEEAAAAnBZLYMoo6MWNp7KtnpOzlw4yXk0e9jW50eTzo2tj/UGyULnvorELqnGqum/wAJr3WfyfPciPDI0dvCyeeJf4PMGB1gAAAAAAAAAAAAAAAAAAAAAAAAAAAAAAAs2N5KjUhVg8Sg8ro+qfkyU9PovjyVjpVJ2e1tpGM4zisRqwhUUftU1nd/B3Zvyxqjt50rq18nnjgPPN1rHLOjjzui+Nbo1T4v1Msn9mUZiUAAABsgjtwQmVbLNKnk9bHhnRjVHV2dHDR2RKRxZ3tHpe1VsquzY1X81tWiovrCpo17nh/UoSrZl9Nt+bn4PnB5h7QAAAAAAAAAAP/Z"/>
          <p:cNvSpPr>
            <a:spLocks noChangeAspect="1" noChangeArrowheads="1"/>
          </p:cNvSpPr>
          <p:nvPr/>
        </p:nvSpPr>
        <p:spPr bwMode="auto">
          <a:xfrm>
            <a:off x="155575" y="-1143000"/>
            <a:ext cx="3333750" cy="2381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4" name="AutoShape 8" descr="data:image/jpeg;base64,/9j/4AAQSkZJRgABAQAAAQABAAD/2wCEAAkGBxIQEhAQEhAQEBAQEA8SDxAQDw8PDw8PFBEWFhQRFBUYHCggGBolHBQVITEhJSkrLi4uFx8zODMsNygtLisBCgoKDg0OGhAQGiwcHCQsLCwsLCwsLCwsLCwsLCwsLCwsLCwsLCwsLCwsLCwsLCwsLCwsLCwsLCwsLCwsLCwsLP/AABEIAL4BCgMBEQACEQEDEQH/xAAbAAEAAgMBAQAAAAAAAAAAAAAAAQQCAwUGB//EADgQAAIBAwEFBgUDAwMFAAAAAAABAgMEESEFEjFBUQYTImFxkRQyQlKBYqGxI3LBBxXRQ3OCkuH/xAAaAQEAAwEBAQAAAAAAAAAAAAAAAQIDBAUG/8QALBEAAwACAgIBBAIBBAMBAAAAAAECAxEEIRIxQQUTIlEUMmEVQlJxgZHRI//aAAwDAQACEQMRAD8A+GgAAAAAAAAAAkEhAIuiDJGiBGCHICEg3xhlG/wZt6Ypw1IDfRFWGCKRM0akiiRZs393x9Cxn5GujDMkiheq0jtOliKK7PO89sznS3Yeo2VVboqxoDZu8hXuo8iTXG/kqunyBt5fJsdLC8ySvntmtU2wW8kixCjurLBk72+ivWllkM1lGplGaGJQAaBIBAAABAAAAAAAAAJBJIBKRBJdAlGkkGSRr47RBjgz8SS7ZRzoaHPleje6GGVMvPomvbgRk7K1KgVNqydFuVDRkMwV9kbMtMyKU+hyMupO38NlpGezzvuaWyLihl46EbJi9LZrnb7qbGy6ybZzKlHi/Yvs65v4MqdphZfFjYebb0jXKg2Nllk0bVbKKy+I2UeR0yncslG+NFCTJZ1IxKEjdHiNggEDRII0AAQVAAAAAAAAABJdAkukQSWSBKNEiDZSRsilMsTtuYaM1kLFjSw0VMc1bR2HaZWTNs4PvaZnOzyvwGyqzdlajZalGza83RbqWXhehXyOec/ZZ2Ts/i8GWS9GXJ5HwdWhY8Zexg7OK8+9Ixhs5vUq8hL5Gile22Xjki83o6MOTS2VYWGfE1ouBbzNnn10jGpbZ5E+ZacuiPhN3V8SPPY+75dFC6RpJ1Yzk3JojuxlWNBsk2dpGUqaj5sdEKnRpepHs0WkN0eI2YshkkFGSACCoAAAAAJBI0AToAnQJRpJBkkbKSCUjRSQWKFPmX0ZXR2bShvIhnBlvxZapWDT4FNmFZ00en2bsqU4pKEn+GY0qb6PHz8mZr2dKn2aqNfKl6tIlY7fwcj+own7Jt+yM09ZQX5bH2LZF/Vp10mXJdlcrG/H2ZV8a/2c6+qJP0b7fs5uLG9F/hmdcO38oyyfUfJ70WP9nwsaGF8DMvRj/M72Y1tmbsXhZfkYZOLlhbaLRyd12zjy2O28Y9Wc/nS+DvXMSWzXX2djRIj7paORvsqVLHd1a1LLJs3Wfy6OXeU8HRD2d2Kjh3UMnTLPRxvRW+B5y9i3kbfe+EaKseUUSmay/lld23Nltmqyfo01cLgiyNJ79lWTIZsjFlGSQVJGBoEFQAAAAASCSyBJdIgYLeIJwT4sEo2h6IN9KGToS2Z09HQtKAZyZch7LYHZypUSqPwUn9UufouYWJ0eLy+UpR7Wz2TQglux35L6p4/ZF/tTJ87n5lV0no69tCXBL8LgQ6SODxu3+PZaq2korLSS9SqafRbJxMmOfKiuo4IS0+zm2RKaRL0SpbJjLOpCaIa0ZRZpNp/AXXsNkOk2GHFC8EWu1sjbK1W0T1XE8nkfSpfeM2nM0cjaFnjOh4+TFeOtUtHdgzbPN3Vm5N4RvORJHr48ylHPrWqhyyzWb2dc5XRz61s3qzZUdUZEvRTrU0uBomdEU2c6482aI6sf+Dn1pN8Cx1ytezT3TGjTyRi4jROzEqSQQCDMkAAAAAkElkCUaIglGskGaRtMpkGapMuoRPizfRotMukY5H0fSOzWw6dOEa1wk5yWadJ9OUp/8G8Yt9nz3N5HjtJnqKCnUa4vyWiS8uhe7mUfO26t69nftrKNNJzfHkcnm79Gd4ox6rIXfioJLdX4SCxP5LVzMcz+BprXbksaYNZxpdnHm5l5J8fgqb64cQ0v0cvi/ZVlCEHltRT5Z0yVUm6qqWktlhQ89OnIilsybMatTxRguLy35RRSt+kWiPxdM2oJmYTLTe3pBok0foqYVKaksNZRzZcUZOqReacvo5d/s/TwrQ8DlcSsL8l2jtw8j9nAurRLOmTmm2z1MeZs4V7HB1wz0sL2ci4pyfLB0Szvikjn1rZLizVHVGRv0VKmFwRdG87fsp1s9STokrsGpiVJGCNMGJmSAAAAASgSWQJRoiDJGskGUUbygX7OXVaGppro992K2HCrJ15YdOlruvhKfJFoW2ebyq0j01XZdStUbjzZ0XnnGj5rJju7ekegtYu0ppVI5k84wcKX3ntHNlT43tds1175bvePXK09DrnGpk8XJ55snZrqXHhxnXnjiT49Gax/kSpuSSk91Pgs6shjx09rs1fDSpb0oyyuO69fZkGn3JyaTQlRg6WZeLm9dd7yIIV0smp6LNGlonLV4WnJeRnoxu+3oiFJqcpPXKwvToS2S7ThI2t505mL7KJGSWOBdfiuireycllaaI0BoENGdSqWn6JRxNrWXF/SfO8rjPDW16PR42f4+TzF3RS4LJSKbPZxWzi3a/B1Qz0MRyq8PLJumd0UUqtCT8i6Z0TclSdp1ZbZusv6NUqKXIk0VtmmUSTRMwwNEmo5y4AAAABIJLIEl0QSjWSDOB0SwvZ0rLiar0b16PrOz7f4e2o0092clvz9ZcE/xg6sU9bPB5z36PXdn625Bymk8LRrVM8/PLutI4sOVYk6sr398qur14+h3YMPhJ83z+Q8+TaOdGk3Sw08YeDRejldpZOiLeH9HfXzPe48mngb2La+74v0bKtaE4JbyU9M6PKfPBRyysxU03romjaxn/1JacYvQqyLyOPgsq2SaWW1laN9CtGP3G1ssVH54ZXRlK7IpNta8SqQvW+hJap+qZna7TC9MyYa2QjCnLiuaeGI6JpfJmW2VBTZJhVpqScXzMs2NZIcstFeL2eU2jZNNp8j517x05PbwZ1o4VzapcjeKZ6WPK2cy4p48jok7Yo51fHU2k642c+tNIujqiWUa1ddCx0xBWlUyNmykw3iNk6MDEsAAAAASCSyBJdEEo1kgzgbyF7Orsenv1aUPvq04/hzSZvPZu/6n1balf8AqY5LCX4R6EzqTweVO6Ov8Q1TpqLe6/n/AMI4sc/mfPfUaaXiihUhKUn4t1Z0w8Hoo82alL1sx+JqY3JTTgmteaXmQ4Xsn7cb8kuzo1oqVNKm9IrTzMVLT7OWW5tu0aLeqlHKhvNfNnWWQ02aXLb02bHXjUcZxkoyjpJPTTpgr4lfCoTmltG53cYLOctrTmV8Nsy+y6ZXjKc3lJsu0kjVqJ6Zabq9Iry3tTLSMdYye8qJaxfvoVaRHjD+TZRqZ4yT9OBXSKXCRnQfzPrPT8JIy+WRkXSX+DZjKa65KtbRTemTFYws5KemkQ+ySSDkbdjjEuuV+TxvqEatV+zv4b30eQv6j14nPjPewyjh3W8+R1Selj8TmV6cnyNkzsipRQq203yZbaOmcsladlPoy20bLPJh8DPoRtFvvwPgp9B0PvwVDI3AAAAAAJJ2AXTIJTNFQMos2myDu9jpZvLZPh3ib/Cb/wAHVie6RrFb/E9jtfbEVUl69T2HH4nFfH8qbOvsvbinFR90efrwo+e+rcC/7SdWUFUjvLidk2mfNJuK0ylG2km3xzxT5o18kzo+7LWjbTSjqpul1T1j7Gb7KtuumvIihdzqT3IThJ85JPT1KtJeybwxEeVLR0YWKzmo03zbxExdb9HJXIf+w3Vp04rdio+yImX8mcLI3uitRnq8Tb8uSJaNbn9otKCSU8Nv8syZh5P+vwTGpVfyw0/U8EDwxr2//RjOtPh3bT5NYwQ/RdRPvy6LcFupR5rj5vmZaOenttmlQUpOMt7R8M4TRVo08nM7RaUUsJGbldGG2/YJ0QabumpReVnGpx86FWLf6NMVOa6POXkKaz4UeFLZ6+Krfyca6nTX0o6J8j0Mav8AZzK9eH2r2NplnZEV+yhVvI/avY1Us6pxV+ynVv10XsjRSdE4WVKm0GW8TacBq/3Fk+Jp/HRxDI9AAAAAAAAAAknYGS6og7nYuS+Mt0+Dk16Zizr4uT80aYv7nT7X27oVnF9E16PgfQ5MiUJlr/Fs5ljtmVJpo8+6VGFqLWqR6vZXbfGFJJLzZRZHJ87yvoMZHuWekodq7aS8VSOfJM1nP12eDl+k8iHqUWqdzRudIyb9i85U2c9Y8vH7pGUKHcJqniPV82dC/L2VeT7z/PsqXN1Kb8Ut7yTwaqEjox4pn0tGj4iMONKT/wDJsfa2a/bqvVG2G3I/KqL8kk8lHx1+zN8Gn35F+32jWxpBRX6ms+xnWFHNfGxL29mX+6fdWjn7Utc9DP7RV8VfElqNfGJTqKPRPl5mdY2/SMXjf9ZnZonewzmNTL6yzh+hKwvXaNFgrWqRYs75Smk93OHrn9jPJhaWzLLgcztF+ddLHPL5fyclJpHKsbZtyZuvgz0Y1FlSXk/4M8n5Q0Xj+yPB39fj4jxYg+lwR/g4d1Uf3HTMnpY5X6OXcTl1NkjthSc6tKXUvo64UlGrOXUto6ImSvKb6kGySMN5jZOkYGJYAAAAAAAAAAAA6Owam5WhPlBTk308LOjjf3RrhX5bOrte9V5CFTe/q047s03rKKekke5WSckallrU5F0+zz0tDy7blnNojJTzYMoyNItkNHreyu2o0cZf7nRL72eP9S4X3o6PfUdoRuEsSXuehjtM+Tvj1gfaKF9DDxH9joVHThe12RQk4rRavm9WR5k32+yO7nJ8WnyLzk/ZPnKRTvqdamt5Te9yzL/BtDmvg6MNYr610VIXdRPelKmpfco+I1WKWdDxw1pJ6Mqc1UeZVsvnnmTUqV0ilS4XUlm9lnChqkuTM5SXsxxLXdGqlOrHgmvPUrdY0uy9Tjr2eh2I5rM6ktNMJ8ZHgczPLfjJ5XLUf1hdnTntmOcYOScTrs41w2WbW9jNP0Zo8XjLMrwOGj5tfXcW34lxf8nkzDPrsOKkl0cm4qJ8JI1SO6J18HOrSfX9zRI64SKNWpLzJ0dMzJXlUfUbNVKMHIrstojI2DEyJAAAAAAAAAABOACxOW5HcXzSw5v+IllWlpGtfgvFe/kv7Jst+lVrJ5lSxmPSDXze+h6HCXTZphhOXXyjmTeWZ5K2zl3sxM2wMkKtAyhPBtGUq52dvZu3JUlxOub16PO5HBnIzo0+07fE1/kNHI/piXoux7ULBL5DOd/TGen2LtanVpqSSc115M3x0qR4/L4l4r0/RW2zWfhlpvPSUuR14no24kruTzW0m2sp/lao3qnro9fjpJ9nHp1ZJ8Wc33rXyd9RLR63Y8sqMjO8lM8LlLTaPSUbin4d5J4PP5NNrR5NRk70a766i+DwcES9lsWKl7OYqjzxyd+NHX4rR2tl1MRnJ8oSfshm6Rw5p3cr/J8lu6uW3nmzy0fcYp6RQqVn1YOlQv0a3Xl1K7LeCIdVkeRPijByI8i2iMkbJBGwQVAAAAAAAAABIBvgtxbz+Z/Kui+4g3leE+T9/BobJMD1HY2g5U75/T8PuvplzWP4PV+nT7Ovirfl/wBHnriGGyvJlTRyUtU0aGzgdEDJTZIyXVAyyarIyNDeJ+6yNE75b7w0dHZe1p0NIvRtNnRhzHLyOLOb2evo7Zc4Yksby56o93EtrZ4NcNRf4nNqtpvGdeGOfkdR2RrXZQhHOr0w8HnZLSOlvS0jp0L/ALqEFnim/wBzlvPo474/3KbNi2tng/3OZ15Mz/ia9k/GvqaTI+yi3Z3DbOmIRhlxpHeurvubSvN84bi9ZaHNynqTzsOF5OVKXx2fL60os83R9jCaKVSA0dEs1MzZcgoySCACAAAAAAAAAAACQCzZ0U1KcvlhjKX1N8IkM6MONNO69I01ajk23z9l5EmN06e2YAqe/wBg0e52VUq/VcVms/php/OT3Pp86g9DDOsO/wBnh7uWZM4+bX5HBfdMrnnkAAAAnYJGwMk7BYspxjJOSUkuCecZ5Z8jq4tSr/IpkT10dGptaXNRaf26I9v+dMo4/wCKvZeta7qbrXCOHJ9MHTOfznaObJj8N7NNaW9PdWm9Jyfkn/8ADz8r2zSVqdlC+u96Tx8q0j6I5aOnFiSns1UarReJLVCZfoXb4HRKOa8SPRbKWcHRK6PJ5L1sy/1Cvu7pULZcX/Un/EV/J5XKvdaJ+iYPK6zP/pHgt442z6XRG8R5E6IyVbBBUAqySCAAAAAAAAAAACQC7YVY7tSlNqKqYcZvOIzXDPkQzr49z41jrrfyJbNkn81Pye+t1/kt49bD4lr5RXr28ofMsZ4PRp+jXEeLMMmK8f8AZH0WjHe2RRpr5qbqSkv7pt/w0e/w4cwj05h/aSPnVysSfqeXzP7nk0tU0aTjIAAAAAAAAAMommN/kiGXXeySUVpFY0XN+Z6j5Xh+KMPsp9v2b43OIS++SwvJcy/ltGbx/kv0UMGfjtnRs2LQ2S0U9lizjmSNY7Msr0j33Z61UYurUe7TpxcpSfBJItmyqJPmeZkd2sce2fP9u7TdzXqVnwlJ7i+2C0ivY8Gsvk2z6nicdYMUwvgoZK7OggjYBBJBAAAIAAAAAAAAAAAJAABYsdZqPJ6NddC0+zbA27S/ZZo1JNd23mCllJ8n5HbhlfJtFU19uvWz0VjtBxpyp/S1w6HuYnPiejLWjzG04+I8XnLvZ5PJSVlI84wAAAAAAAAAN1Gqo50TeMJvl5m2O5n2QYKZKypP0NGUZHRgt0+yrRuPR6SMzBsxdbZbR3eztk6klp0OqFpbPN5+ZRJ1e3O1e6grCm+UZXDXXiof8nk83N5PxRy/SOI7r+Tf/j/6eGOE+hIABIBAAAAAAAAAAAAAAAAAAAOrsmi3TrTgt+pFJbq1cYPjPHPp5FofZ6HEn/8AO7lbpFHvWvU6Vejid0n2WKN0zqx5mjWM9Gm8llnPyXtGeV7orHEZgAAAAAAAAAAAGUWb478SGjLfN1yGyNG+2p7zSO3BHkZ5K8Vs9xSqxsLZ12l3s/DQT5zx83oi/LzLHGj577b5mfw/2r2eAq1XNuUm5Sk25N8W3zPCPpplStLpGsgkAAAAAAAAAAAAAAAAAAAAAAHc7JzUKsqmZ79ODlClCThKs+cc9EtWuZDemj0fpyXm632l6/ZY2n2plWk3K3t+endRT91qdDy/BbLz9trwRz+9jUWe7hTxx3d7D92zpxtNbMVUWt+OihXnlnNmvyZyW9s1GBUAAAAAAAAAAAAAEosmDtdnaO9Uj6nv8L+p53Ovxxss9uLxzrql9FCKhFcs/Uzy+dflk0V+lYvDD5P22ecOI9MgAAAAAAAAAAAAAAAAAAAAAAAGdKq4tSi2pReU1o0wWinFKp9nqLyyhd28LuCUail3dyksJVcZU8fqWvqdPHxq14nsVinl4lkXVfJ5+5W4t1F8r8FpHmZV4LxRVOMwIAAAAAAAAAAAAAAAAO72aqYmvU9/g1+B5vPncGfbag43Mp8qsY1Iv+48vmzrIy302/LAl+jz5yHoAAAAAAAAAAAAAAAAAAAAAAAAAA9hsKp3ezbqXOpc0oeijBy/yb8evGmz2OHXhx6Z5OtPebZTJTpnk3Tp7NZmVAAAJUSymn6Bn3T6Gq49snTMGilR4kEGYAAAAAAABe2XW3Zo9TgZO9HNyY8oPTdqaPfWtKstZUJbk/8Atz1i/wANfuT9Rxf7kef9OvwyVjfyeMZ5R7JAAAAAAAAAAAAAAAAAAAAAAAAAB6LstUVSNaylJR+IUZUW3iPfwzurPLKbXsTL09np8C5pVhr59f8AZz77Y9WlJxlCUWnwawb/AGHXcmGXhZIetGiOz5vkWXEtma4uR/BYpbJk+LwdEfT2/ZtPBp+y5S2VFeZ3Y+BC9nRPChezbOhCK4JG/wBrHCLVjiEc26uo8Eefn5ErpHDlyy+pOfJnl3fkzlMSgAAAAAAABsoyw0dPGrVlaW0e77NtV4Tt5Pw1qbh6Sa8L98Hs5488TPBz7xZVaPCV6ThKUJLEoycZLo08M+dZ78tNbRrBIAAAAAAAAAAAAAAAAAAAAAAABKeNeACej0dj2zuqcVCbhcQXBXEFUaX93EtN1PpnoYvqOWFp/l/2W121hz2dat9U5x/g3XKyL5Nf9Ur/AIoLtpTXDZ1v/wC9Rk/zMv7I/wBTr/iiX22i9HY0Ev0ynFkrm5V8kf6j33CMaipXcJzob0ZwWZ0JNOSj90H9SO2eZ91ar2beUcmH4dP9Hla0HFtM87PLVHjuXL0zAwICRKWwGGtMEEAAAAnBZLYMoo6MWNp7KtnpOzlw4yXk0e9jW50eTzo2tj/UGyULnvorELqnGqum/wAJr3WfyfPciPDI0dvCyeeJf4PMGB1gAAAAAAAAAAAAAAAAAAAAAAAAAAAAAAAs2N5KjUhVg8Sg8ro+qfkyU9PovjyVjpVJ2e1tpGM4zisRqwhUUftU1nd/B3Zvyxqjt50rq18nnjgPPN1rHLOjjzui+Nbo1T4v1Msn9mUZiUAAABsgjtwQmVbLNKnk9bHhnRjVHV2dHDR2RKRxZ3tHpe1VsquzY1X81tWiovrCpo17nh/UoSrZl9Nt+bn4PnB5h7QAAAAAAAAAAP/Z"/>
          <p:cNvSpPr>
            <a:spLocks noChangeAspect="1" noChangeArrowheads="1"/>
          </p:cNvSpPr>
          <p:nvPr/>
        </p:nvSpPr>
        <p:spPr bwMode="auto">
          <a:xfrm>
            <a:off x="155575" y="-1143000"/>
            <a:ext cx="3333750" cy="23812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9466" name="Picture 10" descr="http://boomtimesthree.files.wordpress.com/2013/05/mind-2.jpg"/>
          <p:cNvPicPr>
            <a:picLocks noChangeAspect="1" noChangeArrowheads="1"/>
          </p:cNvPicPr>
          <p:nvPr/>
        </p:nvPicPr>
        <p:blipFill>
          <a:blip r:embed="rId3" cstate="print"/>
          <a:srcRect/>
          <a:stretch>
            <a:fillRect/>
          </a:stretch>
        </p:blipFill>
        <p:spPr bwMode="auto">
          <a:xfrm>
            <a:off x="6477000" y="1752600"/>
            <a:ext cx="2133600" cy="2133601"/>
          </a:xfrm>
          <a:prstGeom prst="rect">
            <a:avLst/>
          </a:prstGeom>
          <a:noFill/>
        </p:spPr>
      </p:pic>
      <p:pic>
        <p:nvPicPr>
          <p:cNvPr id="19468" name="Picture 12" descr="http://i1.wp.com/listverse.com/wp-content/uploads/2013/07/Emotion-e1374190811197.jpg?resize=632%2C477"/>
          <p:cNvPicPr>
            <a:picLocks noChangeAspect="1" noChangeArrowheads="1"/>
          </p:cNvPicPr>
          <p:nvPr/>
        </p:nvPicPr>
        <p:blipFill>
          <a:blip r:embed="rId4" cstate="print"/>
          <a:srcRect/>
          <a:stretch>
            <a:fillRect/>
          </a:stretch>
        </p:blipFill>
        <p:spPr bwMode="auto">
          <a:xfrm>
            <a:off x="3276600" y="2743200"/>
            <a:ext cx="2933780" cy="2214262"/>
          </a:xfrm>
          <a:prstGeom prst="rect">
            <a:avLst/>
          </a:prstGeom>
          <a:noFill/>
        </p:spPr>
      </p:pic>
      <p:pic>
        <p:nvPicPr>
          <p:cNvPr id="19472" name="Picture 16" descr="http://www.wired.com/images_blogs/wiredscience/2012/09/mf-willpower_f.jpg"/>
          <p:cNvPicPr>
            <a:picLocks noChangeAspect="1" noChangeArrowheads="1"/>
          </p:cNvPicPr>
          <p:nvPr/>
        </p:nvPicPr>
        <p:blipFill>
          <a:blip r:embed="rId5" cstate="print"/>
          <a:srcRect/>
          <a:stretch>
            <a:fillRect/>
          </a:stretch>
        </p:blipFill>
        <p:spPr bwMode="auto">
          <a:xfrm>
            <a:off x="6096000" y="4572000"/>
            <a:ext cx="2705100" cy="211899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6600" b="1" dirty="0" smtClean="0">
                <a:effectLst>
                  <a:reflection blurRad="6350" stA="55000" endA="300" endPos="45500" dir="5400000" sy="-100000" algn="bl" rotWithShape="0"/>
                </a:effectLst>
                <a:latin typeface="Times New Roman" pitchFamily="18" charset="0"/>
                <a:cs typeface="Times New Roman" pitchFamily="18" charset="0"/>
              </a:rPr>
              <a:t>Man’s Original Duties </a:t>
            </a:r>
            <a:br>
              <a:rPr lang="en-US" sz="6600" b="1" dirty="0" smtClean="0">
                <a:effectLst>
                  <a:reflection blurRad="6350" stA="55000" endA="300" endPos="45500" dir="5400000" sy="-100000" algn="bl" rotWithShape="0"/>
                </a:effectLst>
                <a:latin typeface="Times New Roman" pitchFamily="18" charset="0"/>
                <a:cs typeface="Times New Roman" pitchFamily="18" charset="0"/>
              </a:rPr>
            </a:br>
            <a:r>
              <a:rPr lang="en-US" sz="6600" b="1" dirty="0" smtClean="0">
                <a:effectLst>
                  <a:reflection blurRad="6350" stA="55000" endA="300" endPos="45500" dir="5400000" sy="-100000" algn="bl" rotWithShape="0"/>
                </a:effectLst>
                <a:latin typeface="Times New Roman" pitchFamily="18" charset="0"/>
                <a:cs typeface="Times New Roman" pitchFamily="18" charset="0"/>
              </a:rPr>
              <a:t>and Responsibilities</a:t>
            </a:r>
            <a:br>
              <a:rPr lang="en-US" sz="6600" b="1" dirty="0" smtClean="0">
                <a:effectLst>
                  <a:reflection blurRad="6350" stA="55000" endA="300" endPos="45500" dir="5400000" sy="-100000" algn="bl" rotWithShape="0"/>
                </a:effectLst>
                <a:latin typeface="Times New Roman" pitchFamily="18" charset="0"/>
                <a:cs typeface="Times New Roman" pitchFamily="18" charset="0"/>
              </a:rPr>
            </a:br>
            <a:endParaRPr lang="en-US" sz="6600" dirty="0"/>
          </a:p>
        </p:txBody>
      </p:sp>
    </p:spTree>
  </p:cSld>
  <p:clrMapOvr>
    <a:masterClrMapping/>
  </p:clrMapOvr>
  <p:transition>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685800"/>
            <a:ext cx="5181600" cy="2209800"/>
          </a:xfrm>
        </p:spPr>
        <p:txBody>
          <a:bodyPr>
            <a:normAutofit fontScale="90000"/>
          </a:bodyPr>
          <a:lstStyle/>
          <a:p>
            <a:r>
              <a:rPr lang="en-US" sz="5400" dirty="0" smtClean="0"/>
              <a:t>Why did God create man? </a:t>
            </a:r>
            <a:br>
              <a:rPr lang="en-US" sz="5400" dirty="0" smtClean="0"/>
            </a:br>
            <a:endParaRPr lang="en-US" sz="5400" dirty="0"/>
          </a:p>
        </p:txBody>
      </p:sp>
      <p:pic>
        <p:nvPicPr>
          <p:cNvPr id="58370" name="Picture 2" descr="http://topnews.in/health/files/thinking.jpg"/>
          <p:cNvPicPr>
            <a:picLocks noChangeAspect="1" noChangeArrowheads="1"/>
          </p:cNvPicPr>
          <p:nvPr/>
        </p:nvPicPr>
        <p:blipFill>
          <a:blip r:embed="rId2" cstate="print"/>
          <a:srcRect/>
          <a:stretch>
            <a:fillRect/>
          </a:stretch>
        </p:blipFill>
        <p:spPr bwMode="auto">
          <a:xfrm>
            <a:off x="228599" y="695326"/>
            <a:ext cx="3600449" cy="5400674"/>
          </a:xfrm>
          <a:prstGeom prst="rect">
            <a:avLst/>
          </a:prstGeom>
          <a:noFill/>
        </p:spPr>
      </p:pic>
      <p:pic>
        <p:nvPicPr>
          <p:cNvPr id="4" name="Picture 4" descr="http://www.reasoningwithjehovahswitnesses.com/wp-content/uploads/2012/01/jesus_adam_eve_touch1.jpg"/>
          <p:cNvPicPr>
            <a:picLocks noChangeAspect="1" noChangeArrowheads="1"/>
          </p:cNvPicPr>
          <p:nvPr/>
        </p:nvPicPr>
        <p:blipFill>
          <a:blip r:embed="rId3" cstate="print"/>
          <a:srcRect/>
          <a:stretch>
            <a:fillRect/>
          </a:stretch>
        </p:blipFill>
        <p:spPr bwMode="auto">
          <a:xfrm>
            <a:off x="4114800" y="2667000"/>
            <a:ext cx="4777528" cy="33528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meetsomemormons.com/files/2013/04/revelation_churches2.jpg"/>
          <p:cNvPicPr>
            <a:picLocks noChangeAspect="1" noChangeArrowheads="1"/>
          </p:cNvPicPr>
          <p:nvPr/>
        </p:nvPicPr>
        <p:blipFill>
          <a:blip r:embed="rId2" cstate="print"/>
          <a:srcRect/>
          <a:stretch>
            <a:fillRect/>
          </a:stretch>
        </p:blipFill>
        <p:spPr bwMode="auto">
          <a:xfrm>
            <a:off x="1676400" y="2514600"/>
            <a:ext cx="6096000" cy="4076701"/>
          </a:xfrm>
          <a:prstGeom prst="rect">
            <a:avLst/>
          </a:prstGeom>
          <a:noFill/>
        </p:spPr>
      </p:pic>
      <p:sp>
        <p:nvSpPr>
          <p:cNvPr id="3" name="Title 2"/>
          <p:cNvSpPr>
            <a:spLocks noGrp="1"/>
          </p:cNvSpPr>
          <p:nvPr>
            <p:ph type="title"/>
          </p:nvPr>
        </p:nvSpPr>
        <p:spPr>
          <a:xfrm>
            <a:off x="0" y="76200"/>
            <a:ext cx="9067800" cy="2362200"/>
          </a:xfrm>
        </p:spPr>
        <p:txBody>
          <a:bodyPr>
            <a:noAutofit/>
          </a:bodyPr>
          <a:lstStyle/>
          <a:p>
            <a:r>
              <a:rPr lang="en-US" sz="3600" i="1" dirty="0" smtClean="0"/>
              <a:t>“Thou art worthy, O Lord, to receive glory and </a:t>
            </a:r>
            <a:r>
              <a:rPr lang="en-US" sz="3600" i="1" dirty="0" err="1" smtClean="0"/>
              <a:t>honour</a:t>
            </a:r>
            <a:r>
              <a:rPr lang="en-US" sz="3600" i="1" dirty="0" smtClean="0"/>
              <a:t> and power: for thou hast created all things, and for thy pleasure they are and were created.”  (Rev. 4:11)</a:t>
            </a:r>
            <a:endParaRPr lang="en-US" sz="3600" i="1" dirty="0"/>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i="1" dirty="0" smtClean="0"/>
              <a:t>“Furthermore then we beseech you, brethren, and exhort you by the Lord Jesus, that as ye have received of us how ye ought to walk and to please God, so ye would abound more and more.” (I Thess. 4:1)</a:t>
            </a:r>
            <a:endParaRPr lang="en-US" sz="5400" i="1" dirty="0"/>
          </a:p>
        </p:txBody>
      </p:sp>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5400" i="1" dirty="0" smtClean="0"/>
              <a:t>“So then they that are in the flesh cannot please God.” </a:t>
            </a:r>
            <a:br>
              <a:rPr lang="en-US" sz="5400" i="1" dirty="0" smtClean="0"/>
            </a:br>
            <a:r>
              <a:rPr lang="en-US" sz="5400" i="1" dirty="0" smtClean="0"/>
              <a:t>(Romans 8:8) </a:t>
            </a:r>
            <a:endParaRPr lang="en-US" sz="5400" i="1" dirty="0"/>
          </a:p>
        </p:txBody>
      </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ingodsimage.com/wp-content/uploads/2012/09/What-Is-Man.jpg"/>
          <p:cNvPicPr>
            <a:picLocks noChangeAspect="1" noChangeArrowheads="1"/>
          </p:cNvPicPr>
          <p:nvPr/>
        </p:nvPicPr>
        <p:blipFill>
          <a:blip r:embed="rId2" cstate="print"/>
          <a:srcRect l="30877" t="2500" r="34035"/>
          <a:stretch>
            <a:fillRect/>
          </a:stretch>
        </p:blipFill>
        <p:spPr bwMode="auto">
          <a:xfrm>
            <a:off x="2362200" y="0"/>
            <a:ext cx="4396152" cy="6858000"/>
          </a:xfrm>
          <a:prstGeom prst="rect">
            <a:avLst/>
          </a:prstGeom>
          <a:ln>
            <a:noFill/>
          </a:ln>
          <a:effectLst>
            <a:softEdge rad="112500"/>
          </a:effectLst>
        </p:spPr>
      </p:pic>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092017"/>
          </a:xfrm>
          <a:prstGeom prst="rect">
            <a:avLst/>
          </a:prstGeom>
        </p:spPr>
        <p:txBody>
          <a:bodyPr wrap="square">
            <a:spAutoFit/>
          </a:bodyPr>
          <a:lstStyle/>
          <a:p>
            <a:pPr algn="ctr"/>
            <a:r>
              <a:rPr lang="en-US" sz="4000" i="1" dirty="0" smtClean="0"/>
              <a:t>(II Corinthians 5:7-10) </a:t>
            </a:r>
          </a:p>
          <a:p>
            <a:pPr algn="ctr"/>
            <a:r>
              <a:rPr lang="en-US" sz="4000" i="1" dirty="0" smtClean="0"/>
              <a:t>“For we walk by faith, not by sight: We are confident, I say, and willing rather to be absent from the body, and to be present with the Lord. Wherefore we </a:t>
            </a:r>
            <a:r>
              <a:rPr lang="en-US" sz="4000" i="1" dirty="0" err="1" smtClean="0"/>
              <a:t>labour</a:t>
            </a:r>
            <a:r>
              <a:rPr lang="en-US" sz="4000" i="1" dirty="0" smtClean="0"/>
              <a:t>, that, whether present or absent, we may be </a:t>
            </a:r>
            <a:r>
              <a:rPr lang="en-US" sz="4000" i="1" u="sng" dirty="0" smtClean="0"/>
              <a:t>accepted</a:t>
            </a:r>
            <a:r>
              <a:rPr lang="en-US" sz="4000" i="1" dirty="0" smtClean="0"/>
              <a:t> of him.  For we must all appear before the judgment seat of Christ; that every one may receive the things done in his body, according to that he hath done, whether it be good or bad.”</a:t>
            </a:r>
            <a:endParaRPr lang="en-US" sz="4000" i="1" dirty="0"/>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http://angels-angelology.com/wp-content/uploads/2011/12/throne4.jpg"/>
          <p:cNvPicPr>
            <a:picLocks noChangeAspect="1" noChangeArrowheads="1"/>
          </p:cNvPicPr>
          <p:nvPr/>
        </p:nvPicPr>
        <p:blipFill>
          <a:blip r:embed="rId2" cstate="print"/>
          <a:srcRect/>
          <a:stretch>
            <a:fillRect/>
          </a:stretch>
        </p:blipFill>
        <p:spPr bwMode="auto">
          <a:xfrm>
            <a:off x="508" y="304800"/>
            <a:ext cx="9143492" cy="62484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7200" dirty="0" smtClean="0">
                <a:effectLst>
                  <a:glow rad="139700">
                    <a:schemeClr val="accent6">
                      <a:satMod val="175000"/>
                      <a:alpha val="40000"/>
                    </a:schemeClr>
                  </a:glow>
                  <a:reflection blurRad="6350" stA="55000" endA="300" endPos="45500" dir="5400000" sy="-100000" algn="bl" rotWithShape="0"/>
                </a:effectLst>
              </a:rPr>
              <a:t>How do we bring pleasure to God?</a:t>
            </a:r>
            <a:endParaRPr lang="en-US" sz="7200" dirty="0">
              <a:effectLst>
                <a:glow rad="139700">
                  <a:schemeClr val="accent6">
                    <a:satMod val="175000"/>
                    <a:alpha val="40000"/>
                  </a:schemeClr>
                </a:glow>
                <a:reflection blurRad="6350" stA="55000" endA="300" endPos="45500" dir="5400000" sy="-100000" algn="bl" rotWithShape="0"/>
              </a:effectLst>
            </a:endParaRPr>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scene3d>
              <a:camera prst="orthographicFront"/>
              <a:lightRig rig="threePt" dir="t"/>
            </a:scene3d>
            <a:sp3d extrusionH="57150">
              <a:bevelT w="38100" h="38100" prst="convex"/>
            </a:sp3d>
          </a:bodyPr>
          <a:lstStyle/>
          <a:p>
            <a:r>
              <a:rPr lang="en-US" sz="5400" b="1" dirty="0" smtClean="0">
                <a:solidFill>
                  <a:schemeClr val="accent6">
                    <a:lumMod val="60000"/>
                    <a:lumOff val="40000"/>
                  </a:schemeClr>
                </a:solidFill>
              </a:rPr>
              <a:t>The only way to bring pleasure to God is by fulfilling our God given duties and responsibilities.</a:t>
            </a:r>
            <a:endParaRPr lang="en-US" sz="5400" b="1" dirty="0">
              <a:solidFill>
                <a:schemeClr val="accent6">
                  <a:lumMod val="60000"/>
                  <a:lumOff val="40000"/>
                </a:schemeClr>
              </a:solidFill>
            </a:endParaRPr>
          </a:p>
        </p:txBody>
      </p:sp>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0"/>
            <a:ext cx="8991600" cy="2554545"/>
          </a:xfrm>
          <a:prstGeom prst="rect">
            <a:avLst/>
          </a:prstGeom>
        </p:spPr>
        <p:txBody>
          <a:bodyPr wrap="square">
            <a:spAutoFit/>
          </a:bodyPr>
          <a:lstStyle/>
          <a:p>
            <a:pPr algn="ctr"/>
            <a:r>
              <a:rPr lang="en-US" sz="4000" i="1" dirty="0" smtClean="0"/>
              <a:t>“Let us hear the conclusion of the whole matter: Fear God, and keep his commandments: for this is the whole duty of man.” (Eccl. 12:13) </a:t>
            </a:r>
            <a:endParaRPr lang="en-US" sz="4000" i="1" dirty="0"/>
          </a:p>
        </p:txBody>
      </p:sp>
      <p:pic>
        <p:nvPicPr>
          <p:cNvPr id="78850" name="Picture 2" descr="http://oneyearbibleimages.com/Image432.gif"/>
          <p:cNvPicPr>
            <a:picLocks noChangeAspect="1" noChangeArrowheads="1"/>
          </p:cNvPicPr>
          <p:nvPr/>
        </p:nvPicPr>
        <p:blipFill>
          <a:blip r:embed="rId2" cstate="print"/>
          <a:srcRect/>
          <a:stretch>
            <a:fillRect/>
          </a:stretch>
        </p:blipFill>
        <p:spPr bwMode="auto">
          <a:xfrm>
            <a:off x="3124200" y="3114675"/>
            <a:ext cx="2809875" cy="374332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ible pictures\Bible pictures Old Testament\Genesis and adam and eve\0039  7° Dia da Criação - Adão &amp; Eva com Deus.jpg"/>
          <p:cNvPicPr>
            <a:picLocks noChangeAspect="1" noChangeArrowheads="1"/>
          </p:cNvPicPr>
          <p:nvPr/>
        </p:nvPicPr>
        <p:blipFill>
          <a:blip r:embed="rId2" cstate="print">
            <a:lum bright="-20000"/>
          </a:blip>
          <a:srcRect t="5208"/>
          <a:stretch>
            <a:fillRect/>
          </a:stretch>
        </p:blipFill>
        <p:spPr bwMode="auto">
          <a:xfrm>
            <a:off x="0" y="0"/>
            <a:ext cx="9144000" cy="6858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llenwhite.info/images/chapt-illus/EW/RH-AdamEveCastOut.jpg"/>
          <p:cNvPicPr>
            <a:picLocks noChangeAspect="1" noChangeArrowheads="1"/>
          </p:cNvPicPr>
          <p:nvPr/>
        </p:nvPicPr>
        <p:blipFill>
          <a:blip r:embed="rId2" cstate="print"/>
          <a:srcRect/>
          <a:stretch>
            <a:fillRect/>
          </a:stretch>
        </p:blipFill>
        <p:spPr bwMode="auto">
          <a:xfrm>
            <a:off x="2514600" y="1179576"/>
            <a:ext cx="4114800" cy="5678424"/>
          </a:xfrm>
          <a:prstGeom prst="rect">
            <a:avLst/>
          </a:prstGeom>
          <a:ln>
            <a:noFill/>
          </a:ln>
          <a:effectLst>
            <a:softEdge rad="112500"/>
          </a:effectLst>
        </p:spPr>
      </p:pic>
      <p:sp>
        <p:nvSpPr>
          <p:cNvPr id="3" name="Content Placeholder 3"/>
          <p:cNvSpPr txBox="1">
            <a:spLocks/>
          </p:cNvSpPr>
          <p:nvPr/>
        </p:nvSpPr>
        <p:spPr>
          <a:xfrm>
            <a:off x="0" y="76201"/>
            <a:ext cx="9144000" cy="7146122"/>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800" b="1" i="0" u="none" strike="noStrike" kern="1200" cap="none" spc="0" normalizeH="0" baseline="0" noProof="0" dirty="0" smtClean="0">
                <a:ln>
                  <a:noFill/>
                </a:ln>
                <a:solidFill>
                  <a:schemeClr val="tx1"/>
                </a:solidFill>
                <a:effectLst>
                  <a:reflection blurRad="6350" stA="55000" endA="300" endPos="45500" dir="5400000" sy="-100000" algn="bl" rotWithShape="0"/>
                </a:effectLst>
                <a:uLnTx/>
                <a:uFillTx/>
                <a:latin typeface="Times New Roman" pitchFamily="18" charset="0"/>
                <a:ea typeface="+mn-ea"/>
                <a:cs typeface="Times New Roman" pitchFamily="18" charset="0"/>
              </a:rPr>
              <a:t>His Tragic Sin and Fall</a:t>
            </a:r>
          </a:p>
        </p:txBody>
      </p:sp>
    </p:spTree>
  </p:cSld>
  <p:clrMapOvr>
    <a:masterClrMapping/>
  </p:clrMapOvr>
  <p:transition>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0"/>
            <a:ext cx="4724400" cy="4876800"/>
          </a:xfrm>
        </p:spPr>
        <p:txBody>
          <a:bodyPr>
            <a:noAutofit/>
          </a:bodyPr>
          <a:lstStyle/>
          <a:p>
            <a:r>
              <a:rPr lang="en-US" sz="3600" i="1" dirty="0" smtClean="0"/>
              <a:t>"Now the serpent was more </a:t>
            </a:r>
            <a:r>
              <a:rPr lang="en-US" sz="3600" i="1" dirty="0" err="1" smtClean="0"/>
              <a:t>subtile</a:t>
            </a:r>
            <a:r>
              <a:rPr lang="en-US" sz="3600" i="1" dirty="0" smtClean="0"/>
              <a:t> than any beast of the field which the Lord God had made. And he said unto the woman, Yea, hath God said, Ye shall not eat of every tree of the garden?" (Gen. 3:1).</a:t>
            </a:r>
            <a:r>
              <a:rPr lang="en-US" sz="3600" dirty="0" smtClean="0"/>
              <a:t/>
            </a:r>
            <a:br>
              <a:rPr lang="en-US" sz="3600" dirty="0" smtClean="0"/>
            </a:br>
            <a:endParaRPr lang="en-US" sz="3600" dirty="0"/>
          </a:p>
        </p:txBody>
      </p:sp>
      <p:pic>
        <p:nvPicPr>
          <p:cNvPr id="4" name="Picture 2" descr="http://www.ellenwhite.info/images/chapt-illus/PP/RH-EveTemptation2.jpg"/>
          <p:cNvPicPr>
            <a:picLocks noChangeAspect="1" noChangeArrowheads="1"/>
          </p:cNvPicPr>
          <p:nvPr/>
        </p:nvPicPr>
        <p:blipFill>
          <a:blip r:embed="rId2" cstate="print"/>
          <a:srcRect/>
          <a:stretch>
            <a:fillRect/>
          </a:stretch>
        </p:blipFill>
        <p:spPr bwMode="auto">
          <a:xfrm>
            <a:off x="4953000" y="304800"/>
            <a:ext cx="3999007" cy="51054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173162"/>
          </a:xfrm>
        </p:spPr>
        <p:txBody>
          <a:bodyPr>
            <a:normAutofit fontScale="90000"/>
          </a:bodyPr>
          <a:lstStyle/>
          <a:p>
            <a:r>
              <a:rPr lang="en-US" dirty="0" smtClean="0">
                <a:solidFill>
                  <a:srgbClr val="FFFF00"/>
                </a:solidFill>
              </a:rPr>
              <a:t>Satan’s approach to Eve </a:t>
            </a:r>
            <a:br>
              <a:rPr lang="en-US" dirty="0" smtClean="0">
                <a:solidFill>
                  <a:srgbClr val="FFFF00"/>
                </a:solidFill>
              </a:rPr>
            </a:br>
            <a:endParaRPr lang="en-US" dirty="0">
              <a:solidFill>
                <a:srgbClr val="FFFF00"/>
              </a:solidFill>
            </a:endParaRPr>
          </a:p>
        </p:txBody>
      </p:sp>
      <p:sp>
        <p:nvSpPr>
          <p:cNvPr id="4" name="Content Placeholder 3"/>
          <p:cNvSpPr>
            <a:spLocks noGrp="1"/>
          </p:cNvSpPr>
          <p:nvPr>
            <p:ph idx="1"/>
          </p:nvPr>
        </p:nvSpPr>
        <p:spPr>
          <a:xfrm>
            <a:off x="0" y="1143000"/>
            <a:ext cx="9067800" cy="3352800"/>
          </a:xfrm>
        </p:spPr>
        <p:txBody>
          <a:bodyPr>
            <a:normAutofit/>
          </a:bodyPr>
          <a:lstStyle/>
          <a:p>
            <a:r>
              <a:rPr lang="en-US" dirty="0" smtClean="0"/>
              <a:t>He begins by slyly </a:t>
            </a:r>
            <a:r>
              <a:rPr lang="en-US" i="1" dirty="0" smtClean="0"/>
              <a:t>doubting</a:t>
            </a:r>
            <a:r>
              <a:rPr lang="en-US" dirty="0" smtClean="0"/>
              <a:t> God’s Word.</a:t>
            </a:r>
          </a:p>
          <a:p>
            <a:r>
              <a:rPr lang="en-US" dirty="0"/>
              <a:t>B</a:t>
            </a:r>
            <a:r>
              <a:rPr lang="en-US" dirty="0" smtClean="0"/>
              <a:t>ut soon is brazenly </a:t>
            </a:r>
            <a:r>
              <a:rPr lang="en-US" i="1" dirty="0" smtClean="0"/>
              <a:t>denying</a:t>
            </a:r>
            <a:r>
              <a:rPr lang="en-US" dirty="0" smtClean="0"/>
              <a:t> the Word of God.</a:t>
            </a:r>
          </a:p>
          <a:p>
            <a:r>
              <a:rPr lang="en-US" i="1" dirty="0" smtClean="0"/>
              <a:t>“And he said unto the woman, Yea, hath God said, Ye shall not eat of every tree of the garden?”</a:t>
            </a:r>
          </a:p>
          <a:p>
            <a:r>
              <a:rPr lang="en-US" i="1" dirty="0" smtClean="0"/>
              <a:t>"And the serpent said unto the woman, Ye shall not surely die" (Gen. 3:4)</a:t>
            </a:r>
          </a:p>
          <a:p>
            <a:pPr>
              <a:buNone/>
            </a:pPr>
            <a:endParaRPr lang="en-US" i="1" dirty="0" smtClean="0"/>
          </a:p>
          <a:p>
            <a:endParaRPr lang="en-US" i="1" dirty="0" smtClean="0"/>
          </a:p>
          <a:p>
            <a:endParaRPr lang="en-US" dirty="0"/>
          </a:p>
        </p:txBody>
      </p:sp>
      <p:pic>
        <p:nvPicPr>
          <p:cNvPr id="5" name="Picture 2" descr="http://searchengineland.com/figz/wp-content/seloads/2011/09/warning-yellow-tape-featured.jpeg"/>
          <p:cNvPicPr>
            <a:picLocks noChangeAspect="1" noChangeArrowheads="1"/>
          </p:cNvPicPr>
          <p:nvPr/>
        </p:nvPicPr>
        <p:blipFill>
          <a:blip r:embed="rId2" cstate="print"/>
          <a:srcRect/>
          <a:stretch>
            <a:fillRect/>
          </a:stretch>
        </p:blipFill>
        <p:spPr bwMode="auto">
          <a:xfrm>
            <a:off x="4114800" y="4343400"/>
            <a:ext cx="4665131" cy="220980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http://i.huffpost.com/gen/781285/thumbs/o-SNAKE-SATAN-facebook.jpg"/>
          <p:cNvPicPr>
            <a:picLocks noChangeAspect="1" noChangeArrowheads="1"/>
          </p:cNvPicPr>
          <p:nvPr/>
        </p:nvPicPr>
        <p:blipFill>
          <a:blip r:embed="rId2" cstate="print"/>
          <a:srcRect/>
          <a:stretch>
            <a:fillRect/>
          </a:stretch>
        </p:blipFill>
        <p:spPr bwMode="auto">
          <a:xfrm>
            <a:off x="-152400" y="-1600200"/>
            <a:ext cx="9296400" cy="8458200"/>
          </a:xfrm>
          <a:prstGeom prst="rect">
            <a:avLst/>
          </a:prstGeom>
          <a:noFill/>
        </p:spPr>
      </p:pic>
      <p:sp>
        <p:nvSpPr>
          <p:cNvPr id="2" name="Title 1"/>
          <p:cNvSpPr>
            <a:spLocks noGrp="1"/>
          </p:cNvSpPr>
          <p:nvPr>
            <p:ph type="title"/>
          </p:nvPr>
        </p:nvSpPr>
        <p:spPr/>
        <p:txBody>
          <a:bodyPr/>
          <a:lstStyle/>
          <a:p>
            <a:r>
              <a:rPr lang="en-US" dirty="0" smtClean="0">
                <a:effectLst>
                  <a:glow rad="101600">
                    <a:schemeClr val="bg1">
                      <a:alpha val="60000"/>
                    </a:schemeClr>
                  </a:glow>
                </a:effectLst>
              </a:rPr>
              <a:t>Don’t ever doubt the Word of God!</a:t>
            </a:r>
            <a:endParaRPr lang="en-US" dirty="0">
              <a:effectLst>
                <a:glow rad="101600">
                  <a:schemeClr val="bg1">
                    <a:alpha val="60000"/>
                  </a:schemeClr>
                </a:glow>
              </a:effectLst>
            </a:endParaRPr>
          </a:p>
        </p:txBody>
      </p:sp>
      <p:pic>
        <p:nvPicPr>
          <p:cNvPr id="72706" name="Picture 2" descr="http://jacekgrebski.files.wordpress.com/2010/03/doubt.gif"/>
          <p:cNvPicPr>
            <a:picLocks noChangeAspect="1" noChangeArrowheads="1"/>
          </p:cNvPicPr>
          <p:nvPr/>
        </p:nvPicPr>
        <p:blipFill>
          <a:blip r:embed="rId3" cstate="print">
            <a:duotone>
              <a:prstClr val="black"/>
              <a:schemeClr val="tx2">
                <a:tint val="45000"/>
                <a:satMod val="400000"/>
              </a:schemeClr>
            </a:duotone>
            <a:lum bright="-40000"/>
          </a:blip>
          <a:srcRect/>
          <a:stretch>
            <a:fillRect/>
          </a:stretch>
        </p:blipFill>
        <p:spPr bwMode="auto">
          <a:xfrm>
            <a:off x="304800" y="4267200"/>
            <a:ext cx="4438835" cy="2286000"/>
          </a:xfrm>
          <a:prstGeom prst="rect">
            <a:avLst/>
          </a:prstGeom>
          <a:ln>
            <a:noFill/>
          </a:ln>
          <a:effectLst>
            <a:softEdge rad="112500"/>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20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i="1" dirty="0" smtClean="0"/>
              <a:t>Job 7:17  “</a:t>
            </a:r>
            <a:r>
              <a:rPr lang="en-US" i="1" dirty="0" smtClean="0">
                <a:solidFill>
                  <a:srgbClr val="FFFF00"/>
                </a:solidFill>
              </a:rPr>
              <a:t>What is man</a:t>
            </a:r>
            <a:r>
              <a:rPr lang="en-US" i="1" dirty="0" smtClean="0"/>
              <a:t>, that thou shouldest magnify him? and that thou </a:t>
            </a:r>
            <a:r>
              <a:rPr lang="en-US" i="1" dirty="0" err="1" smtClean="0"/>
              <a:t>shouldest</a:t>
            </a:r>
            <a:r>
              <a:rPr lang="en-US" i="1" dirty="0" smtClean="0"/>
              <a:t> set </a:t>
            </a:r>
            <a:r>
              <a:rPr lang="en-US" i="1" dirty="0" err="1" smtClean="0"/>
              <a:t>thine</a:t>
            </a:r>
            <a:r>
              <a:rPr lang="en-US" i="1" dirty="0" smtClean="0"/>
              <a:t> heart upon him?”</a:t>
            </a:r>
          </a:p>
          <a:p>
            <a:r>
              <a:rPr lang="en-US" i="1" dirty="0" smtClean="0"/>
              <a:t> Job 15:14 “</a:t>
            </a:r>
            <a:r>
              <a:rPr lang="en-US" i="1" dirty="0" smtClean="0">
                <a:solidFill>
                  <a:srgbClr val="FFFF00"/>
                </a:solidFill>
              </a:rPr>
              <a:t>What is man</a:t>
            </a:r>
            <a:r>
              <a:rPr lang="en-US" i="1" dirty="0" smtClean="0"/>
              <a:t>, that he should be clean? and he which is born of a woman, that he should be righteous?”</a:t>
            </a:r>
          </a:p>
          <a:p>
            <a:r>
              <a:rPr lang="en-US" i="1" dirty="0" smtClean="0"/>
              <a:t> Ps. 8:4  “</a:t>
            </a:r>
            <a:r>
              <a:rPr lang="en-US" i="1" dirty="0" smtClean="0">
                <a:solidFill>
                  <a:srgbClr val="FFFF00"/>
                </a:solidFill>
              </a:rPr>
              <a:t>What is man</a:t>
            </a:r>
            <a:r>
              <a:rPr lang="en-US" i="1" dirty="0" smtClean="0"/>
              <a:t>, that thou art mindful of him? and the son of man, that thou </a:t>
            </a:r>
            <a:r>
              <a:rPr lang="en-US" i="1" dirty="0" err="1" smtClean="0"/>
              <a:t>visitest</a:t>
            </a:r>
            <a:r>
              <a:rPr lang="en-US" i="1" dirty="0" smtClean="0"/>
              <a:t> him?”</a:t>
            </a:r>
          </a:p>
          <a:p>
            <a:r>
              <a:rPr lang="en-US" i="1" dirty="0" smtClean="0"/>
              <a:t> Ps. 144:3  “LORD, </a:t>
            </a:r>
            <a:r>
              <a:rPr lang="en-US" i="1" dirty="0" smtClean="0">
                <a:solidFill>
                  <a:srgbClr val="FFFF00"/>
                </a:solidFill>
              </a:rPr>
              <a:t>what is man</a:t>
            </a:r>
            <a:r>
              <a:rPr lang="en-US" i="1" dirty="0" smtClean="0"/>
              <a:t>, that thou </a:t>
            </a:r>
            <a:r>
              <a:rPr lang="en-US" i="1" dirty="0" err="1" smtClean="0"/>
              <a:t>takest</a:t>
            </a:r>
            <a:r>
              <a:rPr lang="en-US" i="1" dirty="0" smtClean="0"/>
              <a:t> knowledge of him! or the son of man, that thou </a:t>
            </a:r>
            <a:r>
              <a:rPr lang="en-US" i="1" dirty="0" err="1" smtClean="0"/>
              <a:t>makest</a:t>
            </a:r>
            <a:r>
              <a:rPr lang="en-US" i="1" dirty="0" smtClean="0"/>
              <a:t> account of him!”</a:t>
            </a:r>
          </a:p>
          <a:p>
            <a:r>
              <a:rPr lang="en-US" i="1" dirty="0" smtClean="0"/>
              <a:t>Heb. 2:6 “But one in a certain place testified, saying, </a:t>
            </a:r>
            <a:r>
              <a:rPr lang="en-US" i="1" dirty="0" smtClean="0">
                <a:solidFill>
                  <a:srgbClr val="FFFF00"/>
                </a:solidFill>
              </a:rPr>
              <a:t>What is man</a:t>
            </a:r>
            <a:r>
              <a:rPr lang="en-US" i="1" dirty="0" smtClean="0"/>
              <a:t>, that thou art mindful of him? or the son of man, that thou </a:t>
            </a:r>
            <a:r>
              <a:rPr lang="en-US" i="1" dirty="0" err="1" smtClean="0"/>
              <a:t>visitest</a:t>
            </a:r>
            <a:r>
              <a:rPr lang="en-US" i="1" dirty="0" smtClean="0"/>
              <a:t> him?”</a:t>
            </a:r>
            <a:endParaRPr lang="en-US" i="1" dirty="0"/>
          </a:p>
        </p:txBody>
      </p:sp>
    </p:spTree>
  </p:cSld>
  <p:clrMapOvr>
    <a:masterClrMapping/>
  </p:clrMapOvr>
  <p:transition>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4" name="Content Placeholder 3"/>
          <p:cNvSpPr>
            <a:spLocks noGrp="1"/>
          </p:cNvSpPr>
          <p:nvPr>
            <p:ph idx="1"/>
          </p:nvPr>
        </p:nvSpPr>
        <p:spPr>
          <a:xfrm>
            <a:off x="457200" y="228601"/>
            <a:ext cx="7162800" cy="5791200"/>
          </a:xfrm>
        </p:spPr>
        <p:txBody>
          <a:bodyPr>
            <a:normAutofit/>
          </a:bodyPr>
          <a:lstStyle/>
          <a:p>
            <a:pPr algn="ctr">
              <a:buNone/>
            </a:pPr>
            <a:r>
              <a:rPr lang="en-US" sz="3600" dirty="0" smtClean="0"/>
              <a:t>Doubt leads to Denial</a:t>
            </a:r>
          </a:p>
          <a:p>
            <a:pPr algn="ctr">
              <a:buNone/>
            </a:pPr>
            <a:r>
              <a:rPr lang="en-US" sz="3600" dirty="0" smtClean="0"/>
              <a:t>Denial leads to Rejection</a:t>
            </a:r>
          </a:p>
          <a:p>
            <a:pPr algn="ctr">
              <a:buNone/>
            </a:pPr>
            <a:r>
              <a:rPr lang="en-US" sz="3600" dirty="0" smtClean="0"/>
              <a:t>Rejection leads to Disobedience</a:t>
            </a:r>
          </a:p>
          <a:p>
            <a:pPr algn="ctr">
              <a:buNone/>
            </a:pPr>
            <a:r>
              <a:rPr lang="en-US" sz="3600" dirty="0" smtClean="0"/>
              <a:t>Disobedience leads to Consequences</a:t>
            </a:r>
            <a:endParaRPr lang="en-US" sz="3600" dirty="0"/>
          </a:p>
        </p:txBody>
      </p:sp>
      <p:pic>
        <p:nvPicPr>
          <p:cNvPr id="94210" name="Picture 2" descr="http://66.147.244.112/%7Ediannegu/wp-content/uploads/2012/04/images-3.jpeg"/>
          <p:cNvPicPr>
            <a:picLocks noChangeAspect="1" noChangeArrowheads="1"/>
          </p:cNvPicPr>
          <p:nvPr/>
        </p:nvPicPr>
        <p:blipFill>
          <a:blip r:embed="rId2" cstate="print"/>
          <a:srcRect/>
          <a:stretch>
            <a:fillRect/>
          </a:stretch>
        </p:blipFill>
        <p:spPr bwMode="auto">
          <a:xfrm>
            <a:off x="2133600" y="3200400"/>
            <a:ext cx="4800600" cy="326041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nodeType="clickEffect">
                                  <p:stCondLst>
                                    <p:cond delay="0"/>
                                  </p:stCondLst>
                                  <p:childTnLst>
                                    <p:set>
                                      <p:cBhvr>
                                        <p:cTn id="24" dur="1" fill="hold">
                                          <p:stCondLst>
                                            <p:cond delay="0"/>
                                          </p:stCondLst>
                                        </p:cTn>
                                        <p:tgtEl>
                                          <p:spTgt spid="94210"/>
                                        </p:tgtEl>
                                        <p:attrNameLst>
                                          <p:attrName>style.visibility</p:attrName>
                                        </p:attrNameLst>
                                      </p:cBhvr>
                                      <p:to>
                                        <p:strVal val="visible"/>
                                      </p:to>
                                    </p:set>
                                    <p:anim calcmode="lin" valueType="num">
                                      <p:cBhvr>
                                        <p:cTn id="25" dur="500" fill="hold"/>
                                        <p:tgtEl>
                                          <p:spTgt spid="94210"/>
                                        </p:tgtEl>
                                        <p:attrNameLst>
                                          <p:attrName>ppt_w</p:attrName>
                                        </p:attrNameLst>
                                      </p:cBhvr>
                                      <p:tavLst>
                                        <p:tav tm="0">
                                          <p:val>
                                            <p:fltVal val="0"/>
                                          </p:val>
                                        </p:tav>
                                        <p:tav tm="100000">
                                          <p:val>
                                            <p:strVal val="#ppt_w"/>
                                          </p:val>
                                        </p:tav>
                                      </p:tavLst>
                                    </p:anim>
                                    <p:anim calcmode="lin" valueType="num">
                                      <p:cBhvr>
                                        <p:cTn id="26" dur="500" fill="hold"/>
                                        <p:tgtEl>
                                          <p:spTgt spid="94210"/>
                                        </p:tgtEl>
                                        <p:attrNameLst>
                                          <p:attrName>ppt_h</p:attrName>
                                        </p:attrNameLst>
                                      </p:cBhvr>
                                      <p:tavLst>
                                        <p:tav tm="0">
                                          <p:val>
                                            <p:fltVal val="0"/>
                                          </p:val>
                                        </p:tav>
                                        <p:tav tm="100000">
                                          <p:val>
                                            <p:strVal val="#ppt_h"/>
                                          </p:val>
                                        </p:tav>
                                      </p:tavLst>
                                    </p:anim>
                                    <p:animEffect transition="in" filter="fade">
                                      <p:cBhvr>
                                        <p:cTn id="27" dur="5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3429000"/>
          </a:xfrm>
        </p:spPr>
        <p:txBody>
          <a:bodyPr>
            <a:noAutofit/>
          </a:bodyPr>
          <a:lstStyle/>
          <a:p>
            <a:r>
              <a:rPr lang="en-US" sz="3600" i="1" dirty="0" smtClean="0"/>
              <a:t>(Galatians 6:7-8) </a:t>
            </a:r>
            <a:br>
              <a:rPr lang="en-US" sz="3600" i="1" dirty="0" smtClean="0"/>
            </a:br>
            <a:r>
              <a:rPr lang="en-US" sz="3600" i="1" dirty="0" smtClean="0"/>
              <a:t>“Be not deceived; God is not mocked: for whatsoever a man soweth, that shall he also reap. For he that soweth to his flesh shall of the flesh reap corruption; but he that soweth to the Spirit shall of the Spirit reap life everlasting.”</a:t>
            </a:r>
            <a:endParaRPr lang="en-US" sz="3600" i="1" dirty="0"/>
          </a:p>
        </p:txBody>
      </p:sp>
      <p:pic>
        <p:nvPicPr>
          <p:cNvPr id="22530" name="Picture 2" descr="https://encrypted-tbn2.gstatic.com/images?q=tbn:ANd9GcS9hIvECq1JOi-1qRr7VlYtLFFwLxQuS-9oPyhMGR4HP9tjMK34eQ"/>
          <p:cNvPicPr>
            <a:picLocks noChangeAspect="1" noChangeArrowheads="1"/>
          </p:cNvPicPr>
          <p:nvPr/>
        </p:nvPicPr>
        <p:blipFill>
          <a:blip r:embed="rId2" cstate="print"/>
          <a:srcRect b="8333"/>
          <a:stretch>
            <a:fillRect/>
          </a:stretch>
        </p:blipFill>
        <p:spPr bwMode="auto">
          <a:xfrm>
            <a:off x="3124200" y="3962400"/>
            <a:ext cx="3158836" cy="2895600"/>
          </a:xfrm>
          <a:prstGeom prst="rect">
            <a:avLst/>
          </a:prstGeom>
          <a:ln>
            <a:noFill/>
          </a:ln>
          <a:effectLst>
            <a:softEdge rad="112500"/>
          </a:effectLst>
        </p:spPr>
      </p:pic>
    </p:spTree>
  </p:cSld>
  <p:clrMapOvr>
    <a:masterClrMapping/>
  </p:clrMapOvr>
  <p:transition>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http://izquotes.com/quotes-pictures/quote-sow-a-thought-and-you-reap-an-action-sow-an-act-and-you-reap-a-habit-sow-a-habit-and-you-reap-a-ralph-waldo-emerson-327664.jpg"/>
          <p:cNvPicPr>
            <a:picLocks noChangeAspect="1" noChangeArrowheads="1"/>
          </p:cNvPicPr>
          <p:nvPr/>
        </p:nvPicPr>
        <p:blipFill>
          <a:blip r:embed="rId2" cstate="print"/>
          <a:srcRect/>
          <a:stretch>
            <a:fillRect/>
          </a:stretch>
        </p:blipFill>
        <p:spPr bwMode="auto">
          <a:xfrm>
            <a:off x="133349" y="1143000"/>
            <a:ext cx="8905875" cy="4191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mailandfemail.com/wp-content/uploads/2012/03/forbidden-fruit.jpg"/>
          <p:cNvPicPr>
            <a:picLocks noChangeAspect="1" noChangeArrowheads="1"/>
          </p:cNvPicPr>
          <p:nvPr/>
        </p:nvPicPr>
        <p:blipFill>
          <a:blip r:embed="rId2" cstate="print"/>
          <a:srcRect/>
          <a:stretch>
            <a:fillRect/>
          </a:stretch>
        </p:blipFill>
        <p:spPr bwMode="auto">
          <a:xfrm>
            <a:off x="-457200" y="-1447800"/>
            <a:ext cx="9601200" cy="8608469"/>
          </a:xfrm>
          <a:prstGeom prst="rect">
            <a:avLst/>
          </a:prstGeom>
          <a:noFill/>
        </p:spPr>
      </p:pic>
      <p:sp>
        <p:nvSpPr>
          <p:cNvPr id="3" name="Title 2"/>
          <p:cNvSpPr>
            <a:spLocks noGrp="1"/>
          </p:cNvSpPr>
          <p:nvPr>
            <p:ph type="title"/>
          </p:nvPr>
        </p:nvSpPr>
        <p:spPr>
          <a:xfrm>
            <a:off x="457200" y="274638"/>
            <a:ext cx="8229600" cy="6354762"/>
          </a:xfrm>
        </p:spPr>
        <p:txBody>
          <a:bodyPr>
            <a:normAutofit/>
          </a:bodyPr>
          <a:lstStyle/>
          <a:p>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when the woman saw that the tree was good for food, and that it was pleasant to the eyes, and a tree to be desired to make one wise, she took of the fruit thereof</a:t>
            </a:r>
            <a:r>
              <a:rPr lang="en-US" i="1" dirty="0" smtClean="0">
                <a:latin typeface="Calibri" pitchFamily="34" charset="0"/>
                <a:ea typeface="Times New Roman" pitchFamily="18" charset="0"/>
                <a:cs typeface="Times New Roman" pitchFamily="18" charset="0"/>
              </a:rPr>
              <a:t> </a:t>
            </a:r>
            <a:r>
              <a:rPr lang="en-US" i="1" dirty="0" smtClean="0">
                <a:effectLst>
                  <a:glow rad="101600">
                    <a:schemeClr val="bg1">
                      <a:alpha val="60000"/>
                    </a:schemeClr>
                  </a:glow>
                </a:effectLst>
                <a:latin typeface="Calibri" pitchFamily="34" charset="0"/>
                <a:ea typeface="Times New Roman" pitchFamily="18" charset="0"/>
                <a:cs typeface="Times New Roman" pitchFamily="18" charset="0"/>
              </a:rPr>
              <a:t>and did eat…”</a:t>
            </a:r>
            <a:endParaRPr lang="en-US" dirty="0">
              <a:effectLst>
                <a:glow rad="101600">
                  <a:schemeClr val="bg1">
                    <a:alpha val="60000"/>
                  </a:schemeClr>
                </a:glow>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Satan’s Threefold Temptation</a:t>
            </a:r>
            <a:endParaRPr lang="en-US" dirty="0"/>
          </a:p>
        </p:txBody>
      </p:sp>
      <p:sp>
        <p:nvSpPr>
          <p:cNvPr id="3" name="Content Placeholder 2"/>
          <p:cNvSpPr>
            <a:spLocks noGrp="1"/>
          </p:cNvSpPr>
          <p:nvPr>
            <p:ph idx="1"/>
          </p:nvPr>
        </p:nvSpPr>
        <p:spPr>
          <a:xfrm>
            <a:off x="3657600" y="1447800"/>
            <a:ext cx="5486400" cy="2514601"/>
          </a:xfrm>
        </p:spPr>
        <p:txBody>
          <a:bodyPr>
            <a:noAutofit/>
          </a:bodyPr>
          <a:lstStyle/>
          <a:p>
            <a:r>
              <a:rPr lang="en-US" dirty="0" smtClean="0"/>
              <a:t>Lust of the flesh – </a:t>
            </a:r>
            <a:r>
              <a:rPr lang="en-US" i="1" dirty="0" smtClean="0">
                <a:solidFill>
                  <a:srgbClr val="FFFF00"/>
                </a:solidFill>
              </a:rPr>
              <a:t>“…saw that the tree was good for food…”</a:t>
            </a:r>
          </a:p>
          <a:p>
            <a:r>
              <a:rPr lang="en-US" dirty="0" smtClean="0"/>
              <a:t>Lust of the eyes – </a:t>
            </a:r>
            <a:r>
              <a:rPr lang="en-US" i="1" dirty="0" smtClean="0">
                <a:solidFill>
                  <a:srgbClr val="FFFF00"/>
                </a:solidFill>
              </a:rPr>
              <a:t>“…and that it was pleasant to the eyes…”</a:t>
            </a:r>
          </a:p>
          <a:p>
            <a:r>
              <a:rPr lang="en-US" dirty="0" smtClean="0"/>
              <a:t>Pride of life – </a:t>
            </a:r>
            <a:r>
              <a:rPr lang="en-US" i="1" dirty="0" smtClean="0">
                <a:solidFill>
                  <a:srgbClr val="FFFF00"/>
                </a:solidFill>
              </a:rPr>
              <a:t>“…and a tree to be desired to make one wise…”</a:t>
            </a:r>
          </a:p>
          <a:p>
            <a:r>
              <a:rPr lang="en-US" i="1" dirty="0" smtClean="0">
                <a:solidFill>
                  <a:srgbClr val="FFFF00"/>
                </a:solidFill>
              </a:rPr>
              <a:t>“She took of the fruit thereof, and did eat…” </a:t>
            </a:r>
            <a:endParaRPr lang="en-US" i="1" dirty="0">
              <a:solidFill>
                <a:srgbClr val="FFFF00"/>
              </a:solidFill>
            </a:endParaRPr>
          </a:p>
        </p:txBody>
      </p:sp>
      <p:pic>
        <p:nvPicPr>
          <p:cNvPr id="1026" name="Picture 2" descr="C:\Users\Dan White\Pictures\Bible pictures\Bible pictures Old Testament\Adam, Eve, Creation\Adam and Eve\scan0051.jpg"/>
          <p:cNvPicPr>
            <a:picLocks noChangeAspect="1" noChangeArrowheads="1"/>
          </p:cNvPicPr>
          <p:nvPr/>
        </p:nvPicPr>
        <p:blipFill>
          <a:blip r:embed="rId2" cstate="print">
            <a:lum bright="-20000"/>
          </a:blip>
          <a:srcRect/>
          <a:stretch>
            <a:fillRect/>
          </a:stretch>
        </p:blipFill>
        <p:spPr bwMode="auto">
          <a:xfrm>
            <a:off x="0" y="1295400"/>
            <a:ext cx="3523577" cy="5029200"/>
          </a:xfrm>
          <a:prstGeom prst="rect">
            <a:avLst/>
          </a:prstGeom>
          <a:ln>
            <a:noFill/>
          </a:ln>
          <a:effectLst>
            <a:softEdge rad="112500"/>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to="" calcmode="lin" valueType="num">
                                      <p:cBhvr>
                                        <p:cTn id="22"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2.bp.blogspot.com/_AXQe9Yqhh9Y/TLKn73nl-RI/AAAAAAAADHE/LQZVkPU5pPg/s1600/adam-and-eve.jpg"/>
          <p:cNvPicPr>
            <a:picLocks noChangeAspect="1" noChangeArrowheads="1"/>
          </p:cNvPicPr>
          <p:nvPr/>
        </p:nvPicPr>
        <p:blipFill>
          <a:blip r:embed="rId2" cstate="print"/>
          <a:srcRect/>
          <a:stretch>
            <a:fillRect/>
          </a:stretch>
        </p:blipFill>
        <p:spPr bwMode="auto">
          <a:xfrm>
            <a:off x="0" y="0"/>
            <a:ext cx="4648200" cy="6987898"/>
          </a:xfrm>
          <a:prstGeom prst="rect">
            <a:avLst/>
          </a:prstGeom>
          <a:noFill/>
        </p:spPr>
      </p:pic>
      <p:sp>
        <p:nvSpPr>
          <p:cNvPr id="7169" name="Rectangle 1"/>
          <p:cNvSpPr>
            <a:spLocks noChangeArrowheads="1"/>
          </p:cNvSpPr>
          <p:nvPr/>
        </p:nvSpPr>
        <p:spPr bwMode="auto">
          <a:xfrm>
            <a:off x="4724400" y="2272978"/>
            <a:ext cx="441960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182563" algn="ctr" defTabSz="914400" rtl="0" eaLnBrk="1" fontAlgn="base" latinLnBrk="0" hangingPunct="1">
              <a:lnSpc>
                <a:spcPct val="100000"/>
              </a:lnSpc>
              <a:spcBef>
                <a:spcPct val="0"/>
              </a:spcBef>
              <a:spcAft>
                <a:spcPct val="0"/>
              </a:spcAft>
              <a:buClrTx/>
              <a:buSzTx/>
              <a:buFontTx/>
              <a:buNone/>
              <a:tabLst/>
            </a:pPr>
            <a:r>
              <a:rPr lang="en-US" sz="3600" i="1" dirty="0" smtClean="0">
                <a:latin typeface="Calibri" pitchFamily="34" charset="0"/>
                <a:ea typeface="Times New Roman" pitchFamily="18" charset="0"/>
                <a:cs typeface="Times New Roman" pitchFamily="18" charset="0"/>
              </a:rPr>
              <a:t>“…</a:t>
            </a: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and gave also unto her husband with her; and he did eat." </a:t>
            </a:r>
          </a:p>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3600" b="0" i="1"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(Gen. 3:6)</a:t>
            </a:r>
            <a:endParaRPr kumimoji="0" lang="en-US" sz="3600" b="0"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2743200"/>
          </a:xfrm>
        </p:spPr>
        <p:txBody>
          <a:bodyPr>
            <a:normAutofit fontScale="90000"/>
          </a:bodyPr>
          <a:lstStyle/>
          <a:p>
            <a:r>
              <a:rPr lang="en-US" i="1" dirty="0" smtClean="0"/>
              <a:t> (I Tim. 2:14)</a:t>
            </a:r>
            <a:br>
              <a:rPr lang="en-US" i="1" dirty="0" smtClean="0"/>
            </a:br>
            <a:r>
              <a:rPr lang="en-US" i="1" dirty="0" smtClean="0"/>
              <a:t> “And Adam was not deceived, but the woman being deceived was in the transgression.”</a:t>
            </a:r>
            <a:endParaRPr lang="en-US" i="1" dirty="0"/>
          </a:p>
        </p:txBody>
      </p:sp>
      <p:pic>
        <p:nvPicPr>
          <p:cNvPr id="107522" name="Picture 2" descr="http://1.bp.blogspot.com/-3l4jVxFp2SE/T73hfU3btWI/AAAAAAAAJqA/E6WuJBfQ-p0/s1600/forbidden+fruit+.jpg"/>
          <p:cNvPicPr>
            <a:picLocks noChangeAspect="1" noChangeArrowheads="1"/>
          </p:cNvPicPr>
          <p:nvPr/>
        </p:nvPicPr>
        <p:blipFill>
          <a:blip r:embed="rId2" cstate="print"/>
          <a:srcRect/>
          <a:stretch>
            <a:fillRect/>
          </a:stretch>
        </p:blipFill>
        <p:spPr bwMode="auto">
          <a:xfrm>
            <a:off x="3124200" y="2895600"/>
            <a:ext cx="2819400" cy="3766374"/>
          </a:xfrm>
          <a:prstGeom prst="rect">
            <a:avLst/>
          </a:prstGeom>
          <a:noFill/>
        </p:spPr>
      </p:pic>
    </p:spTree>
  </p:cSld>
  <p:clrMapOvr>
    <a:masterClrMapping/>
  </p:clrMapOvr>
  <p:transition>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www.ldsces.org/inst_manuals/bm-ssg/images/p-114-1.gif"/>
          <p:cNvPicPr>
            <a:picLocks noChangeAspect="1" noChangeArrowheads="1"/>
          </p:cNvPicPr>
          <p:nvPr/>
        </p:nvPicPr>
        <p:blipFill>
          <a:blip r:embed="rId2" cstate="print"/>
          <a:srcRect/>
          <a:stretch>
            <a:fillRect/>
          </a:stretch>
        </p:blipFill>
        <p:spPr bwMode="auto">
          <a:xfrm>
            <a:off x="990600" y="1955487"/>
            <a:ext cx="7162800" cy="4781083"/>
          </a:xfrm>
          <a:prstGeom prst="rect">
            <a:avLst/>
          </a:prstGeom>
          <a:noFill/>
        </p:spPr>
      </p:pic>
      <p:sp>
        <p:nvSpPr>
          <p:cNvPr id="3" name="Title 2"/>
          <p:cNvSpPr>
            <a:spLocks noGrp="1"/>
          </p:cNvSpPr>
          <p:nvPr>
            <p:ph type="title"/>
          </p:nvPr>
        </p:nvSpPr>
        <p:spPr>
          <a:xfrm>
            <a:off x="457200" y="0"/>
            <a:ext cx="8229600" cy="1417638"/>
          </a:xfrm>
        </p:spPr>
        <p:txBody>
          <a:bodyPr>
            <a:noAutofit/>
            <a:scene3d>
              <a:camera prst="orthographicFront"/>
              <a:lightRig rig="threePt" dir="t"/>
            </a:scene3d>
            <a:sp3d extrusionH="57150">
              <a:bevelT w="38100" h="38100" prst="convex"/>
            </a:sp3d>
          </a:bodyPr>
          <a:lstStyle/>
          <a:p>
            <a:r>
              <a:rPr lang="en-US" sz="4800" b="1" dirty="0" smtClean="0">
                <a:effectLst>
                  <a:reflection blurRad="6350" stA="55000" endA="300" endPos="45500" dir="5400000" sy="-100000" algn="bl" rotWithShape="0"/>
                </a:effectLst>
              </a:rPr>
              <a:t/>
            </a:r>
            <a:br>
              <a:rPr lang="en-US" sz="4800" b="1" dirty="0" smtClean="0">
                <a:effectLst>
                  <a:reflection blurRad="6350" stA="55000" endA="300" endPos="45500" dir="5400000" sy="-100000" algn="bl" rotWithShape="0"/>
                </a:effectLst>
              </a:rPr>
            </a:br>
            <a:r>
              <a:rPr lang="en-US" sz="4800" b="1" i="1" dirty="0" smtClean="0">
                <a:effectLst>
                  <a:reflection blurRad="6350" stA="55000" endA="300" endPos="45500" dir="5400000" sy="-100000" algn="bl" rotWithShape="0"/>
                </a:effectLst>
              </a:rPr>
              <a:t>“The Consequences of the Fall”</a:t>
            </a:r>
            <a:endParaRPr lang="en-US" sz="4800" b="1" i="1" dirty="0">
              <a:effectLst>
                <a:reflection blurRad="6350" stA="55000" endA="300" endPos="45500" dir="5400000" sy="-100000" algn="bl" rotWithShape="0"/>
              </a:effectLst>
            </a:endParaRPr>
          </a:p>
        </p:txBody>
      </p:sp>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40162"/>
          </a:xfrm>
        </p:spPr>
        <p:txBody>
          <a:bodyPr>
            <a:normAutofit/>
          </a:bodyPr>
          <a:lstStyle/>
          <a:p>
            <a:pPr algn="l"/>
            <a:r>
              <a:rPr lang="en-US" i="1" dirty="0" smtClean="0"/>
              <a:t>“And the eyes of them both were opened, and they knew that they were naked; and they sewed fig leaves together, and made themselves aprons.”</a:t>
            </a:r>
            <a:endParaRPr lang="en-US" dirty="0"/>
          </a:p>
        </p:txBody>
      </p:sp>
      <p:sp>
        <p:nvSpPr>
          <p:cNvPr id="81922" name="AutoShape 2" descr="https://encrypted-tbn0.gstatic.com/images?q=tbn:ANd9GcQZYyYlkqv0qxm9ENAIZlyEtCjIQl15WkLmMCd6DeeOx-pMS6e3"/>
          <p:cNvSpPr>
            <a:spLocks noChangeAspect="1" noChangeArrowheads="1"/>
          </p:cNvSpPr>
          <p:nvPr/>
        </p:nvSpPr>
        <p:spPr bwMode="auto">
          <a:xfrm>
            <a:off x="155575" y="-1096963"/>
            <a:ext cx="2857500" cy="2295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24" name="AutoShape 4" descr="https://encrypted-tbn0.gstatic.com/images?q=tbn:ANd9GcQZYyYlkqv0qxm9ENAIZlyEtCjIQl15WkLmMCd6DeeOx-pMS6e3"/>
          <p:cNvSpPr>
            <a:spLocks noChangeAspect="1" noChangeArrowheads="1"/>
          </p:cNvSpPr>
          <p:nvPr/>
        </p:nvSpPr>
        <p:spPr bwMode="auto">
          <a:xfrm>
            <a:off x="155575" y="-1096963"/>
            <a:ext cx="2857500" cy="2295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26" name="AutoShape 6" descr="https://encrypted-tbn0.gstatic.com/images?q=tbn:ANd9GcQZYyYlkqv0qxm9ENAIZlyEtCjIQl15WkLmMCd6DeeOx-pMS6e3"/>
          <p:cNvSpPr>
            <a:spLocks noChangeAspect="1" noChangeArrowheads="1"/>
          </p:cNvSpPr>
          <p:nvPr/>
        </p:nvSpPr>
        <p:spPr bwMode="auto">
          <a:xfrm>
            <a:off x="155575" y="-1096963"/>
            <a:ext cx="2857500" cy="2295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28" name="AutoShape 8" descr="https://encrypted-tbn0.gstatic.com/images?q=tbn:ANd9GcQ8ZsNrGP-7vpFWyjZdqrVEhX1LDdBhVW7zPIbmVs0OIHYanDU1nQ"/>
          <p:cNvSpPr>
            <a:spLocks noChangeAspect="1" noChangeArrowheads="1"/>
          </p:cNvSpPr>
          <p:nvPr/>
        </p:nvSpPr>
        <p:spPr bwMode="auto">
          <a:xfrm>
            <a:off x="155575" y="-21939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30" name="AutoShape 10" descr="https://encrypted-tbn0.gstatic.com/images?q=tbn:ANd9GcQ8ZsNrGP-7vpFWyjZdqrVEhX1LDdBhVW7zPIbmVs0OIHYanDU1nQ"/>
          <p:cNvSpPr>
            <a:spLocks noChangeAspect="1" noChangeArrowheads="1"/>
          </p:cNvSpPr>
          <p:nvPr/>
        </p:nvSpPr>
        <p:spPr bwMode="auto">
          <a:xfrm>
            <a:off x="155575" y="-21939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32" name="AutoShape 12" descr="https://encrypted-tbn0.gstatic.com/images?q=tbn:ANd9GcQ8ZsNrGP-7vpFWyjZdqrVEhX1LDdBhVW7zPIbmVs0OIHYanDU1nQ"/>
          <p:cNvSpPr>
            <a:spLocks noChangeAspect="1" noChangeArrowheads="1"/>
          </p:cNvSpPr>
          <p:nvPr/>
        </p:nvSpPr>
        <p:spPr bwMode="auto">
          <a:xfrm>
            <a:off x="155575" y="-2193925"/>
            <a:ext cx="6096000" cy="4572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1934" name="AutoShape 14" descr="https://encrypted-tbn0.gstatic.com/images?q=tbn:ANd9GcQL4w4U5xuEjdB9JVa-4SeDEDpvehGmSisEt_jW5wprFNkVopSNhQ"/>
          <p:cNvSpPr>
            <a:spLocks noChangeAspect="1" noChangeArrowheads="1"/>
          </p:cNvSpPr>
          <p:nvPr/>
        </p:nvSpPr>
        <p:spPr bwMode="auto">
          <a:xfrm>
            <a:off x="155575" y="-1096963"/>
            <a:ext cx="2857500" cy="2295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5298" name="Picture 2" descr="http://causes-prod.caudn.com/photos/FE/fZ/S7/Ql/fD/BF/GK/LcB.jpg"/>
          <p:cNvPicPr>
            <a:picLocks noChangeAspect="1" noChangeArrowheads="1"/>
          </p:cNvPicPr>
          <p:nvPr/>
        </p:nvPicPr>
        <p:blipFill>
          <a:blip r:embed="rId2" cstate="print"/>
          <a:srcRect/>
          <a:stretch>
            <a:fillRect/>
          </a:stretch>
        </p:blipFill>
        <p:spPr bwMode="auto">
          <a:xfrm>
            <a:off x="5867400" y="3429000"/>
            <a:ext cx="2416878" cy="3429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trial that followed the fall</a:t>
            </a:r>
          </a:p>
        </p:txBody>
      </p:sp>
      <p:sp>
        <p:nvSpPr>
          <p:cNvPr id="77826" name="AutoShape 2" descr="data:image/jpeg;base64,/9j/4AAQSkZJRgABAQAAAQABAAD/2wCEAAkGBhMSERUUExQWFRUWFxwaGBgYFxcYIBwbHBcZGxgfHB0bHCYgHRokHBwXHy8gJScpLC0sGR4xNTAqNSYrLCoBCQoKDgwOGg8PGiwkHyQsKSwsKSwsLCwsLCwsKSwsLCwsLCwsKSwsKSwsKSwtLCwsLCwsLCwsLCwsLCwsLCwsLP/AABEIALwBAAMBIgACEQEDEQH/xAAcAAACAwEBAQEAAAAAAAAAAAADBQIEBgEHAAj/xAA7EAACAQMDAwIEBQIEBQUBAAABAhEDEiEABDEFIkETUQYyYXEUI0KBkaGxM1LR8BUkYsHhB0NygvEW/8QAGQEAAwEBAQAAAAAAAAAAAAAAAQIDAAQF/8QAJxEAAgICAgICAQQDAAAAAAAAAAECERIhAzEiQVFhE4GR4fAEMnH/2gAMAwEAAhEDEQA/APYy+vp1JlEar1pHB1RbJhiwHOu+oDwP6arIrn66kVYHjP8AOs0YIzj6DQKgjyNcbbnyuoPtvof2zoGO3/XXb9Tq7cKItLfc/wCmqlSk08R9BnR2AOKk8CToVSqftH76h6bkckz99DNNjjuI/fVEgFgboeQf41L8esZz7CCNQG2MCe0+0RqNPYXHW0DZMbpcY/qBoga44/1/vqVPYKOc/volGmjcff7e/wByPOkbj0MkwZonzGvrG+kffRHoDzB1ErH20KQD4bdvIj9xqQRhxoCb2kanphpqRMDOPefbVh6Q9zOl0xj41GAkqdSJ/n76E1Ax80/wdAqliYHjxMaNGL6VD7aIKw0no3g4u/399EvZjEn+P9zrUjWxr6yg/XUX3QH11VpbQeQxP2A1OptIHahJ+p0NB2TG9Xzj+v8A21310Pke+qVXbMJOD9M6EtyjEf0/vp1EWy6d+v1j7HXRuUPAn/66r0t4fMn7EaL+MY8LH76ziayzP0/pr5h9NAG4bRAZ0KDYF118tPGilfpqSCNGwUTOuqg0Fa300Vai++ksckuNfTqvuKpnEaktUxyB+0nS2YMqTqYpahSqD6n6mNSNfMf+dCwkKtH3n9tDal9xq0tQHQ6nGNFMDRWUFf30SnnzqBWePHnQNxujTycdpM48ck/T66dtIUsnbJPH86ItFfA1QO4GJZZIJGRmBJIzkDnSb4h+KKdGi5LoGVSyg1EBiOQCe4GREaSclFBW2aLf1FWk5OAEJm0twJ4EExzAOdZ/oXxQlTbM1yvUUH5FtmD2gKSxGCP6+2sj1H4sNdPUSpfSUKtRcgMQ0EgA/WIxkA50j6caYomoKvpPkXXOAWiYVQb2UAASRILzb7cMufdpdFcdHoPVfilKFAlri5uYlAQBieYyZwFEE/tqpvvj0UqTFh+ZaoSFYhWIn8wmIMEGMca89691gvQq00apRqL+i2qJYQxRiUJZgDIMg9wOFGrqVK25XvdqkRSAqFackeoGBuIP3iSQI5jT/kkkmhKXs0Pw78UkP6ij8tgSQoKgwq25Igi67PEQc612w6w1aopttBSVJtME+MfMcGY+mfGvLOm7VVAoUWem4DlLp9MxBxcSzQIFo4ut7uQxo/E24qLUpgCqqpaalAkkMO0rYQJY/LjIAJFwg6m+SdaGpNnp+y+IqTOqAyWBPcLTgSZWO3ENBgww1Hf/ABQlOp6ai97b7Zg2+CPDA54PjXj2861WU1ESaZchXlg8qALwzQbh8qkc4II8ae/C3xKapJqfmurtDAKVViGWHPaoWA0LBGWOmf8AkSrQcUj0iv1f0lFSqGCEmWkFUASZaMgTI8x51kN18Tc1GC1FNUHBqOqoyFrh8siABMxzjxoP/HzvGZFQWIA9O6SAgb0zMQBJVyQxP/twPOrPQ1pMTTZCZkgFSVEMQCWP+YS1hxE4GdJKblJRTN0OOlfFyVYARkCgysyeAU44BB85k+wzoaFWQLxYT/1ATnxn7fzrN0+u7em7UwgNQLc7KqZCQAxPtJAB+3trI77eONwz1zuCWqU6iBGQWR8kq4I5YKIiMtqy5Mff6G7PV3CxkY/fQCV8L+8DWc6B1urUolm9KmlMkG5wf3cz2kGeYkg6fAnnXVB5KyUtHVpJ9f4A18tEeBrqqx8/10VKWqABij9I1I0mHA0ZaAJ0T0R9f5OhkGikxb7ftqA3De/9tXazx7/tqAcf5f8Af8aKYKIrthGSc6j+FB8xqTg+/wDOhsj86Wghvw6kalT24H1OgJVPjX3qHWxNZZ9JdcVVHA1WFTXTUOjiaw8fYDX0k/zoHq6jVrgKWPAEn9tCqNZYrMFEz4OAMmBMAeT9NeY/GPURuBVehUcVaTQFuWmfSCBi9KeZM5kzYZyuHvxF1Ojuaa21rDTYsqsUX1DaCMElgkGwsBgO3tjzPdbLqBplFdSqSp/ODK+A5gMS1TMsAByxGJ1ycvKq0VjGi03xaaW6p1ErV3d6YVg6hgFVO6APmETgAZWSczqlW21OtV9YqWhO1GRr1AukzJWwLdAHEY40haluHqVj6dViygNUtLACFmAAQpwWwZwoH1KdnUoFWru4vUGWFjek8wRAIDNm08gyDbnUlHq/7YWO+nmnXK0bu3sUNcsrBkdsRAlZyZAONHq0NzsXaoA70TTD5CC2paytYhJtIuDSo8QQcjSerWqURFQ+srsrNeppMfcouFqqPcHknGpdT6+lVyCgVSsOAPTZgSGS1lF3yi7JM2t9NBpxkkuhex90nqVAp6tcD1CSQ1rfLhgFkSi95PacgzEEAhagtPe0zQLKwUl1ALQICOzE1LVa2AuFEEg5XKvo/wANVKrtU7qW2JvDAuoOAAKat3RMd/BCgZjGhp77b7VSlMyzfM3zMxiJaJJI+uNCTUb+ysOJy2+jnWtq9/qJUpWU1wHGO0EsJQyk+DyCDmNZ5viOvuQ/pJYsq0l2DM6q1wUgQJfJPNoAJzq5vuummEpJ2NggsAoGMGDI4g5Hv50q3GzotTaxlUIVFKiZN7Mq3OQGEWw/IifcEwYbTTNOKVJF6juNuiKk3F2dGuUhhCibzdFrErI8BpnB0Pp9KxalQq7WqYQgn05EHtNxNOL7Z/8AGnnTm26vSrUSwSpgKUDO5uiACvNo+VS2XiRGmP4WpS29T1aXbLKZV1uQlkW5ndl4zMf9ImcRaeLS/UBSo78jb3BlKsWLOC0fKMoABIC8GIAPnOvundZdkvTBeVFzOWZeIkAiZnJzmPfVA1qTOPSsWpUNzCme0ExeWIwlMqYMFVEjEzq7tmWnWVECkmGRAPTpmD2s0se4SygLcCQCcEaLWrSF6GnS+ipXPqtUcFlt9M23Gw3LnLWwZgQMD2jT3pXThTqq731XUFoa1QPnBIgGTacCckZ5wpq9Zp8Krm11/wAMR5NxMYiIPgGDru96t6tNUtq1A9hvVbVDM0rAgSAAbgJyoznU4zlF2xuzR7foe3p7ks1SnTYwBRV4BVoSmHRvcjAH6iTnGtKlAqIAwMfx/XXlXU9oTURQorOtPBSabrBuXKt8okkmJAvjjGs6R8Ubmqn4gPRqUSafqKLgaMxcAY7u1lYmSRxGvQ4eZNaROUPs1tOgx5H86m6Ee2omrif9/wAah6h9tdeyfRJapHjU/WPtoPqRrhqaNAslVqnQlqE+dcfOuU10QFn8QB9T9NRO6niB99VvfQ9bFBstmuP3/poLVNBu1IaagWcqbmyJ4Op06hIBPMaob09wMSFGcEgAjn/fGqPROvCqSLk7cELiCIznxkCQI41D8lTxZq0P7tJviLrKUabXoXI4FyqTKnK8meR8vI+2pbn4gSnWWmSAP1Egi3MeYuBYjuAgQRMka81/9TOpfh9zSKs1anY7d4Zipk9nqclblkAiFk840J8iaai9jKPtiSlvPWSq4hAytYxliMhWYFoYkFmwnlhIGidM69WS2pVZ2Q1IRjcCQIj8tgFZrbxI5uyCBqGz3K1CSqKac9oEgE2ysqfBJUT4LH/KSS7mpRarbWCsUAdGZpCExdPKj9EIR74xrg/Go+LRRysX7H4tSjuWIpqFPcUYimHIBYq0CBDC1bQABbxOofDPUxut16u5hj3GmhkqGuBCoGkWqhhV+g9tWtxtKFK2o1/qhpANjIuJiFCqDaCbQYzxidZFtuEqFQwoqzXIzdxWBcguXiZg/tI1aCVNINtUz07fbupuqUblCKZIPaTch9wIjAOD7qTjGle423p1lBh6iIoWoyytiiA5UdpqzCWEkBlY/q1fodSU3C8EcMJHJHhhyPIYalsKNH0xTUkol0Hj9j/maWk/c++oNUqOxxWmfVfUqEVCCwuAcVGwbsSv7G76Y0vq1wLYALsQlNcABjGWkjiZzz/OtG+0RkIyCQpnnuVQAY9yAJ+2shV+GxXqmmHcFWVpxYlJxdMxzfccmO33Olil0HkbSB1elUi4uc+maoDVyhKXd9wFvzC6CIOR9RGmvVfgy0U/RCtUBYtUcysfpJ5ASCGAiSZHONU624p0qxSkg/DqCGIW6GZCELXqbXaJK5wSREk6Y7DrNN6cMoBWMoAThUYAI3acyokHuk/p1Tp2ckrWj7Y/Cz2emtZDZUU21EdbStpqG9ZKPcziFEz9yAHrW6rU+oVHQrV/MpimtQ1CsgK0w0kggnMQJJEcat0viGopHoG53Dx6mQACkKxBUq5eTg2nHtkQ2nrV/wA6mgqXzVVXLKpYIrBmBycMYnBY5g6SOS/4CxbtqtKq4qUBNQEXEEoDMgkAMQZFxCxBgzk6db7plZVbsNNgpZyqISQxIAJIJTMEiZz50wfa0vSFJ6KCuI9NkBIVZZYhARaCGxIJx9Sb+z3a06yK4Vqi0itwJyQASILERwuTk/bSuTXSBoxNPpLq1VS4eqXQenDN+i4jGFC3LLMfIGnB+Ga5pqGLrPqC1VqMLQpIWk85FQAjmAMk+NG3NZqe6D+gXCpczQwCsagkv3iTEKc4gRjjS9A6tvqxFNaiijJAq3IxtuxabQCeVCcgRJJMikFbphMnueoVqChqbVVqsLlptdeCAvcYwqgDAbJIPaZnXoXTvihEo0/xTLRqqovBOJHJHvJzHjWL6zUoEuihaldnQ1Htie1g98FWLNAHvIE4JmrV6buN0g9FGYqJeGC2rIgEsbQx8DzGY51SEnB+IGr7PTejfE9HdD8q8xMyhECTaWJwLuR5P00xnSvoA3HpRuf8S5schVmFWRgwPI9/OmE674bVsjLsnrqrqN2vr9OKSjXaZ9/76jdr5NAIap/TQSn/AI1V611T8PRepIBAhbgxBY8A254nVfp/XqdYhUa5gsntK+YJgz5nz486VSV4j1qy8aR1FiB/P/7/AANGV/fJ1k/jHrhodtpUn5Xg8W4IbA5lSskwZ1pzcVYErPvjvc1VomJWmGSWVipBJMCIhgTAieSuPOqXwz1BhUC1GUEswXKi60D5MxmJ/cHSDqX/AKhIm3p0nYsxzYqgKbf0XkEhiT2wDwZ0v2HVBTEuwqUsMUqNmHPclSCCRgzjEAQBrh5OSpKQ6jqht/6k9T3Bakr0aVvqRRdrXZ+3uIki0+cypABx5T7Pehw1s2k2w6pBJPscuswQDEi3kSNUPjXrZ9NVKKtIuXpwqgqgq3BwGQNYQbbGaLhPsNS6bvTuba706dMZQENdUBBzliAqQbfueRpJpS8hnrQav0eia7mozhgA16Xi0IMXYMuBGDEZgEDS/c7EpUourXLUFtqsSLQZJAOcEKe4ke3GA73rB/ETYWRAVUUmPeZFhlYLBRzHsOSNOl+IAeyiDTWohAcAEBZAQzGQTiMQS4wNDYF3sy/U9o6VKvrI1qG/vEM8kFGwucYu9m9idWqvVtrVpmm1IKuME5ZgrAMrRFOGYkqOYyPIZ/EPSVsJudmdmm1y3KwCSwP6iJtHBYAiYCPa/CFWUDg+kzReCIuAuPPdkfzOnU1Vphq3SLnSduaaBAjOvIOLlB4E+R5+k/fWo6ftLEAIMSWg8yfrpgmxNMfpjnA1zcOs86g3ltncliqQI7kEfXVHd0c07SAXdabT5WWcfWRDj7EDjXdwPmtIAC3ScCBznSQ1KlR0qye3KL7gAz9jEn6aW7Ga+QHxT0isKxI7duqFy7yqliR6imJN7EKLeePGdfUmO4sqMq1jFrUyzUgi2kU5tIZoBeGM4BkaW9e+JX3JhrVAJsSZyYlixgTAieM/fWn6FtFppTdouywK1FVSGNppsWHz8nGIWIzOrNuKRxSkpPQCoHWqz0EtyTaFg5iQoYsAiTIVjwJzGme/31S9SrBKoh2XDXDKNkAAuonOVBb7aMtEMVtFRQS60CagaXRQIZ7DBgxJPkjWSNV0Z3qFSwZlaoAT80ALjtAJBMrzLedImT7HXTfiavTqIi02vCgVC4Hckm5gVYG6RMgHkzjGtJ1XpNQm5HIqkfmAm5Gg9rFQYLT5FognBI1jOj1yS1U1yxsMzKhVDQouhpHyiRHyiZ51pum9WelSvZzBAtTIJVseZyTJLRwDoOO7RrKlQVSAnqlSYuV6dJjJCiVHBQ+QSZIExEaOu+q2gVlsSixQKgDXEDxEGDIwFHMHBwLq26qEMfSFZXYKpWJ9SbT28QTweNA3a0776dOqpA/W3qF1CxatrFVDA2yeCiwTOi9mL1Xbvn0yqrE/4YJAAEkqBcW+p0Lo1Co9fJamxiXqSRAU/MFOe4SBwIn21R2lfciTCE/PBYXAEHBIgFo8xyPvpj8NKzPe1Ko4p1BimLwFZgAEsOXIJl5+vEkLb6HRoKXVN7s6vp1VNVfSWwU7mUIrEmoYUBSypUOSDCgDWzpb1GQVAxVTEXj05kwDDGYJwJ5OkXQep0t5SaxvSvEekteCEgXQBaykTBIETwTzq2/w7RDB1UeopBVmLvAlZAJaQIWBB7ZMcmfR4lOrTtE5NexyXzxrpYaFH+865Z/uNdREODroj7fvoFp/2NTpg6DCYTq/xHWNSqA6lWuQ4ERLBbZJiVglowY1S+H+ptTlWOJBixW4yZYkEAjEQZgcaW9UNQ1CwAsvDA8eRyOCLswPE6juq7IAQQQeQpImRwDnM5j6DXnZNuzppHonT+tPXcssqijuXBJgz5jmV4xyJ1i/jfqu1rVrWauhUZqU59MOxUj1Q4C3KAYEgwzedQ6J8QinUV1ypYhlUkk5BYiBkZAz/odW/ira1KjUqW6qqq00NYz6arWdWNoUOABUVWVWZjAlceTZyuGxUkmebdWXdVGT835XFgUqqhnW5SpOLyTnGJ8DR9lUV6ph1aXLPRjuAn5REB2kAQDyw551T3tRadWNuqs1KoCp7WCjgpbJUmSJIBmBxGrlTZVN4SadGXVRcBz2r3BWm4EA4H2Ea5m00os1bGm2Rayhqiovq3FVc1DaYaSXbtpMGWmTzFsQfC9WcVijbgMgVgS6LIClV7Af1kwDA/TPGdQ2XR9xtatO1WcPQvS12VQDPcRxFt3HBk8iNUupUmR3QlWHaWdCHlgCMOZxExMZBnjWapmo2K7UqRSKrV9OmRkqVwOJCcDsJg8z5Gs/uPhmsnytFgFggqZYFgBcR+q6D7SfGnpr7eolKnRSvSJT1B6aqLUUAkuVwywYJEkQZjzJd8tRWWmPVK3ZQGGnyFJxkkDybScGNJFNbBTaMu/T96PToOC6yCh9QBe0MyhWMEDubkkkxHmb+4qsppCtUamtELhlMySQyOBLXBQ+cmfpA1zrYr+uVDNSgXqtSYbs+Ug4VzGCQOedZYbvcVmcVGLeowZpYmWE51dVJW6MtHpmx6mtRVhw6nCvxx4ZTlWA5Gg9U2JoD1Fe5WaLTyCc49xz9RrFbDeLt3gMWpv3MwzBAwQPMCZHkH6a0tHfKwQlgwNxVhJEHn6g+M51zzji9dHdxyU1vsHWpu+ahtTm3y0e/wBB7auUCthJ/UpC/wDwzP7t/aNLX36VGJdopgxAIkjk4nC+5PPGo7/qbO4CKAMjviDHInx26R60F8iQv6h0ihSZCwx6bN2iZIgx7AAmJiMgaJ0Pef8ALvUdC/cFDXkWypb5FM+MtxNuR5DvtrfTS3LKxHpTaSjgExjKhswZMBp1pNxtKdNlk1CjSFVhVWjKmbrmqHsIDgIptwpzBAvF3G2cMuzNVepPTYq1Vw0FqgY3GHKsILZDYy0yPfTSgpSjRqu72oWPo1FJRkN4ePNwUM3dzgDnT6v0qm8tVSnuGtgR2Rb+kmYHcfefl+YCNZbqlH8OXRCxRWYNcqgkAfmBWuuPAB/aPpoST17FezV7JKFalSe5L1RfkyqBWgCmILRGO4Ykao0+g02dIqKjBjMhyFIkhXyMgZgn7zJ0LoOzNXaUKlErTLVHZrjAlWgLAyAKZH3hYkzEevbXcNSotWudArLV9JSakHsUN3QotHa3kjuBzpZak1Zki/1nqdVQophYi20gDlcGSTAIiRB5InVXpW2vo+pXaxYQPc0qTcPlAhWDWj3AtMxOSdN2yttypDLfT7xVmmVgMyC+PkcK/wAxJkTEHSZ95SuApu60+09iMqsAxVuyRYLH4Cm5hkiVhUr0jMbNswSAlRBRHN36acwQpIuySuLgJ++tB0pitD00C0Q9QqwAMtTK2BHlBFOb2+YkT9Z1jfxgdR6jigqsAqBRc1pHzAGFyF9xkmTEa1/QqIwKnqG/vS1QWYqUKiJlpa1iRaImGydaOnSHo13w1stqpapSZGdkAhVsCL5ABzJIBacyPbTwD76WbfotNVRqANIgAEwReBmGnJzOc6bc69TiTUaISdsj+2pKpPjXQNfK2dUFDLtzGpRjXw3HvqIeTpRtHiW76h6tqxaLSCShaTOFVhALQD7arbiuioqVL0IuImCCItAwTc0HMfT3073VOgzh6YhRhJJBtOML4jAmOdUtztmcN3QGMG7Mqw7lg/L/AHwPC64Md0dDdlbpbsxWywkZuaSQ/aCYmMR7eNVviXa0apRqwFN0U3MFIl2MXEkmTeEjIAE+TotKo1GoWWGMGZAMgAzLEAR4k+2NXnqO6MVis4/QjLcwJEFeZfLQMZWOcaOSitsB59Reqw9OmzyGmpYFsW5kRTBgqxfBzBBBGtDQ27UqSmnU3IVwBVSmVIIKQzEEWSKqqLWIPbzEHVbqPTSHeASXg20m9U+nIu8A3K0mSJFpnAnVzpfSalRH9Ok4tBClmvKr6T3AKSQHm/tOAX9xpclVi7L+1+I2c1Gq4SurU0QlQBT4UIOAoA4BOSdKOpbCkfWdCFOSqIbc2glmbuE3N8oH3jTnq3wYj0KdJBSFUIssAyXZMHtFrMBBOCTjWe6z8L7gU6db5oXIMloE+xM4H7Ar74S05dhK+1+IK70U23qBVVg0MsrcoxA4HEEcNOZ1a2ez3G/psKCvSRVAK0yKaEKMFz/7lUnuJ4H00hbbtMNegZXZQRgkCYn3xEjWs+CviImilFVYMkqzCDaCSbrTg/XzjV34xtBjHKWLZmt2K+2c0qjOwCi4EM1s+QfI+xg6f9F+HFiqj+m8/wCBWpOSPUjtB8BHkwWGSpTk41nUqapRLVbatWje4kACAhwO3g5Hn/vrzbolUVwEq1QgUG0NdBUxIXkAhgGmOc++gnmrDOGBr+m9EVCKdZJuAem1NG+VWcVD3rOOwxwZGdIuo70NuWdGCgqlNcQrPgSBxAWf3YDVn/jaNWL1XDpTotTFOwqpLv8A4a+m0AKgBDAxgYOlD0gK1RSFClh82bVJU8nMBCAPr7aRqkxbehp61va6yoPIWY5GQPBA/Y/tqk9T8pKZpwhcfqBIPnAyGuJbHjRwxUqGmwsVa3M8gnOQwEA/S6J0RK9GkXZqeZQKomTm26YhWxP9J1yD9jb4c3irekqrqG7WQhjDcqxIGIUZj5h+1ytuKThA1VatQV2p3kEOFIgKMkj6OBIIMROM8YtACj52UEAghjML/wDG6YM/Lq8nRnqMXtQIwBeq3alMrBHqR3H6ZWTbkxaX4/KWKA1Wzu131Wg1WrTpMKJAIWtWKn1aSEG9SbmZlcgIRLErBxpb1tatctW9MtaAHYJcFVAAcfJKqZMkAE6n0urSqofXaw5Y1WqFixVYYoWWF8KIkxHtp50Sg6baoi0qYo1Zv/MYqqpm4I0XPBaJAiUx73linaEX2Kuibik8Uab1VLQXLN6Ja8EiCDFokmczM8a0S9SpUaJ9Egt6relFQuS7d3JA7lYnxgTySdEdQ22RVLbgVWDJlR2iVuDsJElWELHykRHOQr7KnTqolRWgsRSJe1WMjmItXM4jMySdTxyZmx+3TE3SU2k4JBclwWW42yGtlT5OYBMDM6B1HpB211YtJQqVtqWsYMsCzLxGARk/adSo0HNUrSCssE2tfC2giDA+YdoKgGBE++i9UobYuisq+oIcvezBjwQxZblhmBMjgR40t7MVaBG4WCz9oCd0AhsNhwJLEg4iIExOdOuhdZqxatdybBTUEuiiSblVLgC1skvzBEQQSbfSeiWRTrBXpkmosG2HkKCVJyfZgcZ1pqG8hw7U1a4iVKIW5m66QRBAEfTjWUt7GoXdC+KRQEMHYES/eHs7GYZwwEWpb4xida/YbwvElASB2gyeMz7GSARmNebfFz0aG4rBbq1dwKjqwVEpKLHFgUd1THzTgNkE62Hw58Nn1BuBWR2tUNVUSSTcWEHAWLB/1RJ9tdnHNp4iSSezTQddC6OtIwMz9eP6al6WuvIlRXCamn10cJrgTOhkGj88rTWsC9P1VZnwC99qlpClsSS3PucnT9A7Uv8AlwGM5bMQpkt3ZJGVPM54jVCnsKdKqSjVaVMGCCwJLAwCQoK4I5H3BE6XNvGp1CGPbyIYSoEWlwP3/wBnXCXsb0N47QG5EiLRbgkCRkk/XiJxrNdY3b0lqUqZ9OmzAF7WLNULFjBU/wCV2WeILCBJ046r02o1g9Q00DA1GAIPK5UBSDME+P3GNJfw+72kGqb6YXsaQVUqbRhjhTdBIBgMCMidU9U9ijDbfFCVNsKZADKowC8W8C60TYHt7FiJHsZr9R+MHMLTRqdk+oagUZCwCUKlb5484z9M1XoFqjGigpqxMD1ASQ7EBQpiV8RHGeI002OwdySabsqJa4FQhmcsQXClZMYBUYxpHBRWujJmq6F1o1glJmq+o6r3XKlqE8xxaVDED5++JAjVv4h3D7ekFSFpmEpuSRTHbLDuctBCxIBjxnnMdMprRpv6tT/mkULTFgq+kLSe7PMEgkAlce2tBvPiU01C3KKnzKVYOSQR/hNJwcicYIge8JRxeqoxit9t6z+i6mlNeURFIJVZl7xyozgn9PBOrSdA3e1Ybm9QmAzhSQVPJZQMrxPJ4OodM3r7nfS/afReztRYAQ2fKBPaAJ51uU3Ir7dqLSAywR7SCJH99dE540vRfi4lJN+zLbr4iSstXbILZSoS9xaQq3Qo8DHPtxoPw78JittBUYQxDtTYQIwoW7Mx2sR9fvpL0uku03wWuCQrFTAJkMptIHkGf4Ot7S2zbfZWqyxQolmJnJyYEeScT9NJyeOo+6DBZf7+rM9t/g6olWkKxWlt6wlqhMqpCkxAyGKiQCPbI1S6gho7p1ZGgVGpksWlSG71MYu8xJwdMtn1Bm21B2rHbsWpqGN5RqcPSquQZBi+DkCLgB7noejVvClXU1e4CYu9NfB8FqZI+mi9JpkVHJirbb4U2KMASlWQSMBYIkx5x44B1aZSEe3tIGWbIBkVIAk2iDiPOIxp/W2VMv6mbisD6Zn+edZP/gLPVlBez1ABAaAb4AY8SygkRPGoxhm3Q8vAdJt71S1Axvk1Ae3jAHBI4BH7DnBep7OovpNSOUqqe6SAJi4xxBgz4ieRouy3RChGg/5SOGAMSv74PsfuDq8vUrFY4wCMkrMgEEESfEZwDGtFYvQ8lHEoVfh1qSUzRCNU8V0JLSxKiEqXBgwL9uDKzOibavWotSU06e2Uix6tvqoJVSwYZNW4jIOBIBk5BPx7F6lQMSVUKCSKgse09pE30rsh2gr6gB5xDqvWlG3VazepeTUKWkC49t0ISSVjtLGBdjTttHOg++6NW2+3wwY+oAhpJbNNibnKKT+YwhoEBYMnxpRv98K9RVdHYU4N1ZopkvBW63JMFYHEkz7kfTtpv6+2qsilqfIa61o8EThgIAOSe7M6HT2u6q1vw9Z1VFZWYrhgDa9oIHOV44zor5M0XKG5NBDVogU2NSXpstoYvm0cTESOYuIBGme6ro5aVVqkAv6dO5b5YLgnJAuPmYzOND3vRBKiWwwAQF3JPzC7J8gMSP8AvpHvaNdaxqLkBpqYCBXniQePODIkzB1F1LYEa2gopgOabNUJYliAbQvagQiIkRMDgmONF2/xAtGxWUm0oDUdgQp7ixcLljMLIHidZfb9T3FULaCTTkGxQxczINvFuAfuoPnTDb1DWqqihZWrLsv5gpib5DcHlQI8yONKoPpjp+x5ud6u6DrXVtve9orh0RYXgXBSGMcyYwQMrrR9Dobbbvt2pbuqadQkUqTElWNkViMT4BE8EtHIGshuOjp+Y5W6qgIBItS5iohAQoPa3z5AxEZGkdKiKjgUu8hVVcNRsYkXiAMkEsDUPhpI8a6YTiTakuj3N+ps3+HbExdM/tqs++q5F4H2GdZroG0rU1KsXWGNqG3tE5yAFgnuFsiDptSSZBmeZn+n01XMGLLhrMMh2n6mf6aIvV6mMKf5B/odVCAIEGY9zoTVyD7/AH1lIFGH6v8AhlpoEAWmWYgXlyArgJEmVZsqX8BZjWQbotQOwn8m8lcXNdIgG7kTjzzxqzTriC0yk/mSQZjIBEGDzyI51eqVZD4Y5MABRbI4XhP+r99BMo1Yu/8A6FKdNqSvTLHmZgYngE905wfppBX3bVwympTmSqFmccL3ROEU4EcEkCDE6n1HpJpM0otSq/aMqLGMZhTb9AMj5iTjVncbaiAFC1FKj063cpkibQtSLArQ8ElsqPAElsy6Fu8pOlREQs7EC0gAkjIzAJYdxyfoPA032a7x4rVqbmkUIdntp4LyQMBghJWfMfL4Gh7DqNH0wtVqlK9hFoAaCJUsYBiQOOTB41oR00U0CgqKfpkPIhmnBlrRIIAkTLH9jqd6pmdWK+lfEG3Ig1PSF7Wm0GoFiZuYQbicMR4yDoG46rtUb1adJa70wreoQbTAEI4NpYkZZhBungCCw2Xw1tibL6nqAspV7VbtAN7EMcKpEQJyNUeofCdWkCFNyMF9QwEIuHdJbkSBBGctiBpVgma36K/QthVrO+8d1BZXlSCDLYEA4tgzzxpltuofhqvp1O1WIIOIVm4k/wCUkHHggnxqzSI/LJMLgWwbRdaFMDhREgzwZ86RfE9JSpabkghD9QqlQI5wXafvpFLOdPosuRwjSNJu9hTaqm5KgtRBuDewyP8A7L3ROJx7aH8Y7v09hUAx6rgRxif9AT++lvw4m4akq1Bh17L5F4A7hIm3tiCRkftqj8S/EibioqKA6UkLNJAkkLIHg2iRjnMaaMXnXwVnNKNr2K9m/wCVgqwdSrUyACAWxYc90qGmMEnTzpNZnoNVYG8ilc+O4q7IvHmy4HyYzPOkVSki7mIAS8Sg4AIEwTmAQf4GtZTJWiaagilcWge7FZsHgYB/pq3K6RzcKuQbfbu0KuSz4WM599Lev9VLlKStaISnBECBAuYj9GBzmSfGjDeFDzeWSp6RgjIAkiAfq0zwje+kG66o+43DwFtcWHtBVASCSqiABIkf66nx6sfmpuhv8Obc1Geil9VlmqSgkU7VyxPgMMR9E8mA4XaipAIFrYmeQfb6wf667ttyFpmlQRAli0lqGmPUj5n7h+oy4Leza7WC0iquwSnIDMRIUSPAg+wxHJ9tRlPJ6LccKhbMVs6poeqFKtLmkJiSqt3WvPaCvaSPB+mtP0rqCrRCUKQLWQ7i660xkGO1bic45EjAOlHWdkoL1NtSeqilhWrqgNEEmQEUKLQBBknzmYB0++FdoyU6jmqlMuljU0VXYqx/US62oPmJGSP1AnFeSVqzlUQ3Ues7hNv6FOpAVywaiQCXYduOQAFAnH6sGdB2fXlqGoCy9uGLKIYMoUhTPuCD7jUuodX3FP1qPpUzcVZmSaoKL8np5KjhmE5nB+XSijTV65p0aKvUqqzG1SjKACIW57SDyVg+NSSvszGTV1Z2VCCBa/qCPA/MiQYcEgggiAx19u6iVABUYsNuq3SVDKZtxGWuMCfqffRN10xdqqg1Khcm94phFRiJshuTOGKwIIM+Bd6PW27gq+3pVLoDVA1RWDSrxjAC28gzBjyRpZTUQqNi7p6OVYIbArTGAboYd+JiJ47T5zr0DaUXSjCUxUqiAAlOksqAtrN3KCQCDPgEaq7PYbakjFCEpm38tmBgSDaD80XSQSf8086D/wASD4RmV6braMrcBgm4k2j5pYefEAaFyyuPQ1KqYkpbw33Vdw6foDui1AUIM+mqAALHczhp4gTnTnpXw1S3Pp7jb1x6NJgj0it1yqZtYEkSxggx8oWQTJ1FN4lJwK4D0yQjioFqvlmwSyyyGJxECNO6nw1UG5Srt6xKVHDVFEACRcxIyEBphVGCxwJUaa5PoWkPvXk8CPoI/uNTvXzOfYj9v3+mrBoDwP7aqdU6Sa6Wmq6Cf0W/uMjP/bVVOTdNkZRpaBvvaIJlmOCZXORBA/fweMaOu3olQwZjIBAiDnwR76Tj4BpxHrVTOTNpBMFRiOIP/fGtBQ6aVWLifqQJ1SUqXYkVJ+jxzZfDdNXe0u1wUkO8WqWGYPlciMjuPto+y2CVR6IAIpOWVcFbcfWCRzmdD3FKuEZWIVye0CGxJFpbzAyYEgRrNUOp09v/AIpZ6itdYAbMnJ8hk8zI5+mnplfqjX9SFIeqqbRaxIMKAxuN8kEgRMyRIxGse/QFSq9OrSaizo1sm8czZTgwWGFjJgzE62W23NFKC/iA0s1q01WoHtkTayHyIOZAGPOsP1eq7V2CuR+clhF47lkCFPBBkyQJg+NRcrddL5K9IL1boFRVVqXqn8oCoWdSLQVICER2QAYUSDg6vfDnTzW3BBD1QFBZhUFMUwFtJIYEdgxHMiZGm+63NPcsFrOKSqQV9RQ7h4AYhkFxRlzaYyAProW0MKKgjum5ocXAvaYCxIEse7n+SE/LmFqhf8TbtadT0ywMqHSsLr4taZKkqyOAJZSSDM5DDQE64GZxUtdbSUMMsmLHNrSSQsPBH8yDoe76hWYUU3NN/QVHYU0pqsI5C07Ga6EutkYODImNKBtgFUqo7Zu5icA/UYBJB4wdXUU1RKTNptUCJC2yYEHM3DskkYUqPbx4kaZU+k0WphqyIsHKj5Wtm1ip+n2wdZToe+b05XuCi0qRIYgEhlJ5lJEY8ydNqm9DJKzZAueCApIAhvYkwMcWj21y4tF4SjexX1nrbvVptAFBagukGIMrLkZKwcAY/fSl+nUKW4CvBxBW6ZYNxgdpiCPfTzeF2qHwltsmDA+a1m8n7yIH7ao/EXTGtpArzhXLYVgZMwIM4jHGrQl6EmpPbI/D6UxXqUasf51U04JdBKgtwEklz4JQe+dGKQKAHk+R4EzP/nWT6DXN9epVbvCMAOZNpWQfpB/nWo2dB6iEAMVVReVUk+YH0EKST7DQ5VtFuB1FyYu3nxCu4o4KH8OSadMFpNLAZBaJCMklgWBDXHzpV07dWbOYQCpWJYtRVue3DDNoUE2gDMxzq98SdPpDbXMfzLbqTxAZS5BAIXMziTiCBkHXPhbo1Z1Vqo/5dHcUxHz1DAeCOQoOTwCSPeKVDHvRz+VlvbV0pimadVqtxckuoUgiFAI+wn9+dc6pVZqeMkC891pEGQfvI/pru7os24Keafa3mDMkfcTH3Ggb1VZwPTJcFjJQmBT7jIgkqFzGB5+0XWVo6pvHjS+Rn8JL+Kr7dWrOwRqn5bl+wHuw9wuvIHbdJznTnYKu13BhdvSPpwXRKgLd+WiSVu4tk8E4BOsz8NbqmlWsqeo6wWEqxpRThmYgS0/qBjtgHIOipuq3qqf/AGklQ/pshvgG/IElgSJMKZMgSdI1V2ctv0T68C9ZqjqQqxc1OmqKeAAMgDySRmTGedXdj0DaU6lMrUqLWvJRrzNvzAFVhoOVu9s+RpYirUKNUUVlpmL2mwBpVQ1mFAae4nkIYwRqxvPiileoVpaGYegWmBI5KggsohlGR4PGmTvrozsZdU6b6VWnUZSQ4uKVbTDxIUMD3qSYWcmM6XdI3G4/MWxO4EAKELFW7rEHyq4APd7AkaFT6wdzUR6dSFUNNSpEqbbiTC5BIkUxjLeTpoOlitUpevvKRcr2Cw1FDMTmVIFoEZnkcak1S8hk22Q6j8S0txTRFpJ6shbUDWvTiebvyjLSV82Z5A1XoBQQ15tMG53ZVQtHcMZxkQCTBwcnTncdIqLuD6VEVqAOHA9NCHBDSJuZLxUi2Z85OmD9fp32FRcGARFFNCZpEO1SwooLITCs3bHGmyoIg+IdjuaCotyPTeQjIyN6hBLPaAT2ACXxxAxdrUfC3xOw2x9SmqNhgxLTUS3Lv5uAAIBPFoHEnS9Hr0xRSjRpWhECqshYTAPeM3+WIGSNZP4n6NV9IijTqPVeTCRCqDHJ4MfwJMYAOtNpAfRfb4lrVU3NSiCU29QKGIQCTGCLgThh58jPOknwr8TinUr1qtSqViq4TstI9RQhi1YYTwpMz7jOe6H8Pbnb1Vq1druaigqfTC5Zcky6nBm0/tHjRemfCldt2fU224WhJkLTllW5rQtQm3yJb6edO1GKbT/kmtryWz0vonxSlRqdKo1tV1LAC4qVMFIZgPEnOdaD1M8n99eZfD3wrukdQ5ekKaun5UFzMAVQWBUhgSpXEQD9NelUasgGCPuONLJqqTKWu0jC9U+AiGQ0EpNY+VLOJwREj6avVPgmkYaoAWA+XBkxMHyQDx/rrYNVOq27p3gAlrQ0lVMXCCLW91zx509sB4b8TdJ3FXeqm1pQhinSFyQpW4n5RCyQ8LzjMY0vrbEgU1qNTFRTimKisYtJd6pUkIQYHc9wJI416Z8S/EQ2u2denktUUs0EVGtgEsVxb2hWJBx288A+UbV19Ks7Su6Z0dgC6krcXZgAhQC4oZJHEAaollEYbnpVIBaitPptDCoQUZCLjFoZlfMYB/adXKHVWoVFHpin2hLixZqhkGEVYIXPOIkYxpBUoelUDvUanUAvpiwCQ3ctxXgtBGD7wY5bb/fNKkUwWK/OXAgGAYI+U85jGPbUsVpMDQXfbmlXrikVtB7SWpgPUALTDsCbICKTMnMc65Q6VSvVkcqPKNBB4GDxPiRyNH6ftqW7apUIVmCMKbtUqTIWVJt4OIgxOYJOp/DlSidwq1aJqIVKLIJAZmBlog4Ei4cTJ86ybRaEYuLtCmr0WtTZvSSU4QhwLReTLLHcQrRHGudOeXp0a0rbODAkkcK3knj/APdaDrfSqtGqDtAXpEDsvBKtMEKTBt4OZ++qm83yg2bmmVb6r/YjDD6g6Lk2ii4oPa/Ye7VE9MJkwAIPP0P31GtBw4DwQ0HhgDx+/B+86S7XflT+W16mY9xHieCDx7gnRt71M1LBS/xCZE4AH6pMcR/bUktlcdFPr3RPRFU0v8LdHsv+aAyvMxAI4wf1a2XwUyUNpUEkE1eVJBuFNDTgDLAAloiM51m6lIn06VRrxTpQp9iWJe36ksP401+H+qRV9NWBFQYPHcBg447cfsB400n6JKCXHopfEFdqy/hqNN6qmp6z1HB/Msui1ZCqgLNhQAYA86a/C293FDp9qKGakGamppm8XPJJBGQJJjzGrTiy1mLiCRc8GT+kXE3DMcc49tVm6lWuuLd8cC6D9QjNAb6599HtUyBldo9rOtwm+4E/NMyS089wB/nW8oLsd6qMaK06yt3emEUFnUhpkdyNIbxkDOlW6q1KyFK1S/jtK8H6MRIj/Z0vGxdY9INP+buBWPsD/PGla2Wk1Nb0Ntx0GhsqNUqzuzBiTCdoiLiFElVNogm2TGZGsv8AivSqCm4gVVz6jvVuaHAlV7VAaO3yAAYGNaf4u66BtKauwNZ6UCaYZCQQQ10CHEEzIOJA1it9VpNTBCMj3d/5gwFbhgAbhaSblPhdGkcrewvRut1qVSwIz0aYVWinfeAhKqVAtIPjBgHVu2jT3D0tvTp0Qzp+IvQFAUacesRYwdwLQSCDPIGlfR3/AA1dTKilVQN+aryUuAZgO0fIIEk4bHOtN0TcUdzuPw9qihuAi1Ep/lG5QWWcEXqVLXBvlmdZ3fWmZAN3t9oXpr6dNPXYswAJKl0YKVabAVABtiJEkxGrVb4cTcUqabBmNal3kVGtasoIDFbZAAKgC4iLv5F1v4KbblmpSaXqO1oMuadmWqMyEu2MLByT9NMuhbiqtQ+kp29YowX1IILKpBwAqwe2BIkmYNokLTQ3oT9Mas9B2p0qYeiHFRnqKyqFuMR297tgOZVobGNCqdOo7ii9SnK2FUWhTpvU7gs1GaqVyCodoj2yeNes7PpAqUR+IphXekEqhTggFiMKAASWZsDBaJMaXfD/AMPHaVqlOnuFNOQ/pSXqcDkEwobuNwgkkDgaavgF/JW6Ru94zUxUootML+h2MZAF13cbRI5k8keNaMUJMz9gP95OimkPf++u+mPf+Ro0xbBGh9YH210pkcxqd5+/8Y0S+POs6ADC/TXSNS9XRBVGpuP2MJEqXEi9Wk4LmT+wIgajLx2ENgyVEmfuRH86vptFVTA5/wBNVYmoE/TPA+w0wTPdV2FOLam3Vkgm2S6wwt+USSRyAPJ1lupfBaUtsEasXYgemApFsTyVAPfIumRInGNbLrm/emrspykWkgeSB++lvV9rctFmZmJpCoSxByWWRx8uf7aKkx0qMNuNnuqta10HpGAHvm1Qo9NcQWKm4EEcEDwNVP8AhO5F1TsuYDzMAcJBGQZP8eda/ZMWIBJgtxOMGOOPGpNt1BqNH+HbaPGWAk6NgMk+0ejcA/a2UDLc5biC5IheDcZ/bWi6X0wuJUtOTcMD5ePc5jAP1zxq70vaLX3S03HaSeMcKTorborUcALhj+kDgx4/bQbsMULtr0dnVPzk5IYsCSsYkAxOQBxGvtt0Gk/a1WVb5UemQSBFy+TMmP5+mtNS6UjbVKubjM8RiIwRqotL8wMCVKrAIxhgLh9jiR9B7aCCVt58HUoItHEdk4GIA+n2jk65t+gLTJgQbT/eB9IHEabvuW41Zp/LnOPpjQsW2Zar0ynUdhd6ZpkBSAAWY5gXYtH76Jtegqj3eV4BPI9jHIwD99OacVD3AED/AL6FuD3kDETx9vOjY8W3oX0tvaSGQOgIIEE59mJxP7e2h/hg4NyqhnChVaPM5Gce/vp1WX8oecg50Aie4nkkHRBQsXpdRiKaG0C4zAa4wDaFEQSZk/1GrNOkabXKSQDdEHnGfpB0xO2BdlkwoAHHmJ8fXTPovSEqA3FhkDEDEk+30GgatGX33RiUFM5pze0FzcTGDJyMZyRrL9Y+DmHdtyMBVKBeQIySTiMkgcjXpe4oSXUs5hhktzIPPj+mlPTsui+9S2RznEz76yk0K18maboNWtToLWVF9FIhpwJJCgT/AIeWB8gHGdS6R8E11rtWXctdLfIYZl9MAd9psKnBkEMI9zr1Pb9IU0gb3kGJ7TgtBGV8/wA6j07pKpuHgsbVMDt4PMwo0zckCkZ/aCqCXUE1LAoDBSLsSfAkn2j9uNP9zXqkL+SjmRKVGiMRI7SJ5if6av1KAmYiPbGpnAA8aRGYOlVbAKgfvxnyfOueo0zItjC2iZ9y0/0jVkU9ArUASTJ5j+3+us5UgUBbccAiI8j++gbvfWnM84nyccAZwM40O2LY/wAw+vyqI5/+R/poaVDnJwF8/Qsf5OPtpVIfA43W6XBYz5w37DjkjP20QV1qMAs8exjz7jVOluG/zH/edMtgxIkkz9/7++njK+hZRoOu3Mj/ACjx76mNqcRyf6f/AINfXatUGnRehFTP/9k="/>
          <p:cNvSpPr>
            <a:spLocks noChangeAspect="1" noChangeArrowheads="1"/>
          </p:cNvSpPr>
          <p:nvPr/>
        </p:nvSpPr>
        <p:spPr bwMode="auto">
          <a:xfrm>
            <a:off x="155575" y="-1074738"/>
            <a:ext cx="3048000" cy="2238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828" name="AutoShape 4" descr="data:image/jpeg;base64,/9j/4AAQSkZJRgABAQAAAQABAAD/2wCEAAkGBhMSERUUExQWFRUWFxwaGBgYFxcYIBwbHBcZGxgfHB0bHCYgHRokHBwXHy8gJScpLC0sGR4xNTAqNSYrLCoBCQoKDgwOGg8PGiwkHyQsKSwsKSwsLCwsLCwsKSwsLCwsLCwsKSwsKSwsKSwtLCwsLCwsLCwsLCwsLCwsLCwsLP/AABEIALwBAAMBIgACEQEDEQH/xAAcAAACAwEBAQEAAAAAAAAAAAADBQIEBgEHAAj/xAA7EAACAQMDAwIEBQIEBQUBAAABAhEDEiEABDEFIkETUQYyYXEUI0KBkaGxM1LR8BUkYsHhB0NygvEW/8QAGQEAAwEBAQAAAAAAAAAAAAAAAQIDAAQF/8QAJxEAAgICAgICAQQDAAAAAAAAAAECERIhAzEiQVFhE4GR4fAEMnH/2gAMAwEAAhEDEQA/APYy+vp1JlEar1pHB1RbJhiwHOu+oDwP6arIrn66kVYHjP8AOs0YIzj6DQKgjyNcbbnyuoPtvof2zoGO3/XXb9Tq7cKItLfc/wCmqlSk08R9BnR2AOKk8CToVSqftH76h6bkckz99DNNjjuI/fVEgFgboeQf41L8esZz7CCNQG2MCe0+0RqNPYXHW0DZMbpcY/qBoga44/1/vqVPYKOc/volGmjcff7e/wByPOkbj0MkwZonzGvrG+kffRHoDzB1ErH20KQD4bdvIj9xqQRhxoCb2kanphpqRMDOPefbVh6Q9zOl0xj41GAkqdSJ/n76E1Ax80/wdAqliYHjxMaNGL6VD7aIKw0no3g4u/399EvZjEn+P9zrUjWxr6yg/XUX3QH11VpbQeQxP2A1OptIHahJ+p0NB2TG9Xzj+v8A21310Pke+qVXbMJOD9M6EtyjEf0/vp1EWy6d+v1j7HXRuUPAn/66r0t4fMn7EaL+MY8LH76ziayzP0/pr5h9NAG4bRAZ0KDYF118tPGilfpqSCNGwUTOuqg0Fa300Vai++ksckuNfTqvuKpnEaktUxyB+0nS2YMqTqYpahSqD6n6mNSNfMf+dCwkKtH3n9tDal9xq0tQHQ6nGNFMDRWUFf30SnnzqBWePHnQNxujTycdpM48ck/T66dtIUsnbJPH86ItFfA1QO4GJZZIJGRmBJIzkDnSb4h+KKdGi5LoGVSyg1EBiOQCe4GREaSclFBW2aLf1FWk5OAEJm0twJ4EExzAOdZ/oXxQlTbM1yvUUH5FtmD2gKSxGCP6+2sj1H4sNdPUSpfSUKtRcgMQ0EgA/WIxkA50j6caYomoKvpPkXXOAWiYVQb2UAASRILzb7cMufdpdFcdHoPVfilKFAlri5uYlAQBieYyZwFEE/tqpvvj0UqTFh+ZaoSFYhWIn8wmIMEGMca89691gvQq00apRqL+i2qJYQxRiUJZgDIMg9wOFGrqVK25XvdqkRSAqFackeoGBuIP3iSQI5jT/kkkmhKXs0Pw78UkP6ij8tgSQoKgwq25Igi67PEQc612w6w1aopttBSVJtME+MfMcGY+mfGvLOm7VVAoUWem4DlLp9MxBxcSzQIFo4ut7uQxo/E24qLUpgCqqpaalAkkMO0rYQJY/LjIAJFwg6m+SdaGpNnp+y+IqTOqAyWBPcLTgSZWO3ENBgww1Hf/ABQlOp6ai97b7Zg2+CPDA54PjXj2861WU1ESaZchXlg8qALwzQbh8qkc4II8ae/C3xKapJqfmurtDAKVViGWHPaoWA0LBGWOmf8AkSrQcUj0iv1f0lFSqGCEmWkFUASZaMgTI8x51kN18Tc1GC1FNUHBqOqoyFrh8siABMxzjxoP/HzvGZFQWIA9O6SAgb0zMQBJVyQxP/twPOrPQ1pMTTZCZkgFSVEMQCWP+YS1hxE4GdJKblJRTN0OOlfFyVYARkCgysyeAU44BB85k+wzoaFWQLxYT/1ATnxn7fzrN0+u7em7UwgNQLc7KqZCQAxPtJAB+3trI77eONwz1zuCWqU6iBGQWR8kq4I5YKIiMtqy5Mff6G7PV3CxkY/fQCV8L+8DWc6B1urUolm9KmlMkG5wf3cz2kGeYkg6fAnnXVB5KyUtHVpJ9f4A18tEeBrqqx8/10VKWqABij9I1I0mHA0ZaAJ0T0R9f5OhkGikxb7ftqA3De/9tXazx7/tqAcf5f8Af8aKYKIrthGSc6j+FB8xqTg+/wDOhsj86Wghvw6kalT24H1OgJVPjX3qHWxNZZ9JdcVVHA1WFTXTUOjiaw8fYDX0k/zoHq6jVrgKWPAEn9tCqNZYrMFEz4OAMmBMAeT9NeY/GPURuBVehUcVaTQFuWmfSCBi9KeZM5kzYZyuHvxF1Ojuaa21rDTYsqsUX1DaCMElgkGwsBgO3tjzPdbLqBplFdSqSp/ODK+A5gMS1TMsAByxGJ1ycvKq0VjGi03xaaW6p1ErV3d6YVg6hgFVO6APmETgAZWSczqlW21OtV9YqWhO1GRr1AukzJWwLdAHEY40haluHqVj6dViygNUtLACFmAAQpwWwZwoH1KdnUoFWru4vUGWFjek8wRAIDNm08gyDbnUlHq/7YWO+nmnXK0bu3sUNcsrBkdsRAlZyZAONHq0NzsXaoA70TTD5CC2paytYhJtIuDSo8QQcjSerWqURFQ+srsrNeppMfcouFqqPcHknGpdT6+lVyCgVSsOAPTZgSGS1lF3yi7JM2t9NBpxkkuhex90nqVAp6tcD1CSQ1rfLhgFkSi95PacgzEEAhagtPe0zQLKwUl1ALQICOzE1LVa2AuFEEg5XKvo/wANVKrtU7qW2JvDAuoOAAKat3RMd/BCgZjGhp77b7VSlMyzfM3zMxiJaJJI+uNCTUb+ysOJy2+jnWtq9/qJUpWU1wHGO0EsJQyk+DyCDmNZ5viOvuQ/pJYsq0l2DM6q1wUgQJfJPNoAJzq5vuummEpJ2NggsAoGMGDI4g5Hv50q3GzotTaxlUIVFKiZN7Mq3OQGEWw/IifcEwYbTTNOKVJF6juNuiKk3F2dGuUhhCibzdFrErI8BpnB0Pp9KxalQq7WqYQgn05EHtNxNOL7Z/8AGnnTm26vSrUSwSpgKUDO5uiACvNo+VS2XiRGmP4WpS29T1aXbLKZV1uQlkW5ndl4zMf9ImcRaeLS/UBSo78jb3BlKsWLOC0fKMoABIC8GIAPnOvundZdkvTBeVFzOWZeIkAiZnJzmPfVA1qTOPSsWpUNzCme0ExeWIwlMqYMFVEjEzq7tmWnWVECkmGRAPTpmD2s0se4SygLcCQCcEaLWrSF6GnS+ipXPqtUcFlt9M23Gw3LnLWwZgQMD2jT3pXThTqq731XUFoa1QPnBIgGTacCckZ5wpq9Zp8Krm11/wAMR5NxMYiIPgGDru96t6tNUtq1A9hvVbVDM0rAgSAAbgJyoznU4zlF2xuzR7foe3p7ks1SnTYwBRV4BVoSmHRvcjAH6iTnGtKlAqIAwMfx/XXlXU9oTURQorOtPBSabrBuXKt8okkmJAvjjGs6R8Ubmqn4gPRqUSafqKLgaMxcAY7u1lYmSRxGvQ4eZNaROUPs1tOgx5H86m6Ee2omrif9/wAah6h9tdeyfRJapHjU/WPtoPqRrhqaNAslVqnQlqE+dcfOuU10QFn8QB9T9NRO6niB99VvfQ9bFBstmuP3/poLVNBu1IaagWcqbmyJ4Op06hIBPMaob09wMSFGcEgAjn/fGqPROvCqSLk7cELiCIznxkCQI41D8lTxZq0P7tJviLrKUabXoXI4FyqTKnK8meR8vI+2pbn4gSnWWmSAP1Egi3MeYuBYjuAgQRMka81/9TOpfh9zSKs1anY7d4Zipk9nqclblkAiFk840J8iaai9jKPtiSlvPWSq4hAytYxliMhWYFoYkFmwnlhIGidM69WS2pVZ2Q1IRjcCQIj8tgFZrbxI5uyCBqGz3K1CSqKac9oEgE2ysqfBJUT4LH/KSS7mpRarbWCsUAdGZpCExdPKj9EIR74xrg/Go+LRRysX7H4tSjuWIpqFPcUYimHIBYq0CBDC1bQABbxOofDPUxut16u5hj3GmhkqGuBCoGkWqhhV+g9tWtxtKFK2o1/qhpANjIuJiFCqDaCbQYzxidZFtuEqFQwoqzXIzdxWBcguXiZg/tI1aCVNINtUz07fbupuqUblCKZIPaTch9wIjAOD7qTjGle423p1lBh6iIoWoyytiiA5UdpqzCWEkBlY/q1fodSU3C8EcMJHJHhhyPIYalsKNH0xTUkol0Hj9j/maWk/c++oNUqOxxWmfVfUqEVCCwuAcVGwbsSv7G76Y0vq1wLYALsQlNcABjGWkjiZzz/OtG+0RkIyCQpnnuVQAY9yAJ+2shV+GxXqmmHcFWVpxYlJxdMxzfccmO33Olil0HkbSB1elUi4uc+maoDVyhKXd9wFvzC6CIOR9RGmvVfgy0U/RCtUBYtUcysfpJ5ASCGAiSZHONU624p0qxSkg/DqCGIW6GZCELXqbXaJK5wSREk6Y7DrNN6cMoBWMoAThUYAI3acyokHuk/p1Tp2ckrWj7Y/Cz2emtZDZUU21EdbStpqG9ZKPcziFEz9yAHrW6rU+oVHQrV/MpimtQ1CsgK0w0kggnMQJJEcat0viGopHoG53Dx6mQACkKxBUq5eTg2nHtkQ2nrV/wA6mgqXzVVXLKpYIrBmBycMYnBY5g6SOS/4CxbtqtKq4qUBNQEXEEoDMgkAMQZFxCxBgzk6db7plZVbsNNgpZyqISQxIAJIJTMEiZz50wfa0vSFJ6KCuI9NkBIVZZYhARaCGxIJx9Sb+z3a06yK4Vqi0itwJyQASILERwuTk/bSuTXSBoxNPpLq1VS4eqXQenDN+i4jGFC3LLMfIGnB+Ga5pqGLrPqC1VqMLQpIWk85FQAjmAMk+NG3NZqe6D+gXCpczQwCsagkv3iTEKc4gRjjS9A6tvqxFNaiijJAq3IxtuxabQCeVCcgRJJMikFbphMnueoVqChqbVVqsLlptdeCAvcYwqgDAbJIPaZnXoXTvihEo0/xTLRqqovBOJHJHvJzHjWL6zUoEuihaldnQ1Htie1g98FWLNAHvIE4JmrV6buN0g9FGYqJeGC2rIgEsbQx8DzGY51SEnB+IGr7PTejfE9HdD8q8xMyhECTaWJwLuR5P00xnSvoA3HpRuf8S5schVmFWRgwPI9/OmE674bVsjLsnrqrqN2vr9OKSjXaZ9/76jdr5NAIap/TQSn/AI1V611T8PRepIBAhbgxBY8A254nVfp/XqdYhUa5gsntK+YJgz5nz486VSV4j1qy8aR1FiB/P/7/AANGV/fJ1k/jHrhodtpUn5Xg8W4IbA5lSskwZ1pzcVYErPvjvc1VomJWmGSWVipBJMCIhgTAieSuPOqXwz1BhUC1GUEswXKi60D5MxmJ/cHSDqX/AKhIm3p0nYsxzYqgKbf0XkEhiT2wDwZ0v2HVBTEuwqUsMUqNmHPclSCCRgzjEAQBrh5OSpKQ6jqht/6k9T3Bakr0aVvqRRdrXZ+3uIki0+cypABx5T7Pehw1s2k2w6pBJPscuswQDEi3kSNUPjXrZ9NVKKtIuXpwqgqgq3BwGQNYQbbGaLhPsNS6bvTuba706dMZQENdUBBzliAqQbfueRpJpS8hnrQav0eia7mozhgA16Xi0IMXYMuBGDEZgEDS/c7EpUourXLUFtqsSLQZJAOcEKe4ke3GA73rB/ETYWRAVUUmPeZFhlYLBRzHsOSNOl+IAeyiDTWohAcAEBZAQzGQTiMQS4wNDYF3sy/U9o6VKvrI1qG/vEM8kFGwucYu9m9idWqvVtrVpmm1IKuME5ZgrAMrRFOGYkqOYyPIZ/EPSVsJudmdmm1y3KwCSwP6iJtHBYAiYCPa/CFWUDg+kzReCIuAuPPdkfzOnU1Vphq3SLnSduaaBAjOvIOLlB4E+R5+k/fWo6ftLEAIMSWg8yfrpgmxNMfpjnA1zcOs86g3ltncliqQI7kEfXVHd0c07SAXdabT5WWcfWRDj7EDjXdwPmtIAC3ScCBznSQ1KlR0qye3KL7gAz9jEn6aW7Ga+QHxT0isKxI7duqFy7yqliR6imJN7EKLeePGdfUmO4sqMq1jFrUyzUgi2kU5tIZoBeGM4BkaW9e+JX3JhrVAJsSZyYlixgTAieM/fWn6FtFppTdouywK1FVSGNppsWHz8nGIWIzOrNuKRxSkpPQCoHWqz0EtyTaFg5iQoYsAiTIVjwJzGme/31S9SrBKoh2XDXDKNkAAuonOVBb7aMtEMVtFRQS60CagaXRQIZ7DBgxJPkjWSNV0Z3qFSwZlaoAT80ALjtAJBMrzLedImT7HXTfiavTqIi02vCgVC4Hckm5gVYG6RMgHkzjGtJ1XpNQm5HIqkfmAm5Gg9rFQYLT5FognBI1jOj1yS1U1yxsMzKhVDQouhpHyiRHyiZ51pum9WelSvZzBAtTIJVseZyTJLRwDoOO7RrKlQVSAnqlSYuV6dJjJCiVHBQ+QSZIExEaOu+q2gVlsSixQKgDXEDxEGDIwFHMHBwLq26qEMfSFZXYKpWJ9SbT28QTweNA3a0776dOqpA/W3qF1CxatrFVDA2yeCiwTOi9mL1Xbvn0yqrE/4YJAAEkqBcW+p0Lo1Co9fJamxiXqSRAU/MFOe4SBwIn21R2lfciTCE/PBYXAEHBIgFo8xyPvpj8NKzPe1Ko4p1BimLwFZgAEsOXIJl5+vEkLb6HRoKXVN7s6vp1VNVfSWwU7mUIrEmoYUBSypUOSDCgDWzpb1GQVAxVTEXj05kwDDGYJwJ5OkXQep0t5SaxvSvEekteCEgXQBaykTBIETwTzq2/w7RDB1UeopBVmLvAlZAJaQIWBB7ZMcmfR4lOrTtE5NexyXzxrpYaFH+865Z/uNdREODroj7fvoFp/2NTpg6DCYTq/xHWNSqA6lWuQ4ERLBbZJiVglowY1S+H+ptTlWOJBixW4yZYkEAjEQZgcaW9UNQ1CwAsvDA8eRyOCLswPE6juq7IAQQQeQpImRwDnM5j6DXnZNuzppHonT+tPXcssqijuXBJgz5jmV4xyJ1i/jfqu1rVrWauhUZqU59MOxUj1Q4C3KAYEgwzedQ6J8QinUV1ypYhlUkk5BYiBkZAz/odW/ira1KjUqW6qqq00NYz6arWdWNoUOABUVWVWZjAlceTZyuGxUkmebdWXdVGT835XFgUqqhnW5SpOLyTnGJ8DR9lUV6ph1aXLPRjuAn5REB2kAQDyw551T3tRadWNuqs1KoCp7WCjgpbJUmSJIBmBxGrlTZVN4SadGXVRcBz2r3BWm4EA4H2Ea5m00os1bGm2Rayhqiovq3FVc1DaYaSXbtpMGWmTzFsQfC9WcVijbgMgVgS6LIClV7Af1kwDA/TPGdQ2XR9xtatO1WcPQvS12VQDPcRxFt3HBk8iNUupUmR3QlWHaWdCHlgCMOZxExMZBnjWapmo2K7UqRSKrV9OmRkqVwOJCcDsJg8z5Gs/uPhmsnytFgFggqZYFgBcR+q6D7SfGnpr7eolKnRSvSJT1B6aqLUUAkuVwywYJEkQZjzJd8tRWWmPVK3ZQGGnyFJxkkDybScGNJFNbBTaMu/T96PToOC6yCh9QBe0MyhWMEDubkkkxHmb+4qsppCtUamtELhlMySQyOBLXBQ+cmfpA1zrYr+uVDNSgXqtSYbs+Ug4VzGCQOedZYbvcVmcVGLeowZpYmWE51dVJW6MtHpmx6mtRVhw6nCvxx4ZTlWA5Gg9U2JoD1Fe5WaLTyCc49xz9RrFbDeLt3gMWpv3MwzBAwQPMCZHkH6a0tHfKwQlgwNxVhJEHn6g+M51zzji9dHdxyU1vsHWpu+ahtTm3y0e/wBB7auUCthJ/UpC/wDwzP7t/aNLX36VGJdopgxAIkjk4nC+5PPGo7/qbO4CKAMjviDHInx26R60F8iQv6h0ihSZCwx6bN2iZIgx7AAmJiMgaJ0Pef8ALvUdC/cFDXkWypb5FM+MtxNuR5DvtrfTS3LKxHpTaSjgExjKhswZMBp1pNxtKdNlk1CjSFVhVWjKmbrmqHsIDgIptwpzBAvF3G2cMuzNVepPTYq1Vw0FqgY3GHKsILZDYy0yPfTSgpSjRqu72oWPo1FJRkN4ePNwUM3dzgDnT6v0qm8tVSnuGtgR2Rb+kmYHcfefl+YCNZbqlH8OXRCxRWYNcqgkAfmBWuuPAB/aPpoST17FezV7JKFalSe5L1RfkyqBWgCmILRGO4Ykao0+g02dIqKjBjMhyFIkhXyMgZgn7zJ0LoOzNXaUKlErTLVHZrjAlWgLAyAKZH3hYkzEevbXcNSotWudArLV9JSakHsUN3QotHa3kjuBzpZak1Zki/1nqdVQophYi20gDlcGSTAIiRB5InVXpW2vo+pXaxYQPc0qTcPlAhWDWj3AtMxOSdN2yttypDLfT7xVmmVgMyC+PkcK/wAxJkTEHSZ95SuApu60+09iMqsAxVuyRYLH4Cm5hkiVhUr0jMbNswSAlRBRHN36acwQpIuySuLgJ++tB0pitD00C0Q9QqwAMtTK2BHlBFOb2+YkT9Z1jfxgdR6jigqsAqBRc1pHzAGFyF9xkmTEa1/QqIwKnqG/vS1QWYqUKiJlpa1iRaImGydaOnSHo13w1stqpapSZGdkAhVsCL5ABzJIBacyPbTwD76WbfotNVRqANIgAEwReBmGnJzOc6bc69TiTUaISdsj+2pKpPjXQNfK2dUFDLtzGpRjXw3HvqIeTpRtHiW76h6tqxaLSCShaTOFVhALQD7arbiuioqVL0IuImCCItAwTc0HMfT3073VOgzh6YhRhJJBtOML4jAmOdUtztmcN3QGMG7Mqw7lg/L/AHwPC64Md0dDdlbpbsxWywkZuaSQ/aCYmMR7eNVviXa0apRqwFN0U3MFIl2MXEkmTeEjIAE+TotKo1GoWWGMGZAMgAzLEAR4k+2NXnqO6MVis4/QjLcwJEFeZfLQMZWOcaOSitsB59Reqw9OmzyGmpYFsW5kRTBgqxfBzBBBGtDQ27UqSmnU3IVwBVSmVIIKQzEEWSKqqLWIPbzEHVbqPTSHeASXg20m9U+nIu8A3K0mSJFpnAnVzpfSalRH9Ok4tBClmvKr6T3AKSQHm/tOAX9xpclVi7L+1+I2c1Gq4SurU0QlQBT4UIOAoA4BOSdKOpbCkfWdCFOSqIbc2glmbuE3N8oH3jTnq3wYj0KdJBSFUIssAyXZMHtFrMBBOCTjWe6z8L7gU6db5oXIMloE+xM4H7Ar74S05dhK+1+IK70U23qBVVg0MsrcoxA4HEEcNOZ1a2ez3G/psKCvSRVAK0yKaEKMFz/7lUnuJ4H00hbbtMNegZXZQRgkCYn3xEjWs+CviImilFVYMkqzCDaCSbrTg/XzjV34xtBjHKWLZmt2K+2c0qjOwCi4EM1s+QfI+xg6f9F+HFiqj+m8/wCBWpOSPUjtB8BHkwWGSpTk41nUqapRLVbatWje4kACAhwO3g5Hn/vrzbolUVwEq1QgUG0NdBUxIXkAhgGmOc++gnmrDOGBr+m9EVCKdZJuAem1NG+VWcVD3rOOwxwZGdIuo70NuWdGCgqlNcQrPgSBxAWf3YDVn/jaNWL1XDpTotTFOwqpLv8A4a+m0AKgBDAxgYOlD0gK1RSFClh82bVJU8nMBCAPr7aRqkxbehp61va6yoPIWY5GQPBA/Y/tqk9T8pKZpwhcfqBIPnAyGuJbHjRwxUqGmwsVa3M8gnOQwEA/S6J0RK9GkXZqeZQKomTm26YhWxP9J1yD9jb4c3irekqrqG7WQhjDcqxIGIUZj5h+1ytuKThA1VatQV2p3kEOFIgKMkj6OBIIMROM8YtACj52UEAghjML/wDG6YM/Lq8nRnqMXtQIwBeq3alMrBHqR3H6ZWTbkxaX4/KWKA1Wzu131Wg1WrTpMKJAIWtWKn1aSEG9SbmZlcgIRLErBxpb1tatctW9MtaAHYJcFVAAcfJKqZMkAE6n0urSqofXaw5Y1WqFixVYYoWWF8KIkxHtp50Sg6baoi0qYo1Zv/MYqqpm4I0XPBaJAiUx73linaEX2Kuibik8Uab1VLQXLN6Ja8EiCDFokmczM8a0S9SpUaJ9Egt6relFQuS7d3JA7lYnxgTySdEdQ22RVLbgVWDJlR2iVuDsJElWELHykRHOQr7KnTqolRWgsRSJe1WMjmItXM4jMySdTxyZmx+3TE3SU2k4JBclwWW42yGtlT5OYBMDM6B1HpB211YtJQqVtqWsYMsCzLxGARk/adSo0HNUrSCssE2tfC2giDA+YdoKgGBE++i9UobYuisq+oIcvezBjwQxZblhmBMjgR40t7MVaBG4WCz9oCd0AhsNhwJLEg4iIExOdOuhdZqxatdybBTUEuiiSblVLgC1skvzBEQQSbfSeiWRTrBXpkmosG2HkKCVJyfZgcZ1pqG8hw7U1a4iVKIW5m66QRBAEfTjWUt7GoXdC+KRQEMHYES/eHs7GYZwwEWpb4xida/YbwvElASB2gyeMz7GSARmNebfFz0aG4rBbq1dwKjqwVEpKLHFgUd1THzTgNkE62Hw58Nn1BuBWR2tUNVUSSTcWEHAWLB/1RJ9tdnHNp4iSSezTQddC6OtIwMz9eP6al6WuvIlRXCamn10cJrgTOhkGj88rTWsC9P1VZnwC99qlpClsSS3PucnT9A7Uv8AlwGM5bMQpkt3ZJGVPM54jVCnsKdKqSjVaVMGCCwJLAwCQoK4I5H3BE6XNvGp1CGPbyIYSoEWlwP3/wBnXCXsb0N47QG5EiLRbgkCRkk/XiJxrNdY3b0lqUqZ9OmzAF7WLNULFjBU/wCV2WeILCBJ046r02o1g9Q00DA1GAIPK5UBSDME+P3GNJfw+72kGqb6YXsaQVUqbRhjhTdBIBgMCMidU9U9ijDbfFCVNsKZADKowC8W8C60TYHt7FiJHsZr9R+MHMLTRqdk+oagUZCwCUKlb5484z9M1XoFqjGigpqxMD1ASQ7EBQpiV8RHGeI002OwdySabsqJa4FQhmcsQXClZMYBUYxpHBRWujJmq6F1o1glJmq+o6r3XKlqE8xxaVDED5++JAjVv4h3D7ekFSFpmEpuSRTHbLDuctBCxIBjxnnMdMprRpv6tT/mkULTFgq+kLSe7PMEgkAlce2tBvPiU01C3KKnzKVYOSQR/hNJwcicYIge8JRxeqoxit9t6z+i6mlNeURFIJVZl7xyozgn9PBOrSdA3e1Ybm9QmAzhSQVPJZQMrxPJ4OodM3r7nfS/afReztRYAQ2fKBPaAJ51uU3Ir7dqLSAywR7SCJH99dE540vRfi4lJN+zLbr4iSstXbILZSoS9xaQq3Qo8DHPtxoPw78JittBUYQxDtTYQIwoW7Mx2sR9fvpL0uku03wWuCQrFTAJkMptIHkGf4Ot7S2zbfZWqyxQolmJnJyYEeScT9NJyeOo+6DBZf7+rM9t/g6olWkKxWlt6wlqhMqpCkxAyGKiQCPbI1S6gho7p1ZGgVGpksWlSG71MYu8xJwdMtn1Bm21B2rHbsWpqGN5RqcPSquQZBi+DkCLgB7noejVvClXU1e4CYu9NfB8FqZI+mi9JpkVHJirbb4U2KMASlWQSMBYIkx5x44B1aZSEe3tIGWbIBkVIAk2iDiPOIxp/W2VMv6mbisD6Zn+edZP/gLPVlBez1ABAaAb4AY8SygkRPGoxhm3Q8vAdJt71S1Axvk1Ae3jAHBI4BH7DnBep7OovpNSOUqqe6SAJi4xxBgz4ieRouy3RChGg/5SOGAMSv74PsfuDq8vUrFY4wCMkrMgEEESfEZwDGtFYvQ8lHEoVfh1qSUzRCNU8V0JLSxKiEqXBgwL9uDKzOibavWotSU06e2Uix6tvqoJVSwYZNW4jIOBIBk5BPx7F6lQMSVUKCSKgse09pE30rsh2gr6gB5xDqvWlG3VazepeTUKWkC49t0ISSVjtLGBdjTttHOg++6NW2+3wwY+oAhpJbNNibnKKT+YwhoEBYMnxpRv98K9RVdHYU4N1ZopkvBW63JMFYHEkz7kfTtpv6+2qsilqfIa61o8EThgIAOSe7M6HT2u6q1vw9Z1VFZWYrhgDa9oIHOV44zor5M0XKG5NBDVogU2NSXpstoYvm0cTESOYuIBGme6ro5aVVqkAv6dO5b5YLgnJAuPmYzOND3vRBKiWwwAQF3JPzC7J8gMSP8AvpHvaNdaxqLkBpqYCBXniQePODIkzB1F1LYEa2gopgOabNUJYliAbQvagQiIkRMDgmONF2/xAtGxWUm0oDUdgQp7ixcLljMLIHidZfb9T3FULaCTTkGxQxczINvFuAfuoPnTDb1DWqqihZWrLsv5gpib5DcHlQI8yONKoPpjp+x5ud6u6DrXVtve9orh0RYXgXBSGMcyYwQMrrR9Dobbbvt2pbuqadQkUqTElWNkViMT4BE8EtHIGshuOjp+Y5W6qgIBItS5iohAQoPa3z5AxEZGkdKiKjgUu8hVVcNRsYkXiAMkEsDUPhpI8a6YTiTakuj3N+ps3+HbExdM/tqs++q5F4H2GdZroG0rU1KsXWGNqG3tE5yAFgnuFsiDptSSZBmeZn+n01XMGLLhrMMh2n6mf6aIvV6mMKf5B/odVCAIEGY9zoTVyD7/AH1lIFGH6v8AhlpoEAWmWYgXlyArgJEmVZsqX8BZjWQbotQOwn8m8lcXNdIgG7kTjzzxqzTriC0yk/mSQZjIBEGDzyI51eqVZD4Y5MABRbI4XhP+r99BMo1Yu/8A6FKdNqSvTLHmZgYngE905wfppBX3bVwympTmSqFmccL3ROEU4EcEkCDE6n1HpJpM0otSq/aMqLGMZhTb9AMj5iTjVncbaiAFC1FKj063cpkibQtSLArQ8ElsqPAElsy6Fu8pOlREQs7EC0gAkjIzAJYdxyfoPA032a7x4rVqbmkUIdntp4LyQMBghJWfMfL4Gh7DqNH0wtVqlK9hFoAaCJUsYBiQOOTB41oR00U0CgqKfpkPIhmnBlrRIIAkTLH9jqd6pmdWK+lfEG3Ig1PSF7Wm0GoFiZuYQbicMR4yDoG46rtUb1adJa70wreoQbTAEI4NpYkZZhBungCCw2Xw1tibL6nqAspV7VbtAN7EMcKpEQJyNUeofCdWkCFNyMF9QwEIuHdJbkSBBGctiBpVgma36K/QthVrO+8d1BZXlSCDLYEA4tgzzxpltuofhqvp1O1WIIOIVm4k/wCUkHHggnxqzSI/LJMLgWwbRdaFMDhREgzwZ86RfE9JSpabkghD9QqlQI5wXafvpFLOdPosuRwjSNJu9hTaqm5KgtRBuDewyP8A7L3ROJx7aH8Y7v09hUAx6rgRxif9AT++lvw4m4akq1Bh17L5F4A7hIm3tiCRkftqj8S/EibioqKA6UkLNJAkkLIHg2iRjnMaaMXnXwVnNKNr2K9m/wCVgqwdSrUyACAWxYc90qGmMEnTzpNZnoNVYG8ilc+O4q7IvHmy4HyYzPOkVSki7mIAS8Sg4AIEwTmAQf4GtZTJWiaagilcWge7FZsHgYB/pq3K6RzcKuQbfbu0KuSz4WM599Lev9VLlKStaISnBECBAuYj9GBzmSfGjDeFDzeWSp6RgjIAkiAfq0zwje+kG66o+43DwFtcWHtBVASCSqiABIkf66nx6sfmpuhv8Obc1Geil9VlmqSgkU7VyxPgMMR9E8mA4XaipAIFrYmeQfb6wf667ttyFpmlQRAli0lqGmPUj5n7h+oy4Leza7WC0iquwSnIDMRIUSPAg+wxHJ9tRlPJ6LccKhbMVs6poeqFKtLmkJiSqt3WvPaCvaSPB+mtP0rqCrRCUKQLWQ7i660xkGO1bic45EjAOlHWdkoL1NtSeqilhWrqgNEEmQEUKLQBBknzmYB0++FdoyU6jmqlMuljU0VXYqx/US62oPmJGSP1AnFeSVqzlUQ3Ues7hNv6FOpAVywaiQCXYduOQAFAnH6sGdB2fXlqGoCy9uGLKIYMoUhTPuCD7jUuodX3FP1qPpUzcVZmSaoKL8np5KjhmE5nB+XSijTV65p0aKvUqqzG1SjKACIW57SDyVg+NSSvszGTV1Z2VCCBa/qCPA/MiQYcEgggiAx19u6iVABUYsNuq3SVDKZtxGWuMCfqffRN10xdqqg1Khcm94phFRiJshuTOGKwIIM+Bd6PW27gq+3pVLoDVA1RWDSrxjAC28gzBjyRpZTUQqNi7p6OVYIbArTGAboYd+JiJ47T5zr0DaUXSjCUxUqiAAlOksqAtrN3KCQCDPgEaq7PYbakjFCEpm38tmBgSDaD80XSQSf8086D/wASD4RmV6braMrcBgm4k2j5pYefEAaFyyuPQ1KqYkpbw33Vdw6foDui1AUIM+mqAALHczhp4gTnTnpXw1S3Pp7jb1x6NJgj0it1yqZtYEkSxggx8oWQTJ1FN4lJwK4D0yQjioFqvlmwSyyyGJxECNO6nw1UG5Srt6xKVHDVFEACRcxIyEBphVGCxwJUaa5PoWkPvXk8CPoI/uNTvXzOfYj9v3+mrBoDwP7aqdU6Sa6Wmq6Cf0W/uMjP/bVVOTdNkZRpaBvvaIJlmOCZXORBA/fweMaOu3olQwZjIBAiDnwR76Tj4BpxHrVTOTNpBMFRiOIP/fGtBQ6aVWLifqQJ1SUqXYkVJ+jxzZfDdNXe0u1wUkO8WqWGYPlciMjuPto+y2CVR6IAIpOWVcFbcfWCRzmdD3FKuEZWIVye0CGxJFpbzAyYEgRrNUOp09v/AIpZ6itdYAbMnJ8hk8zI5+mnplfqjX9SFIeqqbRaxIMKAxuN8kEgRMyRIxGse/QFSq9OrSaizo1sm8czZTgwWGFjJgzE62W23NFKC/iA0s1q01WoHtkTayHyIOZAGPOsP1eq7V2CuR+clhF47lkCFPBBkyQJg+NRcrddL5K9IL1boFRVVqXqn8oCoWdSLQVICER2QAYUSDg6vfDnTzW3BBD1QFBZhUFMUwFtJIYEdgxHMiZGm+63NPcsFrOKSqQV9RQ7h4AYhkFxRlzaYyAProW0MKKgjum5ocXAvaYCxIEse7n+SE/LmFqhf8TbtadT0ywMqHSsLr4taZKkqyOAJZSSDM5DDQE64GZxUtdbSUMMsmLHNrSSQsPBH8yDoe76hWYUU3NN/QVHYU0pqsI5C07Ga6EutkYODImNKBtgFUqo7Zu5icA/UYBJB4wdXUU1RKTNptUCJC2yYEHM3DskkYUqPbx4kaZU+k0WphqyIsHKj5Wtm1ip+n2wdZToe+b05XuCi0qRIYgEhlJ5lJEY8ydNqm9DJKzZAueCApIAhvYkwMcWj21y4tF4SjexX1nrbvVptAFBagukGIMrLkZKwcAY/fSl+nUKW4CvBxBW6ZYNxgdpiCPfTzeF2qHwltsmDA+a1m8n7yIH7ao/EXTGtpArzhXLYVgZMwIM4jHGrQl6EmpPbI/D6UxXqUasf51U04JdBKgtwEklz4JQe+dGKQKAHk+R4EzP/nWT6DXN9epVbvCMAOZNpWQfpB/nWo2dB6iEAMVVReVUk+YH0EKST7DQ5VtFuB1FyYu3nxCu4o4KH8OSadMFpNLAZBaJCMklgWBDXHzpV07dWbOYQCpWJYtRVue3DDNoUE2gDMxzq98SdPpDbXMfzLbqTxAZS5BAIXMziTiCBkHXPhbo1Z1Vqo/5dHcUxHz1DAeCOQoOTwCSPeKVDHvRz+VlvbV0pimadVqtxckuoUgiFAI+wn9+dc6pVZqeMkC891pEGQfvI/pru7os24Keafa3mDMkfcTH3Ggb1VZwPTJcFjJQmBT7jIgkqFzGB5+0XWVo6pvHjS+Rn8JL+Kr7dWrOwRqn5bl+wHuw9wuvIHbdJznTnYKu13BhdvSPpwXRKgLd+WiSVu4tk8E4BOsz8NbqmlWsqeo6wWEqxpRThmYgS0/qBjtgHIOipuq3qqf/AGklQ/pshvgG/IElgSJMKZMgSdI1V2ctv0T68C9ZqjqQqxc1OmqKeAAMgDySRmTGedXdj0DaU6lMrUqLWvJRrzNvzAFVhoOVu9s+RpYirUKNUUVlpmL2mwBpVQ1mFAae4nkIYwRqxvPiileoVpaGYegWmBI5KggsohlGR4PGmTvrozsZdU6b6VWnUZSQ4uKVbTDxIUMD3qSYWcmM6XdI3G4/MWxO4EAKELFW7rEHyq4APd7AkaFT6wdzUR6dSFUNNSpEqbbiTC5BIkUxjLeTpoOlitUpevvKRcr2Cw1FDMTmVIFoEZnkcak1S8hk22Q6j8S0txTRFpJ6shbUDWvTiebvyjLSV82Z5A1XoBQQ15tMG53ZVQtHcMZxkQCTBwcnTncdIqLuD6VEVqAOHA9NCHBDSJuZLxUi2Z85OmD9fp32FRcGARFFNCZpEO1SwooLITCs3bHGmyoIg+IdjuaCotyPTeQjIyN6hBLPaAT2ACXxxAxdrUfC3xOw2x9SmqNhgxLTUS3Lv5uAAIBPFoHEnS9Hr0xRSjRpWhECqshYTAPeM3+WIGSNZP4n6NV9IijTqPVeTCRCqDHJ4MfwJMYAOtNpAfRfb4lrVU3NSiCU29QKGIQCTGCLgThh58jPOknwr8TinUr1qtSqViq4TstI9RQhi1YYTwpMz7jOe6H8Pbnb1Vq1druaigqfTC5Zcky6nBm0/tHjRemfCldt2fU224WhJkLTllW5rQtQm3yJb6edO1GKbT/kmtryWz0vonxSlRqdKo1tV1LAC4qVMFIZgPEnOdaD1M8n99eZfD3wrukdQ5ekKaun5UFzMAVQWBUhgSpXEQD9NelUasgGCPuONLJqqTKWu0jC9U+AiGQ0EpNY+VLOJwREj6avVPgmkYaoAWA+XBkxMHyQDx/rrYNVOq27p3gAlrQ0lVMXCCLW91zx509sB4b8TdJ3FXeqm1pQhinSFyQpW4n5RCyQ8LzjMY0vrbEgU1qNTFRTimKisYtJd6pUkIQYHc9wJI416Z8S/EQ2u2denktUUs0EVGtgEsVxb2hWJBx288A+UbV19Ks7Su6Z0dgC6krcXZgAhQC4oZJHEAaollEYbnpVIBaitPptDCoQUZCLjFoZlfMYB/adXKHVWoVFHpin2hLixZqhkGEVYIXPOIkYxpBUoelUDvUanUAvpiwCQ3ctxXgtBGD7wY5bb/fNKkUwWK/OXAgGAYI+U85jGPbUsVpMDQXfbmlXrikVtB7SWpgPUALTDsCbICKTMnMc65Q6VSvVkcqPKNBB4GDxPiRyNH6ftqW7apUIVmCMKbtUqTIWVJt4OIgxOYJOp/DlSidwq1aJqIVKLIJAZmBlog4Ei4cTJ86ybRaEYuLtCmr0WtTZvSSU4QhwLReTLLHcQrRHGudOeXp0a0rbODAkkcK3knj/APdaDrfSqtGqDtAXpEDsvBKtMEKTBt4OZ++qm83yg2bmmVb6r/YjDD6g6Lk2ii4oPa/Ye7VE9MJkwAIPP0P31GtBw4DwQ0HhgDx+/B+86S7XflT+W16mY9xHieCDx7gnRt71M1LBS/xCZE4AH6pMcR/bUktlcdFPr3RPRFU0v8LdHsv+aAyvMxAI4wf1a2XwUyUNpUEkE1eVJBuFNDTgDLAAloiM51m6lIn06VRrxTpQp9iWJe36ksP401+H+qRV9NWBFQYPHcBg447cfsB400n6JKCXHopfEFdqy/hqNN6qmp6z1HB/Msui1ZCqgLNhQAYA86a/C293FDp9qKGakGamppm8XPJJBGQJJjzGrTiy1mLiCRc8GT+kXE3DMcc49tVm6lWuuLd8cC6D9QjNAb6599HtUyBldo9rOtwm+4E/NMyS089wB/nW8oLsd6qMaK06yt3emEUFnUhpkdyNIbxkDOlW6q1KyFK1S/jtK8H6MRIj/Z0vGxdY9INP+buBWPsD/PGla2Wk1Nb0Ntx0GhsqNUqzuzBiTCdoiLiFElVNogm2TGZGsv8AivSqCm4gVVz6jvVuaHAlV7VAaO3yAAYGNaf4u66BtKauwNZ6UCaYZCQQQ10CHEEzIOJA1it9VpNTBCMj3d/5gwFbhgAbhaSblPhdGkcrewvRut1qVSwIz0aYVWinfeAhKqVAtIPjBgHVu2jT3D0tvTp0Qzp+IvQFAUacesRYwdwLQSCDPIGlfR3/AA1dTKilVQN+aryUuAZgO0fIIEk4bHOtN0TcUdzuPw9qihuAi1Ep/lG5QWWcEXqVLXBvlmdZ3fWmZAN3t9oXpr6dNPXYswAJKl0YKVabAVABtiJEkxGrVb4cTcUqabBmNal3kVGtasoIDFbZAAKgC4iLv5F1v4KbblmpSaXqO1oMuadmWqMyEu2MLByT9NMuhbiqtQ+kp29YowX1IILKpBwAqwe2BIkmYNokLTQ3oT9Mas9B2p0qYeiHFRnqKyqFuMR297tgOZVobGNCqdOo7ii9SnK2FUWhTpvU7gs1GaqVyCodoj2yeNes7PpAqUR+IphXekEqhTggFiMKAASWZsDBaJMaXfD/AMPHaVqlOnuFNOQ/pSXqcDkEwobuNwgkkDgaavgF/JW6Ru94zUxUootML+h2MZAF13cbRI5k8keNaMUJMz9gP95OimkPf++u+mPf+Ro0xbBGh9YH210pkcxqd5+/8Y0S+POs6ADC/TXSNS9XRBVGpuP2MJEqXEi9Wk4LmT+wIgajLx2ENgyVEmfuRH86vptFVTA5/wBNVYmoE/TPA+w0wTPdV2FOLam3Vkgm2S6wwt+USSRyAPJ1lupfBaUtsEasXYgemApFsTyVAPfIumRInGNbLrm/emrspykWkgeSB++lvV9rctFmZmJpCoSxByWWRx8uf7aKkx0qMNuNnuqta10HpGAHvm1Qo9NcQWKm4EEcEDwNVP8AhO5F1TsuYDzMAcJBGQZP8eda/ZMWIBJgtxOMGOOPGpNt1BqNH+HbaPGWAk6NgMk+0ejcA/a2UDLc5biC5IheDcZ/bWi6X0wuJUtOTcMD5ePc5jAP1zxq70vaLX3S03HaSeMcKTorborUcALhj+kDgx4/bQbsMULtr0dnVPzk5IYsCSsYkAxOQBxGvtt0Gk/a1WVb5UemQSBFy+TMmP5+mtNS6UjbVKubjM8RiIwRqotL8wMCVKrAIxhgLh9jiR9B7aCCVt58HUoItHEdk4GIA+n2jk65t+gLTJgQbT/eB9IHEabvuW41Zp/LnOPpjQsW2Zar0ynUdhd6ZpkBSAAWY5gXYtH76Jtegqj3eV4BPI9jHIwD99OacVD3AED/AL6FuD3kDETx9vOjY8W3oX0tvaSGQOgIIEE59mJxP7e2h/hg4NyqhnChVaPM5Gce/vp1WX8oecg50Aie4nkkHRBQsXpdRiKaG0C4zAa4wDaFEQSZk/1GrNOkabXKSQDdEHnGfpB0xO2BdlkwoAHHmJ8fXTPovSEqA3FhkDEDEk+30GgatGX33RiUFM5pze0FzcTGDJyMZyRrL9Y+DmHdtyMBVKBeQIySTiMkgcjXpe4oSXUs5hhktzIPPj+mlPTsui+9S2RznEz76yk0K18maboNWtToLWVF9FIhpwJJCgT/AIeWB8gHGdS6R8E11rtWXctdLfIYZl9MAd9psKnBkEMI9zr1Pb9IU0gb3kGJ7TgtBGV8/wA6j07pKpuHgsbVMDt4PMwo0zckCkZ/aCqCXUE1LAoDBSLsSfAkn2j9uNP9zXqkL+SjmRKVGiMRI7SJ5if6av1KAmYiPbGpnAA8aRGYOlVbAKgfvxnyfOueo0zItjC2iZ9y0/0jVkU9ArUASTJ5j+3+us5UgUBbccAiI8j++gbvfWnM84nyccAZwM40O2LY/wAw+vyqI5/+R/poaVDnJwF8/Qsf5OPtpVIfA43W6XBYz5w37DjkjP20QV1qMAs8exjz7jVOluG/zH/edMtgxIkkz9/7++njK+hZRoOu3Mj/ACjx76mNqcRyf6f/AINfXatUGnRehFTP/9k="/>
          <p:cNvSpPr>
            <a:spLocks noChangeAspect="1" noChangeArrowheads="1"/>
          </p:cNvSpPr>
          <p:nvPr/>
        </p:nvSpPr>
        <p:spPr bwMode="auto">
          <a:xfrm>
            <a:off x="155575" y="-1074738"/>
            <a:ext cx="3048000" cy="2238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7830" name="AutoShape 6" descr="data:image/jpeg;base64,/9j/4AAQSkZJRgABAQAAAQABAAD/2wCEAAkGBhMSERUUExQWFRUWFxwaGBgYFxcYIBwbHBcZGxgfHB0bHCYgHRokHBwXHy8gJScpLC0sGR4xNTAqNSYrLCoBCQoKDgwOGg8PGiwkHyQsKSwsKSwsLCwsLCwsKSwsLCwsLCwsKSwsKSwsKSwtLCwsLCwsLCwsLCwsLCwsLCwsLP/AABEIALwBAAMBIgACEQEDEQH/xAAcAAACAwEBAQEAAAAAAAAAAAADBQIEBgEHAAj/xAA7EAACAQMDAwIEBQIEBQUBAAABAhEDEiEABDEFIkETUQYyYXEUI0KBkaGxM1LR8BUkYsHhB0NygvEW/8QAGQEAAwEBAQAAAAAAAAAAAAAAAQIDAAQF/8QAJxEAAgICAgICAQQDAAAAAAAAAAECERIhAzEiQVFhE4GR4fAEMnH/2gAMAwEAAhEDEQA/APYy+vp1JlEar1pHB1RbJhiwHOu+oDwP6arIrn66kVYHjP8AOs0YIzj6DQKgjyNcbbnyuoPtvof2zoGO3/XXb9Tq7cKItLfc/wCmqlSk08R9BnR2AOKk8CToVSqftH76h6bkckz99DNNjjuI/fVEgFgboeQf41L8esZz7CCNQG2MCe0+0RqNPYXHW0DZMbpcY/qBoga44/1/vqVPYKOc/volGmjcff7e/wByPOkbj0MkwZonzGvrG+kffRHoDzB1ErH20KQD4bdvIj9xqQRhxoCb2kanphpqRMDOPefbVh6Q9zOl0xj41GAkqdSJ/n76E1Ax80/wdAqliYHjxMaNGL6VD7aIKw0no3g4u/399EvZjEn+P9zrUjWxr6yg/XUX3QH11VpbQeQxP2A1OptIHahJ+p0NB2TG9Xzj+v8A21310Pke+qVXbMJOD9M6EtyjEf0/vp1EWy6d+v1j7HXRuUPAn/66r0t4fMn7EaL+MY8LH76ziayzP0/pr5h9NAG4bRAZ0KDYF118tPGilfpqSCNGwUTOuqg0Fa300Vai++ksckuNfTqvuKpnEaktUxyB+0nS2YMqTqYpahSqD6n6mNSNfMf+dCwkKtH3n9tDal9xq0tQHQ6nGNFMDRWUFf30SnnzqBWePHnQNxujTycdpM48ck/T66dtIUsnbJPH86ItFfA1QO4GJZZIJGRmBJIzkDnSb4h+KKdGi5LoGVSyg1EBiOQCe4GREaSclFBW2aLf1FWk5OAEJm0twJ4EExzAOdZ/oXxQlTbM1yvUUH5FtmD2gKSxGCP6+2sj1H4sNdPUSpfSUKtRcgMQ0EgA/WIxkA50j6caYomoKvpPkXXOAWiYVQb2UAASRILzb7cMufdpdFcdHoPVfilKFAlri5uYlAQBieYyZwFEE/tqpvvj0UqTFh+ZaoSFYhWIn8wmIMEGMca89691gvQq00apRqL+i2qJYQxRiUJZgDIMg9wOFGrqVK25XvdqkRSAqFackeoGBuIP3iSQI5jT/kkkmhKXs0Pw78UkP6ij8tgSQoKgwq25Igi67PEQc612w6w1aopttBSVJtME+MfMcGY+mfGvLOm7VVAoUWem4DlLp9MxBxcSzQIFo4ut7uQxo/E24qLUpgCqqpaalAkkMO0rYQJY/LjIAJFwg6m+SdaGpNnp+y+IqTOqAyWBPcLTgSZWO3ENBgww1Hf/ABQlOp6ai97b7Zg2+CPDA54PjXj2861WU1ESaZchXlg8qALwzQbh8qkc4II8ae/C3xKapJqfmurtDAKVViGWHPaoWA0LBGWOmf8AkSrQcUj0iv1f0lFSqGCEmWkFUASZaMgTI8x51kN18Tc1GC1FNUHBqOqoyFrh8siABMxzjxoP/HzvGZFQWIA9O6SAgb0zMQBJVyQxP/twPOrPQ1pMTTZCZkgFSVEMQCWP+YS1hxE4GdJKblJRTN0OOlfFyVYARkCgysyeAU44BB85k+wzoaFWQLxYT/1ATnxn7fzrN0+u7em7UwgNQLc7KqZCQAxPtJAB+3trI77eONwz1zuCWqU6iBGQWR8kq4I5YKIiMtqy5Mff6G7PV3CxkY/fQCV8L+8DWc6B1urUolm9KmlMkG5wf3cz2kGeYkg6fAnnXVB5KyUtHVpJ9f4A18tEeBrqqx8/10VKWqABij9I1I0mHA0ZaAJ0T0R9f5OhkGikxb7ftqA3De/9tXazx7/tqAcf5f8Af8aKYKIrthGSc6j+FB8xqTg+/wDOhsj86Wghvw6kalT24H1OgJVPjX3qHWxNZZ9JdcVVHA1WFTXTUOjiaw8fYDX0k/zoHq6jVrgKWPAEn9tCqNZYrMFEz4OAMmBMAeT9NeY/GPURuBVehUcVaTQFuWmfSCBi9KeZM5kzYZyuHvxF1Ojuaa21rDTYsqsUX1DaCMElgkGwsBgO3tjzPdbLqBplFdSqSp/ODK+A5gMS1TMsAByxGJ1ycvKq0VjGi03xaaW6p1ErV3d6YVg6hgFVO6APmETgAZWSczqlW21OtV9YqWhO1GRr1AukzJWwLdAHEY40haluHqVj6dViygNUtLACFmAAQpwWwZwoH1KdnUoFWru4vUGWFjek8wRAIDNm08gyDbnUlHq/7YWO+nmnXK0bu3sUNcsrBkdsRAlZyZAONHq0NzsXaoA70TTD5CC2paytYhJtIuDSo8QQcjSerWqURFQ+srsrNeppMfcouFqqPcHknGpdT6+lVyCgVSsOAPTZgSGS1lF3yi7JM2t9NBpxkkuhex90nqVAp6tcD1CSQ1rfLhgFkSi95PacgzEEAhagtPe0zQLKwUl1ALQICOzE1LVa2AuFEEg5XKvo/wANVKrtU7qW2JvDAuoOAAKat3RMd/BCgZjGhp77b7VSlMyzfM3zMxiJaJJI+uNCTUb+ysOJy2+jnWtq9/qJUpWU1wHGO0EsJQyk+DyCDmNZ5viOvuQ/pJYsq0l2DM6q1wUgQJfJPNoAJzq5vuummEpJ2NggsAoGMGDI4g5Hv50q3GzotTaxlUIVFKiZN7Mq3OQGEWw/IifcEwYbTTNOKVJF6juNuiKk3F2dGuUhhCibzdFrErI8BpnB0Pp9KxalQq7WqYQgn05EHtNxNOL7Z/8AGnnTm26vSrUSwSpgKUDO5uiACvNo+VS2XiRGmP4WpS29T1aXbLKZV1uQlkW5ndl4zMf9ImcRaeLS/UBSo78jb3BlKsWLOC0fKMoABIC8GIAPnOvundZdkvTBeVFzOWZeIkAiZnJzmPfVA1qTOPSsWpUNzCme0ExeWIwlMqYMFVEjEzq7tmWnWVECkmGRAPTpmD2s0se4SygLcCQCcEaLWrSF6GnS+ipXPqtUcFlt9M23Gw3LnLWwZgQMD2jT3pXThTqq731XUFoa1QPnBIgGTacCckZ5wpq9Zp8Krm11/wAMR5NxMYiIPgGDru96t6tNUtq1A9hvVbVDM0rAgSAAbgJyoznU4zlF2xuzR7foe3p7ks1SnTYwBRV4BVoSmHRvcjAH6iTnGtKlAqIAwMfx/XXlXU9oTURQorOtPBSabrBuXKt8okkmJAvjjGs6R8Ubmqn4gPRqUSafqKLgaMxcAY7u1lYmSRxGvQ4eZNaROUPs1tOgx5H86m6Ee2omrif9/wAah6h9tdeyfRJapHjU/WPtoPqRrhqaNAslVqnQlqE+dcfOuU10QFn8QB9T9NRO6niB99VvfQ9bFBstmuP3/poLVNBu1IaagWcqbmyJ4Op06hIBPMaob09wMSFGcEgAjn/fGqPROvCqSLk7cELiCIznxkCQI41D8lTxZq0P7tJviLrKUabXoXI4FyqTKnK8meR8vI+2pbn4gSnWWmSAP1Egi3MeYuBYjuAgQRMka81/9TOpfh9zSKs1anY7d4Zipk9nqclblkAiFk840J8iaai9jKPtiSlvPWSq4hAytYxliMhWYFoYkFmwnlhIGidM69WS2pVZ2Q1IRjcCQIj8tgFZrbxI5uyCBqGz3K1CSqKac9oEgE2ysqfBJUT4LH/KSS7mpRarbWCsUAdGZpCExdPKj9EIR74xrg/Go+LRRysX7H4tSjuWIpqFPcUYimHIBYq0CBDC1bQABbxOofDPUxut16u5hj3GmhkqGuBCoGkWqhhV+g9tWtxtKFK2o1/qhpANjIuJiFCqDaCbQYzxidZFtuEqFQwoqzXIzdxWBcguXiZg/tI1aCVNINtUz07fbupuqUblCKZIPaTch9wIjAOD7qTjGle423p1lBh6iIoWoyytiiA5UdpqzCWEkBlY/q1fodSU3C8EcMJHJHhhyPIYalsKNH0xTUkol0Hj9j/maWk/c++oNUqOxxWmfVfUqEVCCwuAcVGwbsSv7G76Y0vq1wLYALsQlNcABjGWkjiZzz/OtG+0RkIyCQpnnuVQAY9yAJ+2shV+GxXqmmHcFWVpxYlJxdMxzfccmO33Olil0HkbSB1elUi4uc+maoDVyhKXd9wFvzC6CIOR9RGmvVfgy0U/RCtUBYtUcysfpJ5ASCGAiSZHONU624p0qxSkg/DqCGIW6GZCELXqbXaJK5wSREk6Y7DrNN6cMoBWMoAThUYAI3acyokHuk/p1Tp2ckrWj7Y/Cz2emtZDZUU21EdbStpqG9ZKPcziFEz9yAHrW6rU+oVHQrV/MpimtQ1CsgK0w0kggnMQJJEcat0viGopHoG53Dx6mQACkKxBUq5eTg2nHtkQ2nrV/wA6mgqXzVVXLKpYIrBmBycMYnBY5g6SOS/4CxbtqtKq4qUBNQEXEEoDMgkAMQZFxCxBgzk6db7plZVbsNNgpZyqISQxIAJIJTMEiZz50wfa0vSFJ6KCuI9NkBIVZZYhARaCGxIJx9Sb+z3a06yK4Vqi0itwJyQASILERwuTk/bSuTXSBoxNPpLq1VS4eqXQenDN+i4jGFC3LLMfIGnB+Ga5pqGLrPqC1VqMLQpIWk85FQAjmAMk+NG3NZqe6D+gXCpczQwCsagkv3iTEKc4gRjjS9A6tvqxFNaiijJAq3IxtuxabQCeVCcgRJJMikFbphMnueoVqChqbVVqsLlptdeCAvcYwqgDAbJIPaZnXoXTvihEo0/xTLRqqovBOJHJHvJzHjWL6zUoEuihaldnQ1Htie1g98FWLNAHvIE4JmrV6buN0g9FGYqJeGC2rIgEsbQx8DzGY51SEnB+IGr7PTejfE9HdD8q8xMyhECTaWJwLuR5P00xnSvoA3HpRuf8S5schVmFWRgwPI9/OmE674bVsjLsnrqrqN2vr9OKSjXaZ9/76jdr5NAIap/TQSn/AI1V611T8PRepIBAhbgxBY8A254nVfp/XqdYhUa5gsntK+YJgz5nz486VSV4j1qy8aR1FiB/P/7/AANGV/fJ1k/jHrhodtpUn5Xg8W4IbA5lSskwZ1pzcVYErPvjvc1VomJWmGSWVipBJMCIhgTAieSuPOqXwz1BhUC1GUEswXKi60D5MxmJ/cHSDqX/AKhIm3p0nYsxzYqgKbf0XkEhiT2wDwZ0v2HVBTEuwqUsMUqNmHPclSCCRgzjEAQBrh5OSpKQ6jqht/6k9T3Bakr0aVvqRRdrXZ+3uIki0+cypABx5T7Pehw1s2k2w6pBJPscuswQDEi3kSNUPjXrZ9NVKKtIuXpwqgqgq3BwGQNYQbbGaLhPsNS6bvTuba706dMZQENdUBBzliAqQbfueRpJpS8hnrQav0eia7mozhgA16Xi0IMXYMuBGDEZgEDS/c7EpUourXLUFtqsSLQZJAOcEKe4ke3GA73rB/ETYWRAVUUmPeZFhlYLBRzHsOSNOl+IAeyiDTWohAcAEBZAQzGQTiMQS4wNDYF3sy/U9o6VKvrI1qG/vEM8kFGwucYu9m9idWqvVtrVpmm1IKuME5ZgrAMrRFOGYkqOYyPIZ/EPSVsJudmdmm1y3KwCSwP6iJtHBYAiYCPa/CFWUDg+kzReCIuAuPPdkfzOnU1Vphq3SLnSduaaBAjOvIOLlB4E+R5+k/fWo6ftLEAIMSWg8yfrpgmxNMfpjnA1zcOs86g3ltncliqQI7kEfXVHd0c07SAXdabT5WWcfWRDj7EDjXdwPmtIAC3ScCBznSQ1KlR0qye3KL7gAz9jEn6aW7Ga+QHxT0isKxI7duqFy7yqliR6imJN7EKLeePGdfUmO4sqMq1jFrUyzUgi2kU5tIZoBeGM4BkaW9e+JX3JhrVAJsSZyYlixgTAieM/fWn6FtFppTdouywK1FVSGNppsWHz8nGIWIzOrNuKRxSkpPQCoHWqz0EtyTaFg5iQoYsAiTIVjwJzGme/31S9SrBKoh2XDXDKNkAAuonOVBb7aMtEMVtFRQS60CagaXRQIZ7DBgxJPkjWSNV0Z3qFSwZlaoAT80ALjtAJBMrzLedImT7HXTfiavTqIi02vCgVC4Hckm5gVYG6RMgHkzjGtJ1XpNQm5HIqkfmAm5Gg9rFQYLT5FognBI1jOj1yS1U1yxsMzKhVDQouhpHyiRHyiZ51pum9WelSvZzBAtTIJVseZyTJLRwDoOO7RrKlQVSAnqlSYuV6dJjJCiVHBQ+QSZIExEaOu+q2gVlsSixQKgDXEDxEGDIwFHMHBwLq26qEMfSFZXYKpWJ9SbT28QTweNA3a0776dOqpA/W3qF1CxatrFVDA2yeCiwTOi9mL1Xbvn0yqrE/4YJAAEkqBcW+p0Lo1Co9fJamxiXqSRAU/MFOe4SBwIn21R2lfciTCE/PBYXAEHBIgFo8xyPvpj8NKzPe1Ko4p1BimLwFZgAEsOXIJl5+vEkLb6HRoKXVN7s6vp1VNVfSWwU7mUIrEmoYUBSypUOSDCgDWzpb1GQVAxVTEXj05kwDDGYJwJ5OkXQep0t5SaxvSvEekteCEgXQBaykTBIETwTzq2/w7RDB1UeopBVmLvAlZAJaQIWBB7ZMcmfR4lOrTtE5NexyXzxrpYaFH+865Z/uNdREODroj7fvoFp/2NTpg6DCYTq/xHWNSqA6lWuQ4ERLBbZJiVglowY1S+H+ptTlWOJBixW4yZYkEAjEQZgcaW9UNQ1CwAsvDA8eRyOCLswPE6juq7IAQQQeQpImRwDnM5j6DXnZNuzppHonT+tPXcssqijuXBJgz5jmV4xyJ1i/jfqu1rVrWauhUZqU59MOxUj1Q4C3KAYEgwzedQ6J8QinUV1ypYhlUkk5BYiBkZAz/odW/ira1KjUqW6qqq00NYz6arWdWNoUOABUVWVWZjAlceTZyuGxUkmebdWXdVGT835XFgUqqhnW5SpOLyTnGJ8DR9lUV6ph1aXLPRjuAn5REB2kAQDyw551T3tRadWNuqs1KoCp7WCjgpbJUmSJIBmBxGrlTZVN4SadGXVRcBz2r3BWm4EA4H2Ea5m00os1bGm2Rayhqiovq3FVc1DaYaSXbtpMGWmTzFsQfC9WcVijbgMgVgS6LIClV7Af1kwDA/TPGdQ2XR9xtatO1WcPQvS12VQDPcRxFt3HBk8iNUupUmR3QlWHaWdCHlgCMOZxExMZBnjWapmo2K7UqRSKrV9OmRkqVwOJCcDsJg8z5Gs/uPhmsnytFgFggqZYFgBcR+q6D7SfGnpr7eolKnRSvSJT1B6aqLUUAkuVwywYJEkQZjzJd8tRWWmPVK3ZQGGnyFJxkkDybScGNJFNbBTaMu/T96PToOC6yCh9QBe0MyhWMEDubkkkxHmb+4qsppCtUamtELhlMySQyOBLXBQ+cmfpA1zrYr+uVDNSgXqtSYbs+Ug4VzGCQOedZYbvcVmcVGLeowZpYmWE51dVJW6MtHpmx6mtRVhw6nCvxx4ZTlWA5Gg9U2JoD1Fe5WaLTyCc49xz9RrFbDeLt3gMWpv3MwzBAwQPMCZHkH6a0tHfKwQlgwNxVhJEHn6g+M51zzji9dHdxyU1vsHWpu+ahtTm3y0e/wBB7auUCthJ/UpC/wDwzP7t/aNLX36VGJdopgxAIkjk4nC+5PPGo7/qbO4CKAMjviDHInx26R60F8iQv6h0ihSZCwx6bN2iZIgx7AAmJiMgaJ0Pef8ALvUdC/cFDXkWypb5FM+MtxNuR5DvtrfTS3LKxHpTaSjgExjKhswZMBp1pNxtKdNlk1CjSFVhVWjKmbrmqHsIDgIptwpzBAvF3G2cMuzNVepPTYq1Vw0FqgY3GHKsILZDYy0yPfTSgpSjRqu72oWPo1FJRkN4ePNwUM3dzgDnT6v0qm8tVSnuGtgR2Rb+kmYHcfefl+YCNZbqlH8OXRCxRWYNcqgkAfmBWuuPAB/aPpoST17FezV7JKFalSe5L1RfkyqBWgCmILRGO4Ykao0+g02dIqKjBjMhyFIkhXyMgZgn7zJ0LoOzNXaUKlErTLVHZrjAlWgLAyAKZH3hYkzEevbXcNSotWudArLV9JSakHsUN3QotHa3kjuBzpZak1Zki/1nqdVQophYi20gDlcGSTAIiRB5InVXpW2vo+pXaxYQPc0qTcPlAhWDWj3AtMxOSdN2yttypDLfT7xVmmVgMyC+PkcK/wAxJkTEHSZ95SuApu60+09iMqsAxVuyRYLH4Cm5hkiVhUr0jMbNswSAlRBRHN36acwQpIuySuLgJ++tB0pitD00C0Q9QqwAMtTK2BHlBFOb2+YkT9Z1jfxgdR6jigqsAqBRc1pHzAGFyF9xkmTEa1/QqIwKnqG/vS1QWYqUKiJlpa1iRaImGydaOnSHo13w1stqpapSZGdkAhVsCL5ABzJIBacyPbTwD76WbfotNVRqANIgAEwReBmGnJzOc6bc69TiTUaISdsj+2pKpPjXQNfK2dUFDLtzGpRjXw3HvqIeTpRtHiW76h6tqxaLSCShaTOFVhALQD7arbiuioqVL0IuImCCItAwTc0HMfT3073VOgzh6YhRhJJBtOML4jAmOdUtztmcN3QGMG7Mqw7lg/L/AHwPC64Md0dDdlbpbsxWywkZuaSQ/aCYmMR7eNVviXa0apRqwFN0U3MFIl2MXEkmTeEjIAE+TotKo1GoWWGMGZAMgAzLEAR4k+2NXnqO6MVis4/QjLcwJEFeZfLQMZWOcaOSitsB59Reqw9OmzyGmpYFsW5kRTBgqxfBzBBBGtDQ27UqSmnU3IVwBVSmVIIKQzEEWSKqqLWIPbzEHVbqPTSHeASXg20m9U+nIu8A3K0mSJFpnAnVzpfSalRH9Ok4tBClmvKr6T3AKSQHm/tOAX9xpclVi7L+1+I2c1Gq4SurU0QlQBT4UIOAoA4BOSdKOpbCkfWdCFOSqIbc2glmbuE3N8oH3jTnq3wYj0KdJBSFUIssAyXZMHtFrMBBOCTjWe6z8L7gU6db5oXIMloE+xM4H7Ar74S05dhK+1+IK70U23qBVVg0MsrcoxA4HEEcNOZ1a2ez3G/psKCvSRVAK0yKaEKMFz/7lUnuJ4H00hbbtMNegZXZQRgkCYn3xEjWs+CviImilFVYMkqzCDaCSbrTg/XzjV34xtBjHKWLZmt2K+2c0qjOwCi4EM1s+QfI+xg6f9F+HFiqj+m8/wCBWpOSPUjtB8BHkwWGSpTk41nUqapRLVbatWje4kACAhwO3g5Hn/vrzbolUVwEq1QgUG0NdBUxIXkAhgGmOc++gnmrDOGBr+m9EVCKdZJuAem1NG+VWcVD3rOOwxwZGdIuo70NuWdGCgqlNcQrPgSBxAWf3YDVn/jaNWL1XDpTotTFOwqpLv8A4a+m0AKgBDAxgYOlD0gK1RSFClh82bVJU8nMBCAPr7aRqkxbehp61va6yoPIWY5GQPBA/Y/tqk9T8pKZpwhcfqBIPnAyGuJbHjRwxUqGmwsVa3M8gnOQwEA/S6J0RK9GkXZqeZQKomTm26YhWxP9J1yD9jb4c3irekqrqG7WQhjDcqxIGIUZj5h+1ytuKThA1VatQV2p3kEOFIgKMkj6OBIIMROM8YtACj52UEAghjML/wDG6YM/Lq8nRnqMXtQIwBeq3alMrBHqR3H6ZWTbkxaX4/KWKA1Wzu131Wg1WrTpMKJAIWtWKn1aSEG9SbmZlcgIRLErBxpb1tatctW9MtaAHYJcFVAAcfJKqZMkAE6n0urSqofXaw5Y1WqFixVYYoWWF8KIkxHtp50Sg6baoi0qYo1Zv/MYqqpm4I0XPBaJAiUx73linaEX2Kuibik8Uab1VLQXLN6Ja8EiCDFokmczM8a0S9SpUaJ9Egt6relFQuS7d3JA7lYnxgTySdEdQ22RVLbgVWDJlR2iVuDsJElWELHykRHOQr7KnTqolRWgsRSJe1WMjmItXM4jMySdTxyZmx+3TE3SU2k4JBclwWW42yGtlT5OYBMDM6B1HpB211YtJQqVtqWsYMsCzLxGARk/adSo0HNUrSCssE2tfC2giDA+YdoKgGBE++i9UobYuisq+oIcvezBjwQxZblhmBMjgR40t7MVaBG4WCz9oCd0AhsNhwJLEg4iIExOdOuhdZqxatdybBTUEuiiSblVLgC1skvzBEQQSbfSeiWRTrBXpkmosG2HkKCVJyfZgcZ1pqG8hw7U1a4iVKIW5m66QRBAEfTjWUt7GoXdC+KRQEMHYES/eHs7GYZwwEWpb4xida/YbwvElASB2gyeMz7GSARmNebfFz0aG4rBbq1dwKjqwVEpKLHFgUd1THzTgNkE62Hw58Nn1BuBWR2tUNVUSSTcWEHAWLB/1RJ9tdnHNp4iSSezTQddC6OtIwMz9eP6al6WuvIlRXCamn10cJrgTOhkGj88rTWsC9P1VZnwC99qlpClsSS3PucnT9A7Uv8AlwGM5bMQpkt3ZJGVPM54jVCnsKdKqSjVaVMGCCwJLAwCQoK4I5H3BE6XNvGp1CGPbyIYSoEWlwP3/wBnXCXsb0N47QG5EiLRbgkCRkk/XiJxrNdY3b0lqUqZ9OmzAF7WLNULFjBU/wCV2WeILCBJ046r02o1g9Q00DA1GAIPK5UBSDME+P3GNJfw+72kGqb6YXsaQVUqbRhjhTdBIBgMCMidU9U9ijDbfFCVNsKZADKowC8W8C60TYHt7FiJHsZr9R+MHMLTRqdk+oagUZCwCUKlb5484z9M1XoFqjGigpqxMD1ASQ7EBQpiV8RHGeI002OwdySabsqJa4FQhmcsQXClZMYBUYxpHBRWujJmq6F1o1glJmq+o6r3XKlqE8xxaVDED5++JAjVv4h3D7ekFSFpmEpuSRTHbLDuctBCxIBjxnnMdMprRpv6tT/mkULTFgq+kLSe7PMEgkAlce2tBvPiU01C3KKnzKVYOSQR/hNJwcicYIge8JRxeqoxit9t6z+i6mlNeURFIJVZl7xyozgn9PBOrSdA3e1Ybm9QmAzhSQVPJZQMrxPJ4OodM3r7nfS/afReztRYAQ2fKBPaAJ51uU3Ir7dqLSAywR7SCJH99dE540vRfi4lJN+zLbr4iSstXbILZSoS9xaQq3Qo8DHPtxoPw78JittBUYQxDtTYQIwoW7Mx2sR9fvpL0uku03wWuCQrFTAJkMptIHkGf4Ot7S2zbfZWqyxQolmJnJyYEeScT9NJyeOo+6DBZf7+rM9t/g6olWkKxWlt6wlqhMqpCkxAyGKiQCPbI1S6gho7p1ZGgVGpksWlSG71MYu8xJwdMtn1Bm21B2rHbsWpqGN5RqcPSquQZBi+DkCLgB7noejVvClXU1e4CYu9NfB8FqZI+mi9JpkVHJirbb4U2KMASlWQSMBYIkx5x44B1aZSEe3tIGWbIBkVIAk2iDiPOIxp/W2VMv6mbisD6Zn+edZP/gLPVlBez1ABAaAb4AY8SygkRPGoxhm3Q8vAdJt71S1Axvk1Ae3jAHBI4BH7DnBep7OovpNSOUqqe6SAJi4xxBgz4ieRouy3RChGg/5SOGAMSv74PsfuDq8vUrFY4wCMkrMgEEESfEZwDGtFYvQ8lHEoVfh1qSUzRCNU8V0JLSxKiEqXBgwL9uDKzOibavWotSU06e2Uix6tvqoJVSwYZNW4jIOBIBk5BPx7F6lQMSVUKCSKgse09pE30rsh2gr6gB5xDqvWlG3VazepeTUKWkC49t0ISSVjtLGBdjTttHOg++6NW2+3wwY+oAhpJbNNibnKKT+YwhoEBYMnxpRv98K9RVdHYU4N1ZopkvBW63JMFYHEkz7kfTtpv6+2qsilqfIa61o8EThgIAOSe7M6HT2u6q1vw9Z1VFZWYrhgDa9oIHOV44zor5M0XKG5NBDVogU2NSXpstoYvm0cTESOYuIBGme6ro5aVVqkAv6dO5b5YLgnJAuPmYzOND3vRBKiWwwAQF3JPzC7J8gMSP8AvpHvaNdaxqLkBpqYCBXniQePODIkzB1F1LYEa2gopgOabNUJYliAbQvagQiIkRMDgmONF2/xAtGxWUm0oDUdgQp7ixcLljMLIHidZfb9T3FULaCTTkGxQxczINvFuAfuoPnTDb1DWqqihZWrLsv5gpib5DcHlQI8yONKoPpjp+x5ud6u6DrXVtve9orh0RYXgXBSGMcyYwQMrrR9Dobbbvt2pbuqadQkUqTElWNkViMT4BE8EtHIGshuOjp+Y5W6qgIBItS5iohAQoPa3z5AxEZGkdKiKjgUu8hVVcNRsYkXiAMkEsDUPhpI8a6YTiTakuj3N+ps3+HbExdM/tqs++q5F4H2GdZroG0rU1KsXWGNqG3tE5yAFgnuFsiDptSSZBmeZn+n01XMGLLhrMMh2n6mf6aIvV6mMKf5B/odVCAIEGY9zoTVyD7/AH1lIFGH6v8AhlpoEAWmWYgXlyArgJEmVZsqX8BZjWQbotQOwn8m8lcXNdIgG7kTjzzxqzTriC0yk/mSQZjIBEGDzyI51eqVZD4Y5MABRbI4XhP+r99BMo1Yu/8A6FKdNqSvTLHmZgYngE905wfppBX3bVwympTmSqFmccL3ROEU4EcEkCDE6n1HpJpM0otSq/aMqLGMZhTb9AMj5iTjVncbaiAFC1FKj063cpkibQtSLArQ8ElsqPAElsy6Fu8pOlREQs7EC0gAkjIzAJYdxyfoPA032a7x4rVqbmkUIdntp4LyQMBghJWfMfL4Gh7DqNH0wtVqlK9hFoAaCJUsYBiQOOTB41oR00U0CgqKfpkPIhmnBlrRIIAkTLH9jqd6pmdWK+lfEG3Ig1PSF7Wm0GoFiZuYQbicMR4yDoG46rtUb1adJa70wreoQbTAEI4NpYkZZhBungCCw2Xw1tibL6nqAspV7VbtAN7EMcKpEQJyNUeofCdWkCFNyMF9QwEIuHdJbkSBBGctiBpVgma36K/QthVrO+8d1BZXlSCDLYEA4tgzzxpltuofhqvp1O1WIIOIVm4k/wCUkHHggnxqzSI/LJMLgWwbRdaFMDhREgzwZ86RfE9JSpabkghD9QqlQI5wXafvpFLOdPosuRwjSNJu9hTaqm5KgtRBuDewyP8A7L3ROJx7aH8Y7v09hUAx6rgRxif9AT++lvw4m4akq1Bh17L5F4A7hIm3tiCRkftqj8S/EibioqKA6UkLNJAkkLIHg2iRjnMaaMXnXwVnNKNr2K9m/wCVgqwdSrUyACAWxYc90qGmMEnTzpNZnoNVYG8ilc+O4q7IvHmy4HyYzPOkVSki7mIAS8Sg4AIEwTmAQf4GtZTJWiaagilcWge7FZsHgYB/pq3K6RzcKuQbfbu0KuSz4WM599Lev9VLlKStaISnBECBAuYj9GBzmSfGjDeFDzeWSp6RgjIAkiAfq0zwje+kG66o+43DwFtcWHtBVASCSqiABIkf66nx6sfmpuhv8Obc1Geil9VlmqSgkU7VyxPgMMR9E8mA4XaipAIFrYmeQfb6wf667ttyFpmlQRAli0lqGmPUj5n7h+oy4Leza7WC0iquwSnIDMRIUSPAg+wxHJ9tRlPJ6LccKhbMVs6poeqFKtLmkJiSqt3WvPaCvaSPB+mtP0rqCrRCUKQLWQ7i660xkGO1bic45EjAOlHWdkoL1NtSeqilhWrqgNEEmQEUKLQBBknzmYB0++FdoyU6jmqlMuljU0VXYqx/US62oPmJGSP1AnFeSVqzlUQ3Ues7hNv6FOpAVywaiQCXYduOQAFAnH6sGdB2fXlqGoCy9uGLKIYMoUhTPuCD7jUuodX3FP1qPpUzcVZmSaoKL8np5KjhmE5nB+XSijTV65p0aKvUqqzG1SjKACIW57SDyVg+NSSvszGTV1Z2VCCBa/qCPA/MiQYcEgggiAx19u6iVABUYsNuq3SVDKZtxGWuMCfqffRN10xdqqg1Khcm94phFRiJshuTOGKwIIM+Bd6PW27gq+3pVLoDVA1RWDSrxjAC28gzBjyRpZTUQqNi7p6OVYIbArTGAboYd+JiJ47T5zr0DaUXSjCUxUqiAAlOksqAtrN3KCQCDPgEaq7PYbakjFCEpm38tmBgSDaD80XSQSf8086D/wASD4RmV6braMrcBgm4k2j5pYefEAaFyyuPQ1KqYkpbw33Vdw6foDui1AUIM+mqAALHczhp4gTnTnpXw1S3Pp7jb1x6NJgj0it1yqZtYEkSxggx8oWQTJ1FN4lJwK4D0yQjioFqvlmwSyyyGJxECNO6nw1UG5Srt6xKVHDVFEACRcxIyEBphVGCxwJUaa5PoWkPvXk8CPoI/uNTvXzOfYj9v3+mrBoDwP7aqdU6Sa6Wmq6Cf0W/uMjP/bVVOTdNkZRpaBvvaIJlmOCZXORBA/fweMaOu3olQwZjIBAiDnwR76Tj4BpxHrVTOTNpBMFRiOIP/fGtBQ6aVWLifqQJ1SUqXYkVJ+jxzZfDdNXe0u1wUkO8WqWGYPlciMjuPto+y2CVR6IAIpOWVcFbcfWCRzmdD3FKuEZWIVye0CGxJFpbzAyYEgRrNUOp09v/AIpZ6itdYAbMnJ8hk8zI5+mnplfqjX9SFIeqqbRaxIMKAxuN8kEgRMyRIxGse/QFSq9OrSaizo1sm8czZTgwWGFjJgzE62W23NFKC/iA0s1q01WoHtkTayHyIOZAGPOsP1eq7V2CuR+clhF47lkCFPBBkyQJg+NRcrddL5K9IL1boFRVVqXqn8oCoWdSLQVICER2QAYUSDg6vfDnTzW3BBD1QFBZhUFMUwFtJIYEdgxHMiZGm+63NPcsFrOKSqQV9RQ7h4AYhkFxRlzaYyAProW0MKKgjum5ocXAvaYCxIEse7n+SE/LmFqhf8TbtadT0ywMqHSsLr4taZKkqyOAJZSSDM5DDQE64GZxUtdbSUMMsmLHNrSSQsPBH8yDoe76hWYUU3NN/QVHYU0pqsI5C07Ga6EutkYODImNKBtgFUqo7Zu5icA/UYBJB4wdXUU1RKTNptUCJC2yYEHM3DskkYUqPbx4kaZU+k0WphqyIsHKj5Wtm1ip+n2wdZToe+b05XuCi0qRIYgEhlJ5lJEY8ydNqm9DJKzZAueCApIAhvYkwMcWj21y4tF4SjexX1nrbvVptAFBagukGIMrLkZKwcAY/fSl+nUKW4CvBxBW6ZYNxgdpiCPfTzeF2qHwltsmDA+a1m8n7yIH7ao/EXTGtpArzhXLYVgZMwIM4jHGrQl6EmpPbI/D6UxXqUasf51U04JdBKgtwEklz4JQe+dGKQKAHk+R4EzP/nWT6DXN9epVbvCMAOZNpWQfpB/nWo2dB6iEAMVVReVUk+YH0EKST7DQ5VtFuB1FyYu3nxCu4o4KH8OSadMFpNLAZBaJCMklgWBDXHzpV07dWbOYQCpWJYtRVue3DDNoUE2gDMxzq98SdPpDbXMfzLbqTxAZS5BAIXMziTiCBkHXPhbo1Z1Vqo/5dHcUxHz1DAeCOQoOTwCSPeKVDHvRz+VlvbV0pimadVqtxckuoUgiFAI+wn9+dc6pVZqeMkC891pEGQfvI/pru7os24Keafa3mDMkfcTH3Ggb1VZwPTJcFjJQmBT7jIgkqFzGB5+0XWVo6pvHjS+Rn8JL+Kr7dWrOwRqn5bl+wHuw9wuvIHbdJznTnYKu13BhdvSPpwXRKgLd+WiSVu4tk8E4BOsz8NbqmlWsqeo6wWEqxpRThmYgS0/qBjtgHIOipuq3qqf/AGklQ/pshvgG/IElgSJMKZMgSdI1V2ctv0T68C9ZqjqQqxc1OmqKeAAMgDySRmTGedXdj0DaU6lMrUqLWvJRrzNvzAFVhoOVu9s+RpYirUKNUUVlpmL2mwBpVQ1mFAae4nkIYwRqxvPiileoVpaGYegWmBI5KggsohlGR4PGmTvrozsZdU6b6VWnUZSQ4uKVbTDxIUMD3qSYWcmM6XdI3G4/MWxO4EAKELFW7rEHyq4APd7AkaFT6wdzUR6dSFUNNSpEqbbiTC5BIkUxjLeTpoOlitUpevvKRcr2Cw1FDMTmVIFoEZnkcak1S8hk22Q6j8S0txTRFpJ6shbUDWvTiebvyjLSV82Z5A1XoBQQ15tMG53ZVQtHcMZxkQCTBwcnTncdIqLuD6VEVqAOHA9NCHBDSJuZLxUi2Z85OmD9fp32FRcGARFFNCZpEO1SwooLITCs3bHGmyoIg+IdjuaCotyPTeQjIyN6hBLPaAT2ACXxxAxdrUfC3xOw2x9SmqNhgxLTUS3Lv5uAAIBPFoHEnS9Hr0xRSjRpWhECqshYTAPeM3+WIGSNZP4n6NV9IijTqPVeTCRCqDHJ4MfwJMYAOtNpAfRfb4lrVU3NSiCU29QKGIQCTGCLgThh58jPOknwr8TinUr1qtSqViq4TstI9RQhi1YYTwpMz7jOe6H8Pbnb1Vq1druaigqfTC5Zcky6nBm0/tHjRemfCldt2fU224WhJkLTllW5rQtQm3yJb6edO1GKbT/kmtryWz0vonxSlRqdKo1tV1LAC4qVMFIZgPEnOdaD1M8n99eZfD3wrukdQ5ekKaun5UFzMAVQWBUhgSpXEQD9NelUasgGCPuONLJqqTKWu0jC9U+AiGQ0EpNY+VLOJwREj6avVPgmkYaoAWA+XBkxMHyQDx/rrYNVOq27p3gAlrQ0lVMXCCLW91zx509sB4b8TdJ3FXeqm1pQhinSFyQpW4n5RCyQ8LzjMY0vrbEgU1qNTFRTimKisYtJd6pUkIQYHc9wJI416Z8S/EQ2u2denktUUs0EVGtgEsVxb2hWJBx288A+UbV19Ks7Su6Z0dgC6krcXZgAhQC4oZJHEAaollEYbnpVIBaitPptDCoQUZCLjFoZlfMYB/adXKHVWoVFHpin2hLixZqhkGEVYIXPOIkYxpBUoelUDvUanUAvpiwCQ3ctxXgtBGD7wY5bb/fNKkUwWK/OXAgGAYI+U85jGPbUsVpMDQXfbmlXrikVtB7SWpgPUALTDsCbICKTMnMc65Q6VSvVkcqPKNBB4GDxPiRyNH6ftqW7apUIVmCMKbtUqTIWVJt4OIgxOYJOp/DlSidwq1aJqIVKLIJAZmBlog4Ei4cTJ86ybRaEYuLtCmr0WtTZvSSU4QhwLReTLLHcQrRHGudOeXp0a0rbODAkkcK3knj/APdaDrfSqtGqDtAXpEDsvBKtMEKTBt4OZ++qm83yg2bmmVb6r/YjDD6g6Lk2ii4oPa/Ye7VE9MJkwAIPP0P31GtBw4DwQ0HhgDx+/B+86S7XflT+W16mY9xHieCDx7gnRt71M1LBS/xCZE4AH6pMcR/bUktlcdFPr3RPRFU0v8LdHsv+aAyvMxAI4wf1a2XwUyUNpUEkE1eVJBuFNDTgDLAAloiM51m6lIn06VRrxTpQp9iWJe36ksP401+H+qRV9NWBFQYPHcBg447cfsB400n6JKCXHopfEFdqy/hqNN6qmp6z1HB/Msui1ZCqgLNhQAYA86a/C293FDp9qKGakGamppm8XPJJBGQJJjzGrTiy1mLiCRc8GT+kXE3DMcc49tVm6lWuuLd8cC6D9QjNAb6599HtUyBldo9rOtwm+4E/NMyS089wB/nW8oLsd6qMaK06yt3emEUFnUhpkdyNIbxkDOlW6q1KyFK1S/jtK8H6MRIj/Z0vGxdY9INP+buBWPsD/PGla2Wk1Nb0Ntx0GhsqNUqzuzBiTCdoiLiFElVNogm2TGZGsv8AivSqCm4gVVz6jvVuaHAlV7VAaO3yAAYGNaf4u66BtKauwNZ6UCaYZCQQQ10CHEEzIOJA1it9VpNTBCMj3d/5gwFbhgAbhaSblPhdGkcrewvRut1qVSwIz0aYVWinfeAhKqVAtIPjBgHVu2jT3D0tvTp0Qzp+IvQFAUacesRYwdwLQSCDPIGlfR3/AA1dTKilVQN+aryUuAZgO0fIIEk4bHOtN0TcUdzuPw9qihuAi1Ep/lG5QWWcEXqVLXBvlmdZ3fWmZAN3t9oXpr6dNPXYswAJKl0YKVabAVABtiJEkxGrVb4cTcUqabBmNal3kVGtasoIDFbZAAKgC4iLv5F1v4KbblmpSaXqO1oMuadmWqMyEu2MLByT9NMuhbiqtQ+kp29YowX1IILKpBwAqwe2BIkmYNokLTQ3oT9Mas9B2p0qYeiHFRnqKyqFuMR297tgOZVobGNCqdOo7ii9SnK2FUWhTpvU7gs1GaqVyCodoj2yeNes7PpAqUR+IphXekEqhTggFiMKAASWZsDBaJMaXfD/AMPHaVqlOnuFNOQ/pSXqcDkEwobuNwgkkDgaavgF/JW6Ru94zUxUootML+h2MZAF13cbRI5k8keNaMUJMz9gP95OimkPf++u+mPf+Ro0xbBGh9YH210pkcxqd5+/8Y0S+POs6ADC/TXSNS9XRBVGpuP2MJEqXEi9Wk4LmT+wIgajLx2ENgyVEmfuRH86vptFVTA5/wBNVYmoE/TPA+w0wTPdV2FOLam3Vkgm2S6wwt+USSRyAPJ1lupfBaUtsEasXYgemApFsTyVAPfIumRInGNbLrm/emrspykWkgeSB++lvV9rctFmZmJpCoSxByWWRx8uf7aKkx0qMNuNnuqta10HpGAHvm1Qo9NcQWKm4EEcEDwNVP8AhO5F1TsuYDzMAcJBGQZP8eda/ZMWIBJgtxOMGOOPGpNt1BqNH+HbaPGWAk6NgMk+0ejcA/a2UDLc5biC5IheDcZ/bWi6X0wuJUtOTcMD5ePc5jAP1zxq70vaLX3S03HaSeMcKTorborUcALhj+kDgx4/bQbsMULtr0dnVPzk5IYsCSsYkAxOQBxGvtt0Gk/a1WVb5UemQSBFy+TMmP5+mtNS6UjbVKubjM8RiIwRqotL8wMCVKrAIxhgLh9jiR9B7aCCVt58HUoItHEdk4GIA+n2jk65t+gLTJgQbT/eB9IHEabvuW41Zp/LnOPpjQsW2Zar0ynUdhd6ZpkBSAAWY5gXYtH76Jtegqj3eV4BPI9jHIwD99OacVD3AED/AL6FuD3kDETx9vOjY8W3oX0tvaSGQOgIIEE59mJxP7e2h/hg4NyqhnChVaPM5Gce/vp1WX8oecg50Aie4nkkHRBQsXpdRiKaG0C4zAa4wDaFEQSZk/1GrNOkabXKSQDdEHnGfpB0xO2BdlkwoAHHmJ8fXTPovSEqA3FhkDEDEk+30GgatGX33RiUFM5pze0FzcTGDJyMZyRrL9Y+DmHdtyMBVKBeQIySTiMkgcjXpe4oSXUs5hhktzIPPj+mlPTsui+9S2RznEz76yk0K18maboNWtToLWVF9FIhpwJJCgT/AIeWB8gHGdS6R8E11rtWXctdLfIYZl9MAd9psKnBkEMI9zr1Pb9IU0gb3kGJ7TgtBGV8/wA6j07pKpuHgsbVMDt4PMwo0zckCkZ/aCqCXUE1LAoDBSLsSfAkn2j9uNP9zXqkL+SjmRKVGiMRI7SJ5if6av1KAmYiPbGpnAA8aRGYOlVbAKgfvxnyfOueo0zItjC2iZ9y0/0jVkU9ArUASTJ5j+3+us5UgUBbccAiI8j++gbvfWnM84nyccAZwM40O2LY/wAw+vyqI5/+R/poaVDnJwF8/Qsf5OPtpVIfA43W6XBYz5w37DjkjP20QV1qMAs8exjz7jVOluG/zH/edMtgxIkkz9/7++njK+hZRoOu3Mj/ACjx76mNqcRyf6f/AINfXatUGnRehFTP/9k="/>
          <p:cNvSpPr>
            <a:spLocks noChangeAspect="1" noChangeArrowheads="1"/>
          </p:cNvSpPr>
          <p:nvPr/>
        </p:nvSpPr>
        <p:spPr bwMode="auto">
          <a:xfrm>
            <a:off x="155575" y="-1074738"/>
            <a:ext cx="3048000" cy="22383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Rectangle 5"/>
          <p:cNvSpPr/>
          <p:nvPr/>
        </p:nvSpPr>
        <p:spPr>
          <a:xfrm>
            <a:off x="152400" y="5181600"/>
            <a:ext cx="8763000" cy="1077218"/>
          </a:xfrm>
          <a:prstGeom prst="rect">
            <a:avLst/>
          </a:prstGeom>
        </p:spPr>
        <p:txBody>
          <a:bodyPr wrap="square">
            <a:spAutoFit/>
          </a:bodyPr>
          <a:lstStyle/>
          <a:p>
            <a:pPr algn="ctr"/>
            <a:r>
              <a:rPr lang="en-US" sz="3200" i="1" dirty="0" smtClean="0"/>
              <a:t> </a:t>
            </a:r>
            <a:r>
              <a:rPr lang="en-US" sz="3200" i="1" dirty="0"/>
              <a:t>Adam the sinner, after a brief and futile </a:t>
            </a:r>
            <a:r>
              <a:rPr lang="en-US" sz="3200" i="1" dirty="0" smtClean="0"/>
              <a:t>attempt</a:t>
            </a:r>
          </a:p>
          <a:p>
            <a:pPr algn="ctr"/>
            <a:r>
              <a:rPr lang="en-US" sz="3200" i="1" dirty="0" smtClean="0"/>
              <a:t> </a:t>
            </a:r>
            <a:r>
              <a:rPr lang="en-US" sz="3200" i="1" dirty="0"/>
              <a:t>to hide, now confesses to his </a:t>
            </a:r>
            <a:r>
              <a:rPr lang="en-US" sz="3200" i="1" dirty="0" smtClean="0"/>
              <a:t>crime.</a:t>
            </a:r>
            <a:endParaRPr lang="en-US" sz="3200" i="1" dirty="0"/>
          </a:p>
        </p:txBody>
      </p:sp>
      <p:pic>
        <p:nvPicPr>
          <p:cNvPr id="8" name="Picture 2" descr="http://gerhardy.id.au/images/adam_eve230212_02.gif"/>
          <p:cNvPicPr>
            <a:picLocks noChangeAspect="1" noChangeArrowheads="1"/>
          </p:cNvPicPr>
          <p:nvPr/>
        </p:nvPicPr>
        <p:blipFill>
          <a:blip r:embed="rId2" cstate="print"/>
          <a:srcRect/>
          <a:stretch>
            <a:fillRect/>
          </a:stretch>
        </p:blipFill>
        <p:spPr bwMode="auto">
          <a:xfrm>
            <a:off x="3124200" y="1371600"/>
            <a:ext cx="3609975" cy="3598311"/>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ccjk.com/wp-content/uploads/2012/02/anthropology-woordenboek.png"/>
          <p:cNvPicPr>
            <a:picLocks noChangeAspect="1" noChangeArrowheads="1"/>
          </p:cNvPicPr>
          <p:nvPr/>
        </p:nvPicPr>
        <p:blipFill>
          <a:blip r:embed="rId2" cstate="print"/>
          <a:srcRect/>
          <a:stretch>
            <a:fillRect/>
          </a:stretch>
        </p:blipFill>
        <p:spPr bwMode="auto">
          <a:xfrm>
            <a:off x="0" y="1143000"/>
            <a:ext cx="9301272" cy="4529616"/>
          </a:xfrm>
          <a:prstGeom prst="rect">
            <a:avLst/>
          </a:prstGeom>
          <a:noFill/>
        </p:spPr>
      </p:pic>
    </p:spTree>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905000"/>
          </a:xfrm>
        </p:spPr>
        <p:txBody>
          <a:bodyPr>
            <a:normAutofit/>
          </a:bodyPr>
          <a:lstStyle/>
          <a:p>
            <a:r>
              <a:rPr lang="en-US" sz="4000" dirty="0"/>
              <a:t>At this point the </a:t>
            </a:r>
            <a:r>
              <a:rPr lang="en-US" sz="4000" dirty="0" smtClean="0"/>
              <a:t>Righteous </a:t>
            </a:r>
            <a:r>
              <a:rPr lang="en-US" sz="4000" dirty="0"/>
              <a:t>Judge sets up </a:t>
            </a:r>
            <a:r>
              <a:rPr lang="en-US" sz="4000" dirty="0" smtClean="0"/>
              <a:t>His </a:t>
            </a:r>
            <a:r>
              <a:rPr lang="en-US" sz="4000" dirty="0"/>
              <a:t>court in Eden and the trial begins</a:t>
            </a:r>
          </a:p>
        </p:txBody>
      </p:sp>
      <p:sp>
        <p:nvSpPr>
          <p:cNvPr id="78850" name="AutoShape 2" descr="data:image/jpeg;base64,/9j/4AAQSkZJRgABAQAAAQABAAD/2wCEAAkGBhQSERUSExQWFRUWGRgaGBcYGR0cIBogGh8dHx8fHBobHCYfHyAjGhkbIS8hIycpLCwsGCIxNTAqNiYrLCoBCQoKBQUFDQUFDSkYEhgpKSkpKSkpKSkpKSkpKSkpKSkpKSkpKSkpKSkpKSkpKSkpKSkpKSkpKSkpKSkpKSkpKf/AABEIAM4A9QMBIgACEQEDEQH/xAAcAAACAwEBAQEAAAAAAAAAAAAFBgMEBwIAAQj/xABGEAACAQIEBAMFBQUGBQMFAQABAhEDIQAEEjEFIkFRBhNhBzJxgZEUI0KhsTNSwdHwYnKCkuHxFSRDssJTotJEc4OT4hb/xAAUAQEAAAAAAAAAAAAAAAAAAAAA/8QAFBEBAAAAAAAAAAAAAAAAAAAAAP/aAAwDAQACEQMRAD8AzFcsj0nIjvtces3O5AP+H4E9S4EfNABUBWosxsQVp0EYn4Tq+uPZfwyT5dMVFbzbUaqQAx38p5sCY5Z2IAmDC26eRrJW8p1JV1pgwCNdNOR4B2NwhXoTE7YCfK8IFPK6CqhiEZjuRyrUI/tS+kRsAGwx8D4UraHCw4HblM3vO5G3pMDacdcL4cxWaiksFYRadTNpM7/gUfEdDvhw4dwuNIA0m0DcCei9h2B+RwHWQ4WWuFNzBHbuPp+Xywcy3AV/FJvt0MflvgllsoABIE+nX8v6nFrAUk4TTH4R9P5/HExySfui3+36Yr8Z4uuWpmoysR/ZBP1I2+J/WAVGt4rzOaDNlgFRIa3vP0IUmxg91icA41eE02/CP6Efpiq/h5Og/r+v67o+X9omYpuVqKAoiBVF5N4LpYW2Yi87bYcvDPitM4DCNTdfeRul7EbEg9DAwFHOcAUCYm3b4YVeOeH9SaY37AHb6XPf8+o1CpTBB9cBuIZWx6+p6f7YDH81wGosLQhCDYQGEDfUSIMmdov8MdcCyL/adFQeaXIkQQtLSrLrCgMCA7CeoJBO5JcOL09CkmwFx/X8T8gcIlLi5y9fznp1HMgq2ogrGx0ncbnpHrtgIaLVGzgL0Epioaq064ENzo9OmxJaDOpTFrkHl6kvAHh6nSTMZ2v91pmhQZ5AUgMtR1mJhSYI6k9ccvlH/wCIVaVMaqDlK7KASw8we6hGx5SewCnth4fN8PzFOmxnUjiadSoNRKG4NJiVcMAbqOu4IsClw5TXzVRtf2Yhfu9YgrRoldKBYCKLA3aCCxJjlNLMeMqlB387K06qorU6FSmjIazK66ahqFdLgECRTI/aE+oefD3DaWYcV/MzKVdRVGAZaYSm8qqa1KuBpEyxYGQDGK3FfDzLToU6jVazLW000VqS+atPX5YMII+6J3aDDC2rAK2Y9oFSqnkPRTylapReoTqgUwJemGK6YcrpGsmxgiMF+CcNp1VesuXfl0A1XpsoqtzowqKjE2DX1CRqJOwxX4LxAUc4tJ3o0aZpsKpZVZlqQrtTpg3gSJYqdRBsTpOCvF+IogzT0KxRugZPMp1JA0lUZSrBTyF7GxkkBcBLQy2lXz7S9KmS4FQoagZpSqmoKCCYXS082sCDOrEniGuppUUREqZJVVmp0aqh6egErGlwANQEaSzNpaMCeFZTMZ/LNVBTmlDUqK2hwogsKKfdkeYoB1reCRtBvHw4Mk1RTQjK1DJfzWTWAo5KoAAQGDAXlYwp96MAtK5RCtJuTTUqUwk1qia2UinU/wDTkgTPzO5H3OUH8mrmKqBBljpFOo7keYQsDRqtyT7jfiYkzy4J0qVVfN11KejNtRKsqlAGVkphNPmSo+8U6dTgiYiCMD/EfhanlalFagYCojMxasx8w0iljS5UB0tAE6ea2ki4UPt/m0nruAXA90SiBVMwqqCTYkkMSSWsbgYO8M4mXoLov50K2saAhQnu5HLDG0CJNiScC8zw9c0CWpoiu5gqqpzXAIANm7iTeZN8WuD5aouWfUACjVFQA2Z5gETJAN1E76vhICOH8Lp5c1VyytmK7WLqDpXVDMALggT+EEm8lRBwQzGkUqjOmlzTVDTblqlkuCEJ1OHgMbCWQC0ysebp1MvWekrus0yGZHYCACJhSCVGmTEwDqiA0k+HmoirWanl1FJ3byo0KLMI1KSuogoQwBduUaiMBWp5gtSY06Sw3luQtJnDcvleYIUNDCSAEOrSCdN8QZzj/wBoqsp8ynUeo3MFZWVLLpCM6GTpUczMLe7OBFbi6+d5mX1mo4ps450C1WZiUVaZ1hYdQHUhgSN74sVeKBGPlIjsxuK1VKw/CGWuKoC9TpqU2BKhPmAzxBU5wjU05CwHmqFYC1igDQZkk6zMgwOvzHWfoOEpmnTolSs/s1c9N2NLT8lZiOrGQcewBSi1LOJ5T1Yq8vMaBpqxjll0qMocbgt6R0wz5LNMyj7RHnU+ZmA960Fx3DqqnlgCpT9YKdw5VFGrRLqAwVnGkCozwAq0oPfuOtrmcNnhTI60QOULIBzU+Uydw0QrHaZg7X64A/wfJ6uohgCDG9h/Abfphz4dk9Igjqev5YF8L4dfVde4I/juPhBHx3wxgYD7j2PYFeJ8q9TK1FpmHIsZIt12I3WRe18ArcS4iM3XaJYUg3J0CI3MTO7VDpUDoJ3x6irUSNFTyqTSoLAQyktoGnpJDsT/AGp6AFd/4vpq+YtLTqQA0gzaiDpcNrb3UIJu0dtxjmhw6tmUpCqiJSWWMSTUbSvMwNtJLqAABAMRAjAVPPeooWoVSiQwqO+nUylhemjEueVQAwEXMTBwU9mvFWbPMiu7KEKEkSGVLobbHmPNsT8cRcS4eudzQpVhCFAKKHTcqpCkgL13FxYbcuNSyHB6VAKtJAoRSojsTJk9ZIm+AuYr5qnIi2x3E4sYjrgRfpfAKPFsopuRMTBP9G/wE/O+FTiXDMvXpEGmS5MM5d1VCBIMwUiAIEN70bk4e+MUpJUdRedu9+/wvHYYVWJYiiYUKCQ6zqkEGytNyWnV6WF7AOymbZaFXSppsDoEDZQFCm4mAqsqltydQ3OI8/xBTkqebr5RKzqaXkiZGnkCTB1Ug5DNpgzqQEmCuCVJMwQw3R1CBqkSDPv6QAE1AESOpDEWwGyPGqVDJJTB+0Oiioig6gs6iCWjSAp1EKZE7ScAfq+KlyrLUFB6dOoNLUWCmGSyJTSmSysVBAkACEBAklQ2f8VNmc0FylKszUEaoEWn5VVBChlZtehtTKbiGltN9mDezyjmM1nTnDUaktABmarDatTQFd321IDzXKgWub6O/FaPl1alDMJTdjpVkCOWZDpAVCCWRrABekGRJOASOG53OMW8lqFBWD1DVZRqraWJY1KzNqWV3KglZXlgg4+8b8Gpmct9sGYqKaCNrFRmYPURmOrW1TkLQNOlFEsN5jBHiIbItkagpmsxLs9IVgBrACh9QsGL1WUiOYxbULgfEXH6teo1VssiUjUR2UknmWnoAZuXcAxEXAm8SFjgXjP7I+XRkqPTRKpZDoUq1Zy2pYPMbOul9MXg3sT4743WqxFNa7JNIMryqkISSTdtJLGmNr6D3GE3ifF0ruKsrRqBShAUgEKIBJNQuXhipJI5QAIjHJ4nVzijLnMHmCg/dyQR+HWX1MAe9piwiwW+PcSqV67Np0U2YutDUSlwFaxgamhiTAvJ6nFUISutamoFnCHSEcaQOTUB2IiN473wycQXzqKVaPLXVtDUiOXm6kkbAr7xk2EiZAI5Hwz5+ZpZQlRTopqrsogtVbcEi86Z6yAe5EBB7OeHPmKOYQrCQfKc/vyTYsSTzKSdxv6xzw16YzNSlmKrUZqOywY0uCqrJBBnlJ9D13w75LiVFMyMnRYAUqatCgQoQsrEiwAOsD5YzjxkgzKZgUllqh8xAYg6XLkfEqScBa8W+HGp6a6VKlRJgNrY2BJjmkqwJkX3P0ueNMyHZRQ5KTilMWmBUbp8SZ35MRvT8nh1Gi7B3AktNg1gAL9lAvvOA2Y4h5lHSFb7sMpAG8koukT7xU29Se+Aq+Hco+lCQgYsSarKBTUVWE/ewSG1cnNqA8wryzzFPFuU0yAizqLMGllAqkszy6+UCXmWIBsRcRIXN8Sr5UBiy+Sq6PKOzBKjMUgDZasnUTsQJO2LJo1Ey+mkXl0VHUBQja1uHOmSQtgIYqvNPcA9bJSTTejSqmnadJO/UGiwkEgwTIMW649i1mq1UaamXy1UCoDzKVbUFJiVuEaSSQDBJn0H3AXPD/CKjKnO6jVrUkSSRIB0CSFAaAdQCnscaLwjhbJTClTAAAI6D4HCfwrgTA6HdiNU6jaSLwyEaQykkAXEER1ONI4MoCgaiCIsATPwF8AW4ZlSo+Mf0Pri/j4uPuAgz2a8umzxMbDuTYC19yNsUMxkXr0ytSQG3UtHyIQflrYdL4mzOaHm6bny1DkDqXJVB23Db+hwQwCTxwukhUFSoi7gL5lpibKroQ23KZNpnA7K5ip9gRqN2pk01ULBSAoIIMEmQxM7GCYjDZ4j4ctQBg5p1FutSJAj94dR3FwQTIOEqnWAqVWZtGmBmKWqy6Ty1qTb+XIVTMwDBNlJCb2f0ky+dqUmu9VBzsdTFl1MQDvGlj/lxpWMczOqhU88MGeiRUVlJgrpFja4KahNrjrjXcnmlqU0qKQVdVYEdQwkfrgJsfCMfcewAnidGBINtjb6SZ7dScIvHFYNysVa4hDLR8FEgW3BGNFzoMQJn0ufzB/hhJ4xlpDAAmx/FAPyBwGY5/j+Zyz1yH/boEdnGsgBWjSw91oLCIPvTBInHytlPs1OnTUFS9Oa28amuNUA31MEHS6i0ziz4m4eKapVDc6PqiLCAY9DcAfXBniVetRdChI8xR/01sxY7ldLEElVN2hSYIIGA58QmhXYtodWWmTEWMOomf3dCvdtp74745m2ydFauWzBqF9K1PLAg6Es1NtIVTp2ZDPSZxcSsKbsz6SDyMyAFpVlAmwNoXfc2wJ4tmBmCi1H0U1eCoQKxDaRYK0AwQBfrYHAL3hSrT+3UVWopRmUBjII8wxA6AqzBgIAn1N3vxDxCtUAytSlTZi6feCFd9LAglFEDUSoJG8WUSIAVfA9KlXpVQfLp0yhqABzyJzBhAYyQosYuSR2wWZqVaq7PWHmM5RNIXSb6dQ1WOrRN5aACJ3wC1SyL06y0MyR5Kq9UED9odJaGPo0qYNvoRQyfhqr5bsKTOoKgMtwSwJF+pkCRMib4P8AG89romitTSWCgVKjCFk3uACGIJFlEgCBsAI4dmmoBV8xGR2FOoQllJXSWpMY1FZBJVYB076sAzeHaDpRo16cipLiZuoVikMDYiBcML6O8HD1wDNhaWYzGjS2ony16topi19mYgwT19JxnfDc55vKa1U1DJbSygUobfSxUsSBJiRckwFYA3wLMhajZYVjUHmI5aZsAVIJBI94UzE21AegAdmeBJSdXqftGcGpU6hTpmJtGn8PWYPWCXGOGsjkNylQWkbTS1H6FZX5b448fcHqVAaSkgF1qahJLC4ZR/aEtbrpjqMFeK8RSoKVWb1A7sL8sI2oFfRrX9e+AzrivGHaqaLFyVMB2PurEhgBOo6DMmIvYnFzIMKRpweYujIojmNMowBkXC6iSLSV3xQpOtRqrlTqJp00tsFUCfSVX8/XDH4ZzFFnNCo0uVWopXVNNlZryByMCQRfYgb2wFTi/D2d3aoi6KVUpqhgDpqSxnoXm6kkQy+hEniLLOaqimagrU1FVGBmGM9Z0qNXvGwOlQZnE9SpXoVK1BnqP9oLMoVAwrMdpHmLB0mCF6Lq6WsZ7L0hT0NUqKxbyxWB1I8WCsu1ltJYAzN5BwCHneEVXOpdbM0sxAaOZiBBVYPuz87Tj2COazg1aVq1aoEe4fKKmADqUqTJ0zuRvB3x7AaBwZgNKzqntNh0HWY2FzYDD5kaYAGmfpc/n+owj8HrtC6wpbqVET22th24PUldj8DP+2ALY9j2PYAJUy+qpUv7zj8lKgX7FJ/xnBDJ1PdkzqUEDtAE3+YxRzIIqt2Ib8hSb9NZxLToM1FdNqlMsFn0JEE+o/OMBfzOXDqVOx/r9MZPxKm9KsyVYWoWZkYDlgmYAIgrB0ldiBHbGqZHN61k2MkEG1x6YX/GXhsZhJEBx7pPfsfQ/rgM2zlfy0KKv3bxKkk+WSZKgn8LAcrbcxFjIww+yLxGUnIVjBBJpT9SgOx6sInZvTADNVCAFcElQVINysWII/Ep7H5HbAcZBvPp6XOh7I4JlXF1Or3pDhReGWSSDBbAfojHsKfgLxcc3TNKtbMU/e6awDGqOhBswGx7BgMNmAjqC4+YwqcaWDpBv1gT/X54bKptgDxakLkAfCbflJ+owGcce4SXFw5uJ6m3W50gepFpxa4pQJekynUAGYFVmOU9hsJ1dSI62OJuK0kZXUyTcafdX5tIgfLEWQqCmiOQGFNArwxYIWZAonTrK6hGxMfM4CtUzSUaxR6ZGpYBYlUMc2rU1oCtaAxMziy2XpvQLtXVyykoqBysaijWcgsNUnS1twCALSInmVorBVYCktAiswJLgrqpAgh0ZWErPKLCQSMLPAKRyuepu4Z6QDq2obu6yUpqRLwYaEUgArNhOAkzPEKDyYC1BEqQxaOWOdoYLcFTzAR7veXgPC1JpvpDIlQjYe6Cyr8Y5bx+D44r8WzjGvWHlsaY1aVAiNZ5ysiV3UlCOoMG5LF4YyWmlcjStNQ0RAUIXd/SXe3eR1OAX+K5RKuYKQPuSFCheXYU5aCCBqG09d98R8JydPzCWdESiJVRTBkgEEc4Me8bM0dRizSz6MrNTY6ajkuVEO5YgAaiDpu2nsZBNjOCNCvSpp5NWlJbchbqCDB1BSSSIgzaYK7gBQzOXy1SqHmtSZiwLAU2Wofjqa7WF7GDscXTmKWU1AtS1+W1NUWoiwWgsW5oU6gpiRBBv2C8VydJHGipNOdIZzGrp79MlDuPeWRqHXH37JTpsTVrUEUgEKiqztyggByixJm8MenY4BoyPjEVqM5mi2lDpeqByhoBtUHKDEEgm+r44vVOC0qnNSfVKkAgXIPTUpmDHzt6SX8D6RlNVKFpu1QqDeSugQb3J0t6wZwn+0bg65WsDlQ1Kox1DQ2kGZtG1iPpOAq5/wALGkxqrrJgkK3ViIsSL9BBm3UYDZHNGpTFN/tCkOAyFiYiGYwig7SRzGd4AjDV4Y8XvVf7JnACzLyOepAnS4+Ug9IMXiafGOH+VWJJklQZmC9NzYMYuQ4Udt53sEOTrjNUqlBHK1VDLbcEWEX6b7/vCTfCpRrvSnXqABL11RQUDL7vLtLD8Vgdu5Bvwzl6f2weWVUBWLqJgbQDMiJIsNpPwxD4hinmmI0+XrGuPfBEsuiSIvPpIBNhgBPGa+uoSKlhYBiFj0CDaBAmADBjHsFeC8JpV6QIq6GBJKEB9GqCAPNB2MiR7xB7Y9gHXhD6wC6wbdFv8OuH/hN0Hx7frc4yrwsW1KAIX0O5tZQWOwIkW3tjVOFrItI/L9d8ATx7HsewAbiNqk9nUkdwyMp/JcSVKFzJaQymzFbNCzC73Vje1zibMUQ1Ug9VB+msf+YxTy1XVyGNZUqZt7hBAkCxhm+hwE+VWdazNQQdX70e6xAtP4WgdOgIwQRw69xsR+owGzeXKN5qakK7liGX1BOqQD8thtGPq+IKAljUCNHMg5iexUD3viJHfALXjvwuF/5hNiecdz0Jt8ifgd5nO8+ChJG/VdwY7j9CLjphy8ZeM6rt5S0mFMMCCUJ1wLMYMb3iDsMLHEeJ64LKGPRgCjADuGABEfr06BNlONvRr0sygIaooqehYFqdRWPZzTJn+3a4GNr4bxBa9JKqGVcAj+R9QbH1GMZzqjRlEsQ+XvNhDOxPwv8AS2Hb2a5tl83LMSY+8pzvBMNPTcAz1LE+mAd6mxwI41UAG4HoTcfngw22AXiGI/2F/mDgEriZOpmHNEkBTJ+UE4o+HszoWsuhtNU09KvO+sg3ewlgwJ6G52xczVQk3MbAQCCZPpvc9sR1sm1VlURp1rSYfu6yrFmBNwyrpBjap88ABSsnmB6JYgugBpny0uzMpDOARBWRsNUyWBxPn6jUWp5k6mqAllLrpIFMrudmHKGZQLFjYkMQXq8NSjmqINZqJ8wRUFzOkAKSZADO4QyI2HwJcR4TUqUK+S8xaYUM3KFMGqDU50M6FNQtpIFitiIuCl4lanVzlR6LHnXUwKkWmSLiZhtIIIB1EXxy3EPs2Q0l5qVAaYjsWPzEeWT846YmyVfzKNRCSNNE1AuhZkzqhzSDH3lMSRJjVBACln8zrZQxMUwJ7HWd/SACLTJJPrgPcQp+U1IhhBDEyCBywSGMC2+3SYxZ4l4kq1VUpVC+WZVQvRRvEaTLSxUD8pxx/wAGfO5ijSpzpAZqj9EXefnpaBBJ+eNHpez/ACtClraihC7GsWZmAg3UnSLTYD5mxwGZUMuTRojZmYSb82mYAm0A6T/sMC+PlUdVWwuYHT/ex7Ydq33dVFiaQXlkQtIsLbk7gjr1nqcKPEK1NHctBZS0M02g2gbDY3N5NhgNY9hOaf7G6Mbea8KbFCFSfk0k/H42N5ygtRlrVYbUahntTRbwNgSyxMdsIXsc4mwqVkUbmnUAi15RvQWYHvy4euN5zysupVFLPRYiQeVQAZgnuA5ntHxDPOJZPRV85TzrVTURsDrAK/Lb9cNPjuk1OmlVOYojQT106KigkH+yROFzjtIDy6Czp5QY730n1Oq467z2wxeHfFFHiGW+yV28qtYCe4mCD1BvbqDFsAA4XxXL12WtSVlq6ND09wQCIKGne0wYB3FxGJqWcXN5qgtakKdAtpVm0mXYwpVQNOktCn4+k4jy/BhkmfLVgFDFijxyn3QQdoJCi4P+ovxNxUVGp+ewWmHpqiU10hVvzATJIRbT0EfiwHOayWQaFrKE0lvKLW10yeRhzg7Wg7RPXH3FfOU6GXbyq4csADqWZMj8USd9p79b49gGbhOWqPVKqFSnLahuCZiEtcgKnMBuCcafwkFV6A9B/oQO3TthN4FUGlJBU6Vmd9rSOneOgjbDtwv3BEb9P9h/HfAFRj2PDHsAIzrE5kAf+mV+GvUQfrTGB/EswdC5kCGpsGaOoAvv3plx8Y7YIZtZqVX/AHFpH/Kxf9J+uOadFQTTbZzUX8wyj6McB2mRpsQyWLLIYD3x/aA3Nxv3wL4z4cSqwnWjD3WQnUNp0gA2+NvQ4l4XW8nLOrjV5eoaTe67/Im/zxnnjHxnVamqM8BxPk0+UEHozEkn4bdSpsMBX43mKhrOlOu7oquZQimECC+ooCHaSAdB0yyjlJKqs5LOVjUKPU1aSukNVcLO4VpYrpZl0yw7bC4aG4YaGWUVP22ZZVZeiUafMwA+IPzQzJnCrkOatVIO4U/OSf8AyGAP5zPACg1WFdKFNfK2bWS3IFN5nv0vtgv7MuK1queWo8Q6sgVdkGnWR3PMiXPWdpgZtS4UAzU1AB1ELG97j6ArfGxeynghD1cwdjyi1tRjXHeCvyLEdDgNIbADjlUEQ1u3brvg7UO22FXxKW0kgAT6RgEnjnFipMMxiCIiJBmbz2nbEfBqKh3zDVqTVdch9Y2CsRpAB1LNmPKOg1RJ44nkXaZi4i/c23gx0646TgemoiVnJpkksKRnV5hqBAQ1oUowYgXA+OAHcS4mK5qAsW51AUqJY67HQVJIJBEEQJWZtNPNcYFCnSrrRrFzarzFV0sGpmKslwSwBG6xymYw98d4Q2ZSmz1nDJRAUqv3TNVCuzujLqALWBDEQpEghsZPxqvUTVTWkvl1YQLBJVtR5eWAXDW+Cr2OAZy6+SKqMyrpplVYqInVOoDlkoVkrEz0NsDeHeC61c+e4KUQJJClidIm/ReY/iMx0640zw/4DTUlTMBajU4imb06W3LH/UcDvyrNhInD0cojLpZAVPRgD+Rt8sBmPClTL0lpIh0zq1MzQZtrMooaJABIgEgi1jFxniyq1TUxqQ4QkieVWhwq7c0ATG2sYKe1XjtKiugovmaCdZMBQdQFo5mkGFv3i2EjxG9BjTZKwVAmpgDAMKWI1HqSxuJM6tzgOOKeIA+Vam5VVY6mqNLMYBkDvyqFXuQ17nGaZrMAMszO7d/ziTgvxvjYzGnSukCwERbZVA6iZPckjsIZPBHslrZ1/PzSvSy+42Vn+Z9wHvBN9hvgC3saKtXrFZsikMeklt7xvBjbl6YdfFVZVpM7MJKlFAIOhSIM/ujTb88Esrwrh+WXy6Yy1MbQqL8BNRpLH1Jx3nMnVpUv+WbaSAYKNP4YFgD6wDvInAZ6tQDyw4MF0ZiDN5Fv8tsKmR4ZUY1FOmnpdiahknlm63sbSOlsNR4bUzOYVVpNlAAalRQAUTryjUFWSO8R0NiTVTw5CPNAsSAIDQ3MoYkgqRIU+naTgJfFeTL5TK6/2zeW0wNxc/LvhD43xB1an92tQVC+tWMHnFOooB22MCR9MGq3H6lalSoVg3n0j90DANRYIKmQAHXcH8QIG9zSzIpEhHDBlFMjWpHMoCmJBU+77pNwxuCBgPnEa1HKhHzNNK9asNTtptYLpCiYACkLAA93HsAPaC3m1lZ71CCSQdI0QqpBYyfdYkdCcfMBonDXUJSTUCzNrqMbzv1JiC+3cLONC4IwKgDTA302n6Cd8I3DaqqpqsSgsoBABMWHKJ+ATcfEmW7gOeZ5GkgDYmZHxA93tbAM9NpGOsR0Fgfx7/XEmAHZNQ1TMgi2tVPr92n/AMsQrS8zLqw30q3XfTB6+mPuRzQVsySf+ox+SJTB/MY9wpdCUlM7FT8SA4mfSfrgBPFSz0qoQS1emCFG5YQjwDaylTf1wE4B4BFJ2zmeiRBSmDIQKIUT1YADbdpjphk4hw4GaTWBOqm0e6w6/wAD6E4p5ytWShV8wsAgA5ryxZANLESRE3n8XTAKnE8z5+YzLm4y+XIgWCs82G8aVQj4se4wncAyROYqKPw0zPpHl/WJ/PDLklK5HMVLzXraQe4CrHW92PzOBPgti3EsysTqp5gD0KMn/wAcAAzepMw+iC5XknblMEi2+kiOlvhjbfZVldHC6H9o1GnvqqMQfmL/ADxjnienpKuN1LA27gteLe8oEY/QXAMl5OVoUv3KVNf8qgYCzXeJvA+MYU/ENUT0I3u1/lhhz9RumErxNWOoalMjrvH1EYAauVWsG009TKJ6GDfTAIiZH5YHZnPmrSFemKNIqqc8ENT0QGKEcp0izJuo1WIM444TlXq5gUxUamjDU5WBqCh4WRBEk9P9rXGOCNQpkqWBqIXNJSFFRFhClOSYqKGDCVM33MwAbxV4hzZqJWSo2WgeWBTJA0KqtN5Xd1M/hsJMSZfZrwmtmq5r1iahpn7kEKFQ3mpAAnSdSqu0gnYAYA+K+PFUoeQGANWqNBGkmQqlGVbXKkEeuNu8BcCGUydGmBzlQXJ3mPqfTAHsplgg0jYC2/xJM7knc4sYr5mqFBcsFgXJ7Cf9cCvCPHjm6dVzHJWdAV2IUKQb/wB7AKXtbp0adXKZqomooxnsw2UEGx0u+oTbebGMJfirglXN0TWp0fKJamwpeUV16208jlgpYSCRpmLk7wxe1zixatRphdSpUVo76WDNv6L+vwxJwzxAagGVTSx+0U6OsXLU00MxPqwDkx+e5AV4D9mDpFesFDSADGrR05ZESe8HexGNLoeFKYqS0vF5a5nsJmPjgule2lRBtbsOvzxI1TYrHqP6/q+AG8WyKtReFLEL7sfSAf6tjPfDnjRaGZNOrUiiAiIu9yJBJ3ERjUldtY1RcGPyN/p0xmntR8GqijM0FCksNQ/CDBglexJg4Ar4q4ilKp5iMp8+w0usWU+8DcCQskDsLbgdT8T03cZUsUDEGrUVleQLADeCTpkn3RYBdsIfgv2hJl6dT7VlxXY6dGlKYAiPe2MyPX4YY/D3CKnFWNcGtRpKx5tICzJ5aaixIuGOw93m90AqeJqRo1S5D1GoksjlpXSjALDb9NM36dJxZp+KXcKmcpq9F4g3lZ2MkTEnecMfjLwFQoldGY0u4EUq1QMWgi/M08xi8C8x0AqcQFOvkqgIClFACkgkMAQR6Ta4mZB64AfUWlSY0MwNWi9Mss8j3G8XkEesDHsffaRlyMxRp3108vRDwCLwT+pP54+YCTIF8xXCKxVUMFlFyYuE2C2/GYIDbCVB1LwnoSlpVh3tJmfUmW23Mk4zThreX/yyoC/KaxlhLP7tIXgQDzfHspGNE8Logkys37QTsI6wP0+Nwck2x1iOi39f74kwC6w+7rG8k1l//ZVKD8k/PBWsLtHTQ9vSQf8A2gfXAynT1IsX1V+vZWZv+6fri9SqanJ6MzJ+Uz9F/PAez7SqVR07+vTCx4vqxR8sTNd0RQeipqZ9jNrD4kYOZLOAZdiZIUDtae0/W+AxDZhjWMAUxppoOgJuSepJAv6DAL/F8saeRyyRBeozx6F2I+WkDb+OFj2VktxPVI56VY/GSpwze0HOrTfyh/8AT5cbdGgwD8iD8+uFr2Y0ymfoi/7GoB8iv8MBU8ZZMhK6bldZA68h1nr0ANu0d4G+cLBFCkG94U0n46RP54x/2h5PRmHt1af8cb+kW+uNiyOaFSjTqDZ0Vh/iAP8AHAU+I1f5TAjbGc+Iq0MYP+ViD+sY0TN1btAJ6/A/Mfxwj8YzauzK4JvtAb+f5DAIdbOGm5c1XTQNYOpgxmVKqRtIkTIF4J6Fg4lRp1aCFsytRmFqlarq6XUU4YgEtfUIGnfYlY4tmQKjOkBaRU6YiSCLwRMhhME7jGhNQpZMVKZGoELTURL1asCTYF3YvUCbmwsBEkFbgfAzmuJZV6oUXqtUQfvKIDCSdwyNubnc9NuLAL1gCLfpjPvZVwApTes+ocxp0gywVVTDLET+0DW6QB0xomYUBYFug2/TAZt7RfFKOjZWiDq3Yz2Btb19f0xe9iJjIVFJkrmKkzvdUb+OPnjnwbRqUWrjSjDURoBWYBudJv8ATrvgL7D8wKeYzmXmzLRqqPhqR/8Aw/LAd+02kKefoPbSwbUI/eBWfiIJHr8cLPCvMyoVqTLrqeYyQJ0AtokyI1HSwHYT1YadG9pfgx881BkOlaZYu0+6ADB9TfbGd8VqU6CilRLu56kySJNyTJAudrX2OAd08X1Gyv2l48xWZHWDFoIIIFpDDA6p7SGI0rlwahiIqC+87mRf07YXKfE3FEJUp6VXUxakx1Em/MpkNAtEiAMJ/EK71Y8t2VVMqw0zf+4BAt3wG7eBPGjZx6mXr0zTdAGWTOoAgG87qSv1xe9oeZH2J1m7FVH1/wBMYF4R4/VyXEKOZrOzBTpaSSDTYaTE9ROqN+XH6Rz2XoZqhJiojLIIJgztt8jgPzLwbhpzFUUKQ56lXy1O8Biwkx0X3vkcbh42zpyGWy2WyxFPVUoUl9ApF9tzAv3mxnAz2a+CEo5mvmyJKv5dIdAxHO/xIYAf4+9qXtRzyPxHJ0mblWqkx3WCPqzqPrgCmd4U+Xyq5mqutm0msdGqoQxIDt+LzFVlYrqNNtLIFWVOAvB+HeUczm8wmmlSqJopQQalUDl1KwBtymCOZiGtJGNIylEqivqZnULN5lS1xHXl+dsLXiCm1VkpINWrMPmH09FpqEWT0moAR/d9MAh8QylWpVerUu9QyYFhAAAHoNsew0cayoUqRABHW23w3+OPYBa8O0NKNVsKtVgqmxKq3WZu73AnuDs19G4GQgA1CAO1sIVB1pBKSkE0OQt083TqqvcyfLQgAfvMBvEHE4lpanR952PMsyFUdCe0wP7UNtcgNMytYNEH4TaR3g3j6Ys4DcFzZYXsB3Int6Tte3XBPOZjRTd/3VZvoJ/hgA+VbTSpPvAq1PrLD/uj54nyJnLh+xD/AEgn6ifrjhKJSiZ/6eXC/EhZP6D6464ASaVITspkD46RPyBwFevS00qqqCVLqqTOxg/QdD1xLkuGCirF2FwsiRZQQTPpHXHOQqGk9SixJCQUPXQfdF7GLrJ/d37I3jHxc1Yvl1U06ax5k+8xn8RBiJHujf4WwCx4ozXnitWBtXqrG/uyWHw5IxY8E0iOI0R0KOB8wP5Yp8SefIpDfU7H10jT8veOCnhfl4llh057+umT09MAxe0jJ6m2s1MH4xb+WGT2dZvXw2hJkoGpn/8AGxUfkBil46yxagrj8GoMZ6A7z6EDFX2VZg+TmKTD3a2oegdB/wCaN9cAw8TOnUZN+23XrB/LGfeK8wCPev3MGPhP8Z26YdeNZrSSA8NN46fGQY+RxmXizKO+p0dSxiw5Z9GEkGe874AJwjLtWq5YksQ9emryJkCp2H5/EHpjRPt9Rq9alSpp5tSvUAqi1QKtTSbEw4UCdwBy2uWCf7Mq+oPXqCRkxUK6jC+Y0eWD6gNUMDbT8MNiZhsumUqB0pkh9VSqCFms51s8abBnUwbWW/UA50fugzrqYB406SSZPNG1iTqkat/ljmrnlZWrMapFP3kphgVJjlKrzFhN5i1yI3TeHeOTWcZekKrU6QKvmKWtt0ZWcroDDTbSoVgS4MjTe/V4bTo5TWrPQOqrVRRUanVqq6A8x1SXQMDFxKDoTgOstwR69GalY1CaR1UmuA5uIZZWChADQyk83bCZwjiQyOdGgqHLVCKRIBCxpak0EwZQCQWGqnqEgkYdvC9TM/aq9FBSqUaQorqcurD7tBAB1EagoJXbqPevZy/suy7UyuYiqxAAMEBAJhVE2AmwEYBR8Re1GpXVqWWV/LYCS6hGvutiZHSREyYOFmjkWU6zDObm/wCQ9B/LBPxf4Bq8N1VqZarl+5u1P4gbr67iLzuF1c/VqD3tCgSTaf6+OAs8RzzDlEA9VmSRsBbqTYDBrP8AsxdKKMsJVVF1Mt7gX1Abje+9uuCXgPwmiac1XbVUnUlNo5I2Zp3e8jourvcPmc4tSUaC4Jkx6YDBWoFicvXWHsR2Yd1P8v54e/Zp4lORIyldppVG+6qHYFvwN0Bn3Tsbra2IfE3BKdQ7cpJKsu6E76Y9ACRsfzwp5jOmmlTL1gGGlobow6H+rgj54DcOP8ao5KmzLBZm1hP7RAWSPwrI1EnrPe2J5fOnOcWSoDqWmWZY/GV5pHoX/IYH8R8SZurlhSqZmo6QF0sQfT3okx6k4YfZr4Iq+cM1VBCIpNMbaiwie+nST9esHAbLwivZHBhWADLG0A/PqMRcSpKhSoraKlU6GJ/EoDEwO881u7b49kc7SpyjVQI6EEbgE6ehG9/4RgNxrxBqZXEMQPuqIYdbambYEg9JsDE80gL4vl5qkvJNto/if6jHsTcdVvMP4jeYGra3Qd5+mPmARvD1b7LQqVqvMVaKdMXLVG59MnosKzm/uDqtznhHVpNWsv3lZjeYYAbD0nf0kxcgYUKfEhmdTKjEJUWnSp9dB02O8vUnmN5J3IGNE4eAiqWILsEW3UknSfhJZ47AdsA5cC5RBaTANpAHp+cbemL/ABgn7OVG7FE/zOqn6An6YHcGqCw9ZF/l8CfkMEM88tSUyQ1QW+Cs1x8hgOOL5iMtWeRBBCg9QbdvxfoRj3AD91TMbiG7gjab7b27n1OKPHc2Gy9m1A1Y2/clwPW6gflgtwTL6KFMdSoY/Frn9cAO44dGYpP0cGk3+L3T8mt/ixmXienqzdcAWswjrMXnbcnGoeJq5CRbSQQbXv1npETbqMLPi/hCulLNqsHl8w90fr/hYgg9m+OAQWQ/ayD/ANNAB8WJY/ky/TBKmCmbyzi0PH1Vv4HFbw7lPtObeLaqjD5BtI/9qj6fQt4mpGhVR1UTTcsszE7A+onfvtgG/wAa+K8tlKLU67Eu7QqINTkMBfTNlkxJgTYTgL7NGd8xXrJTqCgUVZdQuplblCjUdlLz/eGETgzAZ2g7ai32igXZjJYmoslj1Nzf+WN+qGFI2t/PAK/HqK36jcHYj57jt/LCRxRucGbjYwCL2M9rfw3w0+IcxYmRvB/0/lv9ZwhcZzAQ6hsRcbj+tzPTucBx4Wy+rM1MnrY03PnBYEOylQYO8RBI/sA9MaB4w4HUzWXFGiad1Q+W06mKQYnoRotNjq+ZyrgPEp4jlGAP7TQwDQCG1Kbg3G07SAPjjcMwT5ZZACwUlATEvB0A/FgB62GAz7w1wmt9odMnFJwhNRKoZQQIAVralfUTBjbv068W8QrN5dPP0WppREqSJVmgDV5oJUtvEERPujo2+z7K+TljmcywFbMnW0yCFAhQAdrAn/F6YkyHjtKms+VWNEEqKnlmopgwfcl46E6SBe9owFrwZmsu1NnotqapBcly7EqNI3JNgANzYYYVraSA3X8WFRuB5XMgVso6UKh2qUYKNHR0EBvya2/THLeIcxkxpztJmS/31NS6EesCV+DAfPfAOFaiHUqwBBEEG+MJ8XeDVyOZhwWy1SfKEmEO5WBfuRewGNf4T4ly9a1CqtT0BkiOmOvE3A0zmXZGE2JHxi0T17HAYxSyhQzRrEIZhag1r/m94bdziVtSFdRUg7mkSxHqaZgsPgeuFepm69FqlMVNRRtJ1KOYWINoIlSDG2J6dDN1ByGRGwW1v63wD5lMzToUwxfzS5sNJWCbbNeb3+GELjoNautGkNTF5Vd4sAxPZZuTtCzgjQ4dnWUyoQbFiCLfMz9CJ9bYYuB+E2yxhyVdol2UqWHRUBBOmepHQnpOAJeFPBSUVGlfOqn3qjLAET7pI5Vn5ncnbDueHJQWXMmLKo5R3JkwYO0x0gTgfwjw29NGIZXZjc6gwveCYm8i+/WcT8RpPTElSs2On3dukNJntAiL9JAZn8qGZ6oUgySA2ko1o/d1rYCxOn0OAf2UpT1+UUYsvmADUFgxqBUksYPusbb3vg9TyDVAq+YrjpT1wdXfVaR6C926GMRV/DtWqhBYqxtyxAG5AAExMDrZj70YBaz9dw3uO67LpmAB6yFm9wsgdySTj2CdDgCoWDEap/EW2i34pHW1x1G+PYDN/AmSBPmOf2jQm9hTE1Ht2WVHq1usOvDWOYqln2VqhVbX08kgDoGLx0EH0wn+HuILRpfaDA8wmnSX92lSDOTHdnULbscHvC9B9C1KhksoAvsVZQAoAmb27kkmSTgNN4RAvYHvI/kf4HBHi6jSGJghW+N9IPz0yPTVgJwQnUpvHQydj+mGGrTLtTHTVJPovMO/4gg+eAB8ebS6UgJNKkzkf2mIA22JIaDhtQWEbYT3omvmc3eOQoL7Qsj4czE4ZOG5rVl0cfujbuLH8xgAfjfMEUmA3029SbD8z+WOvEOaFLIVJP7NGUiIssAen7vyJOK3HKXmVadPqzS1+i7/AFNvlgX7Vs7OUFMH9pJjb3iKa/k5P+H0wAP2UZI6w7DoCT/e/wD6nFzx6n3giRY/ruB03+eCPs9pBadVugKwe92I/hgN46ztMOAzqrqBKzL9D7qyRPciL74D3AfD4r0adSwejmMuw9V8xNQPfv8ALGg8brsFkEgj8wfT+vpgJ4ByYGWp5jUT5o1Kv7sSJ/vb/CT64ueIOKhQzHYb+nx+eAXuMV9ZjqQJEb/z+G/bGe+K5Cl6f4bsJ6TuOhG98NvFM2F1sZA1FYPeJG9v4fPdT4rUAqF1hpTSVLQT8iL9pnr88AR9knAFr52pUMsKNJWTpD1GIn/Kr/5p7Y17idGKbcsgC8bjaSfQb4/OfhjxPmeH5gPTYKdOlgQGVlJB5upg9RBH661wf2xh005jL8x/FTPI3ya46WlsAK8R+ItTAVWbyUgPoJmFXSF1bjVUie2ogNscUuF8XzdYJ9lyzCmIVdCnSO3NBUwBv+eC7+KMjVd6rZFC7e9NQ6T1uumNx+7HfBnKeP6GqGoaFjejVn4ArydP9uuAVv8AhfE2ql9DI8XYFAx9HUXb/FqgYLZTxJxOiIrZfWI3nQfmGt6zOH3hfEKGYplqBFRfxKZkdpVhI/L54tMoG6tHw1D6RgM1HirL1HDZmjUy7TC1ApBn/wC4oMiZsdQ2tNwS417R0pUvLosarGwcgkzPQBVJMenaSMNPmUARBQkjlsVB22MQbEbdx3xOaNEc2iPhBB/qB2OA/POX8PVq1dmf7tahkamEsBAsRIY2v2nDvwjw3UFLVT8yFuSqg/n8e0xjReKVSEFSigFQGwqLaIMmOs2FjPXphGHtWzQt5FICmWDlQzAwQFAAaV37n5AXBl8M5JCgrZh6XLcLqBg931bEDp64L8R4fSr0xUp83mAMsGzjcG4IAvOqPgcZX4o8X+dWX7kQG1BQg1AQG5gss4ABYyIBveBBXgnjsqBSotTIBYgOKnKSSx91AgjVsWgdQMAxtwIZNyy6lBUlyshSALgvJNh1Ok9jacVsz4oeNDUvPVdOgsDr1CN4gNcbCOkkzOFbi3HlrFq1avTB1EEUluQLRrkwB1M3kYjrcWpvUVEqVKTlbMUPO4EqDqkksrFSLysb8uAf/DWeXMrqVWolTLalGnbYH5zHbvvi5mOJ5emGNRqLKBujLP8Ak1b3sf4YySnxSs6uyimaikKocDnlGaBBCmymCYsy94xXbi5zGU82sIL8qwrDQQxuvMZJ1TZe4vgHR/FNFiSlVGWSBqlSI6FSQR/V8exm+cylNXh2OXsvKSpYyJ1EMxiQQekycewEPD6HmOIkUqaFR06Dp3Y6Zw65DOKAREGnojpNua+20CbwYsL4kyfgTQopmugiZIAmf8THpHTE9DwkgIT7Swg9ArH1uF9e83tgDfCq+lRf03v+skx/XTDIvFdCM0FmRUUDoDUNhN9goY+hwo5zghpFVp13LHVzahAgSzEx0Akmewm+DL8lNUEsWqAmdzpUkk9Lu4v8e2AIcDpXqN3H5sd8E+HkDLoQD1t8Sf59MU0GmjP73/jP8YxPmc7ToZdWd1QBZBYxM9ANzvsL+h2wAmjV1ZtiBZEAHxJ2n1P/AG4S/axxdFq01MnS6AxufLVibSNnYfPHVb2hUaNRinmc7CH0wWhTdA9o6XvfYWOFLP8AiCjWrPVrUBVnVpYsysR+EMVYiN9x1+oEct4xrCh5dGaKMRra2siwABiFFukm++BuYNJUMOHYmSwJeTN7qDN+pPTEmW8TU6ijL+QlM1WgsIhUgHTqImSFK/M/Knms9ToEDUAokhQZgybgC/5dcBpHhniy08jRpCorFQw5SGAOomPjDCQevpgP4k4wHJRHOprHeAfl6j6DCUeKUapOotSeLOAyGOl4vvse2OKPGDTgCp5i3B5SI7HVsRt6z+YXeO8ZL0506pILRurqNLAjqrrB9CvqYoUs8pUczEAxH4l1T32MdxH0GJWriqSTpEi8Xme94/X8hiiMvqPu/MC9/h8tvTvgLuVyS5hWsxZWVQyCDcbupMATvY7E+uPtbwbm6IlUNSmROumbXndTv12nESUAvNJUj8V1J7wQfS8euCHCfENfKQabh0H4CzH6dRt/pfAA1eoZAY9iCYINh2BxJVFSOV2kbXn+hPqOmGPxJwQVicxQB1MNRAAAcW5l/eselxAm18DuCNS1aa+sRIOmAQTG+pT9COuArcP8S5hGBY1Aw2dJQgfKCRecNOT9o2a1UwMz7tvvF3B3DGJPxMkRY4lyfhqjVZjQqze1N25u/LAHY9/lipU8M6rKVP4TePkd4IE2MTNtxITVfEdV6quogCprIUuWGqBcsxLCIAvEu0xM4J5HxcpqLVNSqp/deppprIiCkQZLSI2J+i9X4O1NdVNoZWYhVGpIgD9oxBAIZuUFjzAW3MFTKVk9+gGMFtwSZkAiW3sbLc73wDtmvHNWjmG9002CspK8xiAQGNtxOx37RgJxjiS5nMEKqFahCliSgDQeYhXCkqBI2mCDIuadFcj5RatXbzFUahUDib7IGu4k2EzeSBii/DV0qxdvJZXIcICbzAU3DA+8NRUgAywjAe4hx6rM+bSBB0iqNSmBuAkmJ3MCPw2W2KNPMPVq1HqVlOsOwXQ0CAWiStgFBjm1W9cQM4FmVaiFoBdeVip300iCu4BAJkWIJjF6uQq+5lqquBpanTWkqiJAZlJeCFsrLuCN5GAoJlMzQVq6XpSgcq1OpAJtKCTMmJi2od4wz0uIJUQ6JKj3qVaCb2MA86kg7kQfMWPSTwzljQY1DX8tG5qasVdgQZ0udAVhEkMr9BcGYrN4S+0Mop1jSUAB2ALDUxtEqNMggkKAoCmOwAVxZTTWnoTMIVYnWyLoMMQxLq3QtoJYE3kmZAtZXiNGglOpWMIiLTRfe0uFDMdGqWuYFoG1pEy0PDddsvWqmuPJUtrqFQr6YB5pOlRDAd5EQet7IZPLqyeZlqVQBiq1dWuTYEMGLLed1gSQIPQFjNVvNY1Aj5jUzffOxpGoAYB0kgAQIAWwiMfcEPFNCpTqK1GpQAcQUpsqaSto+8dpEEEQYEkQBGPYDRqWU0SYCltldW0wOrEMINp6D9cEamVbQW5NJ2gSCI3IKAixuCO+4OFwceWnWFAAxTTWxKghRpDQiar2IuSCSfTmYaPidgoLFiGXUFgGBHU9T1sAOgGABrxNaZqO2lmJKwywqqJW6iCSwM9J1C8AYK5DiFGq5d61JeUAA1LU13J1M0MxO59AIAXHScZUPqUbzuqxANwIII+vU4IV+Ng6gaSOFMQyj06374Bc8Ve0WjRXTlP+YKgqsT5YPdmjmv0U37jDDw8ZIqlZ8zSqu6rrL1VAftyHYC4CWA6gm+OT4joMlqTKwBjYxI9T6fKB2xCeKUzTWAxVjcsLyNRg810sbTOAK+IPDmXzVKHVWUj8IkEDbYRbv/vjG+K+z40mZqFdCJlQ9pBiFFUSJLFQCwUEsvMS0HSadHLVSwFM03U7jqDBEkFWEenb1wJ4pwPLqQD5rGoTYu2kAAlvxarqWETBsCIA0hn3BPDzZgHUHIUlDGkyQYjUSQRIiRb1wxJ7OWDQh0kgRZSTJ7qbWndSbRh8p1aKOhp0VCKoAgBTcSZiRG20dsUM3xl6bimzanEbKABz9GBBuSJt677grZzwKVCLQiszzqhZdSB+Iu4HWyhRZSQYBxFm/B1Kmo8x6gYiZ8pQBBuYU64nYdfS+D9LPg0UramgytMFElGeBLEQXVRq5JAMLt0G5Xj6IDSWpXNQmDVcIdT7zpBGkBYiS3YBRchXoeAUJApF6sXLcygTeNCUnb0hmTbE3EvA1Wkk6tPbVpT0gDW5I6XC4JZjJU8roqFmZzBLKqoGt1poQoM9ZM/HBBvE9PMr5f3isRzECJ22+8Kj4lT8t8AqZLgBcS7rtMKSZjtKC0dB9cQ//wCZd2PIdJFnPLv6aTH0OGCiKdJNSl+8MS07bjWL7bQMXeF8fpuAgV0kaiRcneLsxP0OASqnBnyp8yi7RPukalb4Fbg9iAp9cQZzN0Krac1TNGp0ccpE7fhEi8gkXEXO+Gzi1VQycilXDe9JgL106veg76gfWMUqnC3ras1QqctEAnzRfnjZeYNI94OSD2sMABpcNrU5fK1lqgxC2Mgd2krM7C3rHU5QoefSYvmgK6ASioFNNhLRDOlVktNhBgkdMA8tTpV3FJaWisNmVwgJIU8x8t4UT7oX4lt8TcQ4Q6TTzJSoRYCCwAeRIblOoX6R6YC8lAVXOqnmgiqxakk1Q7hRGippLwbe/BBiW5TFPIZhoEqAwUFuUlWAIBPmatLxquPeE26TbrZqimXAooadSrTIZV5ae5VpuWawtN7mGF5gHEFNF6dOigKBtTsQYfVOoAoS8AsBqabiTaSEWa8JoaAao7mrUGqAVCgxOm9zH4oIAMgHbEVfKnzGq0nqpqq1B5CU20qrqQxp6ZWdD6oHUEmFOLnD8zGYoIKVJKdSouqmskSSCYJuFmDoJNxvc4M5zOUxRr5uovJQKAooE1WYKwVmPu05CSB72gTMAYBUo8IqKXXMhAtUBVeq7qEaCQrECw1CATMarC5nnh2VanVOmoj01Ad/MB0l9N9KpOlgSfdmxG5BwK8O+OqrOuVCJoqNEnVq5jCSykAlWKnVpkETFow48YpjLKiRqr1dbrVtyFFAYiRf3mCqbQQDa2Ap5Tx5R1n7Tllo6UZhoBJqEEBVhlAUaDMt1HT3T1wTjRz1PVRBpPR0+Y6spLGxGmylQxQsYGnli4GAdav55IrEVLAKzIuoi5ho63N/h2xVoK/DmNahpIYaSjgkQfUEGRFjbc4A/mfCZq5KuzCRSLICSVKmQFckHS94BG43gnYhSJqInmGkroaaJSBIbSoFwCYiFbSoAA0b4DUfGiVUpa6ZCqax0iD74kgXAPMhuRMNuYuJrcXqNXfNUTokaQDGxgXAEE7G8kQBNsAQ8U5ilUdUFzSBRr6SDNwTBDDrbaTPYewu1qWuJN4k2FySZPzIn54+YD//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8851" name="Picture 3" descr="C:\Users\Dan White\Pictures\Bible pictures\Bible pictures Old Testament\Adam, Eve, Creation\Adam Where Art Thou 1153-16-Vol 1.jpg"/>
          <p:cNvPicPr>
            <a:picLocks noChangeAspect="1" noChangeArrowheads="1"/>
          </p:cNvPicPr>
          <p:nvPr/>
        </p:nvPicPr>
        <p:blipFill>
          <a:blip r:embed="rId2" cstate="print"/>
          <a:srcRect/>
          <a:stretch>
            <a:fillRect/>
          </a:stretch>
        </p:blipFill>
        <p:spPr bwMode="auto">
          <a:xfrm>
            <a:off x="990600" y="1909954"/>
            <a:ext cx="7467600" cy="4816602"/>
          </a:xfrm>
          <a:prstGeom prst="rect">
            <a:avLst/>
          </a:prstGeom>
          <a:ln>
            <a:noFill/>
          </a:ln>
          <a:effectLst>
            <a:softEdge rad="112500"/>
          </a:effectLst>
        </p:spPr>
      </p:pic>
    </p:spTree>
  </p:cSld>
  <p:clrMapOvr>
    <a:masterClrMapping/>
  </p:clrMapOvr>
  <p:transition>
    <p:fade thruBlk="1"/>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62400"/>
          </a:xfrm>
        </p:spPr>
        <p:txBody>
          <a:bodyPr>
            <a:noAutofit/>
          </a:bodyPr>
          <a:lstStyle/>
          <a:p>
            <a:r>
              <a:rPr lang="en-US" sz="3600" i="1" dirty="0" smtClean="0"/>
              <a:t>(Genesis 3:8-13) </a:t>
            </a:r>
            <a:br>
              <a:rPr lang="en-US" sz="3600" i="1" dirty="0" smtClean="0"/>
            </a:br>
            <a:r>
              <a:rPr lang="en-US" sz="3600" i="1" dirty="0" smtClean="0"/>
              <a:t>“And they heard the voice of the LORD God walking in the garden in the cool of the day: and Adam and his wife hid themselves from the presence of the LORD God amongst the trees of the garden. And the LORD God called unto Adam, and said unto him, Where art thou? </a:t>
            </a:r>
            <a:endParaRPr lang="en-US" sz="3600" i="1" dirty="0"/>
          </a:p>
        </p:txBody>
      </p:sp>
      <p:pic>
        <p:nvPicPr>
          <p:cNvPr id="80898" name="Picture 2" descr="http://ih.constantcontact.com/fs022/1103767629530/img/231.jpg?a=1110611558620"/>
          <p:cNvPicPr>
            <a:picLocks noChangeAspect="1" noChangeArrowheads="1"/>
          </p:cNvPicPr>
          <p:nvPr/>
        </p:nvPicPr>
        <p:blipFill>
          <a:blip r:embed="rId2" cstate="print"/>
          <a:srcRect/>
          <a:stretch>
            <a:fillRect/>
          </a:stretch>
        </p:blipFill>
        <p:spPr bwMode="auto">
          <a:xfrm>
            <a:off x="2590800" y="4043362"/>
            <a:ext cx="3832696" cy="2814638"/>
          </a:xfrm>
          <a:prstGeom prst="rect">
            <a:avLst/>
          </a:prstGeom>
          <a:noFill/>
        </p:spPr>
      </p:pic>
    </p:spTree>
  </p:cSld>
  <p:clrMapOvr>
    <a:masterClrMapping/>
  </p:clrMapOvr>
  <p:transition>
    <p:fade thruBlk="1"/>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991600" cy="6354762"/>
          </a:xfrm>
        </p:spPr>
        <p:txBody>
          <a:bodyPr>
            <a:normAutofit/>
          </a:bodyPr>
          <a:lstStyle/>
          <a:p>
            <a:r>
              <a:rPr lang="en-US" sz="3600" i="1" dirty="0" smtClean="0"/>
              <a:t>And he said, I heard thy voice in the garden, and I was afraid, because I was naked; and I hid myself. And he said, Who told thee that thou </a:t>
            </a:r>
            <a:r>
              <a:rPr lang="en-US" sz="3600" i="1" dirty="0" err="1" smtClean="0"/>
              <a:t>wast</a:t>
            </a:r>
            <a:r>
              <a:rPr lang="en-US" sz="3600" i="1" dirty="0" smtClean="0"/>
              <a:t> naked? Hast thou eaten of the tree, whereof I commanded thee that thou </a:t>
            </a:r>
            <a:r>
              <a:rPr lang="en-US" sz="3600" i="1" dirty="0" err="1" smtClean="0"/>
              <a:t>shouldest</a:t>
            </a:r>
            <a:r>
              <a:rPr lang="en-US" sz="3600" i="1" dirty="0" smtClean="0"/>
              <a:t> not eat? And the man said, The woman whom thou </a:t>
            </a:r>
            <a:r>
              <a:rPr lang="en-US" sz="3600" i="1" dirty="0" err="1" smtClean="0"/>
              <a:t>gavest</a:t>
            </a:r>
            <a:r>
              <a:rPr lang="en-US" sz="3600" i="1" dirty="0" smtClean="0"/>
              <a:t> to be with me, she gave me of the tree, and I did eat. And the LORD God said unto the woman, What is this that thou hast done? And the woman said, The serpent beguiled me, and I did eat.”</a:t>
            </a:r>
            <a:endParaRPr lang="en-US" sz="3600" i="1" dirty="0"/>
          </a:p>
        </p:txBody>
      </p:sp>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www.restorationministries.org/HtmlFiles/htmlDiscussingHow/image/37.AdamEveSnake.gif"/>
          <p:cNvPicPr>
            <a:picLocks noChangeAspect="1" noChangeArrowheads="1"/>
          </p:cNvPicPr>
          <p:nvPr/>
        </p:nvPicPr>
        <p:blipFill>
          <a:blip r:embed="rId2" cstate="print"/>
          <a:srcRect/>
          <a:stretch>
            <a:fillRect/>
          </a:stretch>
        </p:blipFill>
        <p:spPr bwMode="auto">
          <a:xfrm>
            <a:off x="661370" y="457200"/>
            <a:ext cx="7766002" cy="60198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i247.photobucket.com/albums/gg158/MDA2008/MDA2010/blamegame.jpg"/>
          <p:cNvPicPr>
            <a:picLocks noChangeAspect="1" noChangeArrowheads="1"/>
          </p:cNvPicPr>
          <p:nvPr/>
        </p:nvPicPr>
        <p:blipFill>
          <a:blip r:embed="rId2" cstate="print"/>
          <a:srcRect/>
          <a:stretch>
            <a:fillRect/>
          </a:stretch>
        </p:blipFill>
        <p:spPr bwMode="auto">
          <a:xfrm>
            <a:off x="1143000" y="17857"/>
            <a:ext cx="6861583" cy="6840143"/>
          </a:xfrm>
          <a:prstGeom prst="rect">
            <a:avLst/>
          </a:prstGeom>
          <a:noFill/>
        </p:spPr>
      </p:pic>
    </p:spTree>
  </p:cSld>
  <p:clrMapOvr>
    <a:masterClrMapping/>
  </p:clrMapOvr>
  <p:transition>
    <p:fade thruBlk="1"/>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richdad.com/getattachment/ef94fcb6-2ee9-45b6-b9be-01166fbe21c3/The-Blame-Game.aspx?maxsidesize=300"/>
          <p:cNvPicPr>
            <a:picLocks noChangeAspect="1" noChangeArrowheads="1"/>
          </p:cNvPicPr>
          <p:nvPr/>
        </p:nvPicPr>
        <p:blipFill>
          <a:blip r:embed="rId2" cstate="print"/>
          <a:srcRect/>
          <a:stretch>
            <a:fillRect/>
          </a:stretch>
        </p:blipFill>
        <p:spPr bwMode="auto">
          <a:xfrm>
            <a:off x="762000" y="228600"/>
            <a:ext cx="8077200" cy="4038600"/>
          </a:xfrm>
          <a:prstGeom prst="rect">
            <a:avLst/>
          </a:prstGeom>
          <a:noFill/>
        </p:spPr>
      </p:pic>
      <p:sp>
        <p:nvSpPr>
          <p:cNvPr id="3" name="Rectangle 2"/>
          <p:cNvSpPr/>
          <p:nvPr/>
        </p:nvSpPr>
        <p:spPr>
          <a:xfrm>
            <a:off x="0" y="4800600"/>
            <a:ext cx="9144000" cy="1200329"/>
          </a:xfrm>
          <a:prstGeom prst="rect">
            <a:avLst/>
          </a:prstGeom>
        </p:spPr>
        <p:txBody>
          <a:bodyPr wrap="square">
            <a:spAutoFit/>
          </a:bodyPr>
          <a:lstStyle/>
          <a:p>
            <a:pPr algn="ctr"/>
            <a:r>
              <a:rPr lang="en-US" sz="3600" i="1" dirty="0" smtClean="0"/>
              <a:t>“So then every one of us shall  give</a:t>
            </a:r>
          </a:p>
          <a:p>
            <a:pPr algn="ctr"/>
            <a:r>
              <a:rPr lang="en-US" sz="3600" i="1" dirty="0" smtClean="0"/>
              <a:t>account of himself to God.” Rom. 14:12 </a:t>
            </a:r>
            <a:endParaRPr lang="en-US" sz="3600" i="1"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christianliferantoul.com/main/wp-content/uploads/2013/03/Judgement-Seat-of-Christ-Sermon-Title-570x428.jpg"/>
          <p:cNvPicPr>
            <a:picLocks noChangeAspect="1" noChangeArrowheads="1"/>
          </p:cNvPicPr>
          <p:nvPr/>
        </p:nvPicPr>
        <p:blipFill>
          <a:blip r:embed="rId2" cstate="print"/>
          <a:srcRect/>
          <a:stretch>
            <a:fillRect/>
          </a:stretch>
        </p:blipFill>
        <p:spPr bwMode="auto">
          <a:xfrm>
            <a:off x="1" y="-13113"/>
            <a:ext cx="9144000" cy="6871113"/>
          </a:xfrm>
          <a:prstGeom prst="rect">
            <a:avLst/>
          </a:prstGeom>
          <a:noFill/>
        </p:spPr>
      </p:pic>
      <p:sp>
        <p:nvSpPr>
          <p:cNvPr id="3" name="Rectangle 2"/>
          <p:cNvSpPr/>
          <p:nvPr/>
        </p:nvSpPr>
        <p:spPr>
          <a:xfrm>
            <a:off x="304800" y="0"/>
            <a:ext cx="8153400" cy="2862322"/>
          </a:xfrm>
          <a:prstGeom prst="rect">
            <a:avLst/>
          </a:prstGeom>
        </p:spPr>
        <p:txBody>
          <a:bodyPr wrap="square">
            <a:spAutoFit/>
          </a:bodyPr>
          <a:lstStyle/>
          <a:p>
            <a:pPr algn="ctr"/>
            <a:r>
              <a:rPr lang="en-US" sz="3600" b="1" i="1" dirty="0" smtClean="0">
                <a:solidFill>
                  <a:schemeClr val="bg1"/>
                </a:solidFill>
                <a:effectLst>
                  <a:glow rad="101600">
                    <a:schemeClr val="tx1">
                      <a:alpha val="60000"/>
                    </a:schemeClr>
                  </a:glow>
                </a:effectLst>
              </a:rPr>
              <a:t>“For we must all appear before the judgment seat of Christ; that every one may receive the things done in his body, according to that </a:t>
            </a:r>
            <a:r>
              <a:rPr lang="en-US" sz="3600" b="1" i="1" u="sng" dirty="0" smtClean="0">
                <a:solidFill>
                  <a:schemeClr val="bg1"/>
                </a:solidFill>
                <a:effectLst>
                  <a:glow rad="101600">
                    <a:schemeClr val="tx1">
                      <a:alpha val="60000"/>
                    </a:schemeClr>
                  </a:glow>
                </a:effectLst>
              </a:rPr>
              <a:t>he hath done</a:t>
            </a:r>
            <a:r>
              <a:rPr lang="en-US" sz="3600" b="1" i="1" dirty="0" smtClean="0">
                <a:solidFill>
                  <a:schemeClr val="bg1"/>
                </a:solidFill>
                <a:effectLst>
                  <a:glow rad="101600">
                    <a:schemeClr val="tx1">
                      <a:alpha val="60000"/>
                    </a:schemeClr>
                  </a:glow>
                </a:effectLst>
              </a:rPr>
              <a:t>, whether it be good or bad.” II Cor. 5:10 </a:t>
            </a:r>
            <a:endParaRPr lang="en-US" sz="3600" b="1" i="1" dirty="0">
              <a:solidFill>
                <a:schemeClr val="bg1"/>
              </a:solidFill>
              <a:effectLst>
                <a:glow rad="101600">
                  <a:schemeClr val="tx1">
                    <a:alpha val="60000"/>
                  </a:schemeClr>
                </a:glow>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a:bodyPr>
          <a:lstStyle/>
          <a:p>
            <a:pPr lvl="0"/>
            <a:r>
              <a:rPr lang="en-US" dirty="0"/>
              <a:t>A threefold sentence </a:t>
            </a:r>
            <a:r>
              <a:rPr lang="en-US" dirty="0" smtClean="0"/>
              <a:t>passed </a:t>
            </a:r>
            <a:r>
              <a:rPr lang="en-US" dirty="0"/>
              <a:t/>
            </a:r>
            <a:br>
              <a:rPr lang="en-US" dirty="0"/>
            </a:br>
            <a:endParaRPr lang="en-US" dirty="0"/>
          </a:p>
        </p:txBody>
      </p:sp>
      <p:pic>
        <p:nvPicPr>
          <p:cNvPr id="21506" name="Picture 2" descr="http://4vector.com/i/free-vector-judge-hammer-clip-art_105839_Judge_Hammer_clip_art_hight.png"/>
          <p:cNvPicPr>
            <a:picLocks noChangeAspect="1" noChangeArrowheads="1"/>
          </p:cNvPicPr>
          <p:nvPr/>
        </p:nvPicPr>
        <p:blipFill>
          <a:blip r:embed="rId2" cstate="print"/>
          <a:srcRect/>
          <a:stretch>
            <a:fillRect/>
          </a:stretch>
        </p:blipFill>
        <p:spPr bwMode="auto">
          <a:xfrm>
            <a:off x="1600200" y="2057400"/>
            <a:ext cx="6265075" cy="42672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Judgment upon the Serpent</a:t>
            </a:r>
            <a:endParaRPr lang="en-US" dirty="0"/>
          </a:p>
        </p:txBody>
      </p:sp>
      <p:pic>
        <p:nvPicPr>
          <p:cNvPr id="72706" name="Picture 2" descr="http://www.spaightwoodgalleries.com/Media/Old_Masters/DeBruyn/de_Bruyn_A_God_judging_A-E-.jpg"/>
          <p:cNvPicPr>
            <a:picLocks noChangeAspect="1" noChangeArrowheads="1"/>
          </p:cNvPicPr>
          <p:nvPr/>
        </p:nvPicPr>
        <p:blipFill>
          <a:blip r:embed="rId2" cstate="print"/>
          <a:srcRect l="21053" t="12214" r="752" b="254"/>
          <a:stretch>
            <a:fillRect/>
          </a:stretch>
        </p:blipFill>
        <p:spPr bwMode="auto">
          <a:xfrm>
            <a:off x="2743200" y="1186962"/>
            <a:ext cx="3429000" cy="5671038"/>
          </a:xfrm>
          <a:prstGeom prst="rect">
            <a:avLst/>
          </a:prstGeom>
          <a:ln>
            <a:noFill/>
          </a:ln>
          <a:effectLst>
            <a:softEdge rad="112500"/>
          </a:effectLst>
        </p:spPr>
      </p:pic>
    </p:spTree>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810000"/>
          </a:xfrm>
        </p:spPr>
        <p:txBody>
          <a:bodyPr>
            <a:normAutofit fontScale="90000"/>
          </a:bodyPr>
          <a:lstStyle/>
          <a:p>
            <a:r>
              <a:rPr lang="en-US" i="1" dirty="0" smtClean="0"/>
              <a:t/>
            </a:r>
            <a:br>
              <a:rPr lang="en-US" i="1" dirty="0" smtClean="0"/>
            </a:br>
            <a:r>
              <a:rPr lang="en-US" i="1" dirty="0" smtClean="0"/>
              <a:t>"And the Lord God said unto the serpent, Because thou hast done this, thou art cursed above all cattle, and above every beast of the field; </a:t>
            </a:r>
            <a:r>
              <a:rPr lang="en-US" i="1" u="sng" dirty="0" smtClean="0"/>
              <a:t>upon thy belly shalt thou go</a:t>
            </a:r>
            <a:r>
              <a:rPr lang="en-US" i="1" dirty="0" smtClean="0"/>
              <a:t>, and dust shalt thou eat all the days</a:t>
            </a:r>
            <a:br>
              <a:rPr lang="en-US" i="1" dirty="0" smtClean="0"/>
            </a:br>
            <a:r>
              <a:rPr lang="en-US" i="1" dirty="0" smtClean="0"/>
              <a:t> of thy life." (Gen. 3:14)</a:t>
            </a:r>
            <a:br>
              <a:rPr lang="en-US" i="1" dirty="0" smtClean="0"/>
            </a:br>
            <a:endParaRPr lang="en-US" i="1" dirty="0"/>
          </a:p>
        </p:txBody>
      </p:sp>
      <p:pic>
        <p:nvPicPr>
          <p:cNvPr id="71682" name="Picture 2" descr="http://img1.etsystatic.com/015/1/7893465/il_340x270.452643373_3idj.jpg"/>
          <p:cNvPicPr>
            <a:picLocks noChangeAspect="1" noChangeArrowheads="1"/>
          </p:cNvPicPr>
          <p:nvPr/>
        </p:nvPicPr>
        <p:blipFill>
          <a:blip r:embed="rId2" cstate="print"/>
          <a:srcRect/>
          <a:stretch>
            <a:fillRect/>
          </a:stretch>
        </p:blipFill>
        <p:spPr bwMode="auto">
          <a:xfrm>
            <a:off x="2819400" y="3962400"/>
            <a:ext cx="3646310" cy="28956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http://upload.wikimedia.org/wikipedia/commons/3/3e/Charles_Robert_Darwin_by_John_Collier.jpg"/>
          <p:cNvPicPr>
            <a:picLocks noChangeAspect="1" noChangeArrowheads="1"/>
          </p:cNvPicPr>
          <p:nvPr/>
        </p:nvPicPr>
        <p:blipFill>
          <a:blip r:embed="rId2" cstate="print"/>
          <a:srcRect/>
          <a:stretch>
            <a:fillRect/>
          </a:stretch>
        </p:blipFill>
        <p:spPr bwMode="auto">
          <a:xfrm>
            <a:off x="4343400" y="0"/>
            <a:ext cx="5352614" cy="6965487"/>
          </a:xfrm>
          <a:prstGeom prst="rect">
            <a:avLst/>
          </a:prstGeom>
          <a:noFill/>
        </p:spPr>
      </p:pic>
      <p:pic>
        <p:nvPicPr>
          <p:cNvPr id="25604" name="Picture 4" descr="http://www.galamountaintours.com/imagenes/originofspeciesxq5.gif"/>
          <p:cNvPicPr>
            <a:picLocks noChangeAspect="1" noChangeArrowheads="1"/>
          </p:cNvPicPr>
          <p:nvPr/>
        </p:nvPicPr>
        <p:blipFill>
          <a:blip r:embed="rId3" cstate="print"/>
          <a:srcRect/>
          <a:stretch>
            <a:fillRect/>
          </a:stretch>
        </p:blipFill>
        <p:spPr bwMode="auto">
          <a:xfrm>
            <a:off x="0" y="0"/>
            <a:ext cx="4641802" cy="6858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1000"/>
            <a:ext cx="9144000" cy="6247864"/>
          </a:xfrm>
          <a:prstGeom prst="rect">
            <a:avLst/>
          </a:prstGeom>
        </p:spPr>
        <p:txBody>
          <a:bodyPr wrap="square">
            <a:spAutoFit/>
          </a:bodyPr>
          <a:lstStyle/>
          <a:p>
            <a:pPr algn="ctr"/>
            <a:r>
              <a:rPr lang="en-US" sz="4000" dirty="0" smtClean="0">
                <a:solidFill>
                  <a:srgbClr val="FFFF00"/>
                </a:solidFill>
              </a:rPr>
              <a:t>Isaiah indicates that this judgment will continue to be binding upon the serpent even during the millennium.</a:t>
            </a:r>
          </a:p>
          <a:p>
            <a:pPr algn="ctr"/>
            <a:r>
              <a:rPr lang="en-US" sz="4000" dirty="0" smtClean="0"/>
              <a:t/>
            </a:r>
            <a:br>
              <a:rPr lang="en-US" sz="4000" dirty="0" smtClean="0"/>
            </a:br>
            <a:r>
              <a:rPr lang="en-US" sz="4000" i="1" dirty="0" smtClean="0"/>
              <a:t>"The wolf and the lamb shall feed together, and the lion shall eat straw like the bullock: and </a:t>
            </a:r>
            <a:r>
              <a:rPr lang="en-US" sz="4000" i="1" u="sng" dirty="0" smtClean="0"/>
              <a:t>dust shall be the serpent’s meat</a:t>
            </a:r>
            <a:r>
              <a:rPr lang="en-US" sz="4000" i="1" dirty="0" smtClean="0"/>
              <a:t>. They shall not hurt nor destroy in all my holy mountain, saith the Lord" (Isa. 65:25)</a:t>
            </a:r>
            <a:r>
              <a:rPr lang="en-US" sz="4000" dirty="0" smtClean="0"/>
              <a:t/>
            </a:r>
            <a:br>
              <a:rPr lang="en-US" sz="4000" dirty="0" smtClean="0"/>
            </a:br>
            <a:endParaRPr lang="en-US" sz="4000" dirty="0"/>
          </a:p>
        </p:txBody>
      </p:sp>
    </p:spTree>
  </p:cSld>
  <p:clrMapOvr>
    <a:masterClrMapping/>
  </p:clrMapOvr>
  <p:transition>
    <p:fade thruBlk="1"/>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truthmattersblog.files.wordpress.com/2012/06/lion-and-the-lamb.jpg"/>
          <p:cNvPicPr>
            <a:picLocks noChangeAspect="1" noChangeArrowheads="1"/>
          </p:cNvPicPr>
          <p:nvPr/>
        </p:nvPicPr>
        <p:blipFill>
          <a:blip r:embed="rId2" cstate="print"/>
          <a:srcRect/>
          <a:stretch>
            <a:fillRect/>
          </a:stretch>
        </p:blipFill>
        <p:spPr bwMode="auto">
          <a:xfrm>
            <a:off x="-228600" y="0"/>
            <a:ext cx="10280020" cy="6858000"/>
          </a:xfrm>
          <a:prstGeom prst="rect">
            <a:avLst/>
          </a:prstGeom>
          <a:noFill/>
        </p:spPr>
      </p:pic>
      <p:pic>
        <p:nvPicPr>
          <p:cNvPr id="78852" name="Picture 4" descr="http://i241.photobucket.com/albums/ff255/alycat81/Jesus%20My%20Lord/bth_526911_2686597578618_1981852476_n.jpg"/>
          <p:cNvPicPr>
            <a:picLocks noChangeAspect="1" noChangeArrowheads="1"/>
          </p:cNvPicPr>
          <p:nvPr/>
        </p:nvPicPr>
        <p:blipFill>
          <a:blip r:embed="rId3" cstate="print">
            <a:lum bright="-10000"/>
          </a:blip>
          <a:srcRect/>
          <a:stretch>
            <a:fillRect/>
          </a:stretch>
        </p:blipFill>
        <p:spPr bwMode="auto">
          <a:xfrm>
            <a:off x="4876800" y="228600"/>
            <a:ext cx="3962398" cy="2971800"/>
          </a:xfrm>
          <a:prstGeom prst="ellipse">
            <a:avLst/>
          </a:prstGeom>
          <a:ln>
            <a:noFill/>
          </a:ln>
          <a:effectLst>
            <a:softEdge rad="112500"/>
          </a:effectLst>
        </p:spPr>
      </p:pic>
      <p:pic>
        <p:nvPicPr>
          <p:cNvPr id="78854" name="Picture 6" descr="http://www.scserp.com/SCSPhotoGalleryRatSnakesFullSizeImages/BlackRatSnakeJuvenile001.jpg"/>
          <p:cNvPicPr>
            <a:picLocks noChangeAspect="1" noChangeArrowheads="1"/>
          </p:cNvPicPr>
          <p:nvPr/>
        </p:nvPicPr>
        <p:blipFill>
          <a:blip r:embed="rId4" cstate="print"/>
          <a:srcRect r="-763" b="6361"/>
          <a:stretch>
            <a:fillRect/>
          </a:stretch>
        </p:blipFill>
        <p:spPr bwMode="auto">
          <a:xfrm>
            <a:off x="304800" y="4876800"/>
            <a:ext cx="2842591" cy="1981200"/>
          </a:xfrm>
          <a:prstGeom prst="ellipse">
            <a:avLst/>
          </a:prstGeom>
          <a:ln>
            <a:noFill/>
          </a:ln>
          <a:effectLst>
            <a:softEdge rad="112500"/>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2000"/>
                                        <p:tgtEl>
                                          <p:spTgt spid="788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854"/>
                                        </p:tgtEl>
                                        <p:attrNameLst>
                                          <p:attrName>style.visibility</p:attrName>
                                        </p:attrNameLst>
                                      </p:cBhvr>
                                      <p:to>
                                        <p:strVal val="visible"/>
                                      </p:to>
                                    </p:set>
                                    <p:animEffect transition="in" filter="fade">
                                      <p:cBhvr>
                                        <p:cTn id="12" dur="20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Judgment upon Satan</a:t>
            </a:r>
            <a:endParaRPr lang="en-US" dirty="0"/>
          </a:p>
        </p:txBody>
      </p:sp>
      <p:pic>
        <p:nvPicPr>
          <p:cNvPr id="3" name="Picture 4" descr="http://1.bp.blogspot.com/-8fjqFTMNfRk/UZIDhcUcY2I/AAAAAAAAD-E/mglv08efBZY/s1600/serpent.jpg"/>
          <p:cNvPicPr>
            <a:picLocks noChangeAspect="1" noChangeArrowheads="1"/>
          </p:cNvPicPr>
          <p:nvPr/>
        </p:nvPicPr>
        <p:blipFill>
          <a:blip r:embed="rId2" cstate="print"/>
          <a:srcRect/>
          <a:stretch>
            <a:fillRect/>
          </a:stretch>
        </p:blipFill>
        <p:spPr bwMode="auto">
          <a:xfrm>
            <a:off x="2057400" y="1676400"/>
            <a:ext cx="5181600" cy="51816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5257800" cy="6583362"/>
          </a:xfrm>
        </p:spPr>
        <p:txBody>
          <a:bodyPr>
            <a:normAutofit/>
          </a:bodyPr>
          <a:lstStyle/>
          <a:p>
            <a:r>
              <a:rPr lang="en-US" i="1" dirty="0" smtClean="0"/>
              <a:t>"And I will put enmity between thee and the woman, and between thy seed and her seed; it shall bruise thy head, and thou shalt bruise his heel" </a:t>
            </a:r>
            <a:br>
              <a:rPr lang="en-US" i="1" dirty="0" smtClean="0"/>
            </a:br>
            <a:r>
              <a:rPr lang="en-US" i="1" dirty="0" smtClean="0"/>
              <a:t>(Gen. 3:15)</a:t>
            </a:r>
            <a:br>
              <a:rPr lang="en-US" i="1" dirty="0" smtClean="0"/>
            </a:br>
            <a:endParaRPr lang="en-US" i="1" dirty="0"/>
          </a:p>
        </p:txBody>
      </p:sp>
      <p:pic>
        <p:nvPicPr>
          <p:cNvPr id="3" name="Picture 2" descr="http://illustrationstoencourage.files.wordpress.com/2013/07/jesus-trampling-satans-head.png"/>
          <p:cNvPicPr>
            <a:picLocks noChangeAspect="1" noChangeArrowheads="1"/>
          </p:cNvPicPr>
          <p:nvPr/>
        </p:nvPicPr>
        <p:blipFill>
          <a:blip r:embed="rId2" cstate="print"/>
          <a:srcRect/>
          <a:stretch>
            <a:fillRect/>
          </a:stretch>
        </p:blipFill>
        <p:spPr bwMode="auto">
          <a:xfrm>
            <a:off x="5334000" y="1600200"/>
            <a:ext cx="3810000" cy="415925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fontScale="90000"/>
          </a:bodyPr>
          <a:lstStyle/>
          <a:p>
            <a:r>
              <a:rPr lang="en-US" dirty="0" smtClean="0"/>
              <a:t>At first glance this verse would merely seem to predict the natural hatred of man for snakes.</a:t>
            </a:r>
            <a:endParaRPr lang="en-US" dirty="0"/>
          </a:p>
        </p:txBody>
      </p:sp>
      <p:pic>
        <p:nvPicPr>
          <p:cNvPr id="79874" name="Picture 2" descr="http://www.thejakartapost.com/files/images/up%20p21-d.jpg"/>
          <p:cNvPicPr>
            <a:picLocks noChangeAspect="1" noChangeArrowheads="1"/>
          </p:cNvPicPr>
          <p:nvPr/>
        </p:nvPicPr>
        <p:blipFill>
          <a:blip r:embed="rId2" cstate="print"/>
          <a:srcRect/>
          <a:stretch>
            <a:fillRect/>
          </a:stretch>
        </p:blipFill>
        <p:spPr bwMode="auto">
          <a:xfrm>
            <a:off x="1524000" y="2362200"/>
            <a:ext cx="6298825" cy="4191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667000"/>
          </a:xfrm>
        </p:spPr>
        <p:txBody>
          <a:bodyPr>
            <a:normAutofit/>
          </a:bodyPr>
          <a:lstStyle/>
          <a:p>
            <a:r>
              <a:rPr lang="en-US" dirty="0" smtClean="0"/>
              <a:t>Students of the Bible however see a far more precious and profound truth underlying these words. </a:t>
            </a:r>
            <a:endParaRPr lang="en-US" dirty="0"/>
          </a:p>
        </p:txBody>
      </p:sp>
      <p:pic>
        <p:nvPicPr>
          <p:cNvPr id="82946" name="Picture 2" descr="http://www.examiner.com/images/blog/wysiwyg/image/bible-study.jpg"/>
          <p:cNvPicPr>
            <a:picLocks noChangeAspect="1" noChangeArrowheads="1"/>
          </p:cNvPicPr>
          <p:nvPr/>
        </p:nvPicPr>
        <p:blipFill>
          <a:blip r:embed="rId2" cstate="print"/>
          <a:srcRect/>
          <a:stretch>
            <a:fillRect/>
          </a:stretch>
        </p:blipFill>
        <p:spPr bwMode="auto">
          <a:xfrm>
            <a:off x="1905000" y="2743200"/>
            <a:ext cx="5578605" cy="37338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2468562"/>
          </a:xfrm>
        </p:spPr>
        <p:txBody>
          <a:bodyPr>
            <a:normAutofit fontScale="90000"/>
          </a:bodyPr>
          <a:lstStyle/>
          <a:p>
            <a:r>
              <a:rPr lang="en-US" dirty="0" smtClean="0"/>
              <a:t>For in this verse we see no less than a thrilling prediction of the cross and the resurrection of the Savior’s and His </a:t>
            </a:r>
            <a:br>
              <a:rPr lang="en-US" dirty="0" smtClean="0"/>
            </a:br>
            <a:r>
              <a:rPr lang="en-US" dirty="0" smtClean="0"/>
              <a:t>great victory over Satan.</a:t>
            </a:r>
            <a:endParaRPr lang="en-US" dirty="0"/>
          </a:p>
        </p:txBody>
      </p:sp>
      <p:pic>
        <p:nvPicPr>
          <p:cNvPr id="81922" name="Picture 2" descr="http://4.bp.blogspot.com/-a67SaOEE06Q/T882WF5TFwI/AAAAAAAABR0/dHLVcr4VLdo/s1600/32b.png"/>
          <p:cNvPicPr>
            <a:picLocks noChangeAspect="1" noChangeArrowheads="1"/>
          </p:cNvPicPr>
          <p:nvPr/>
        </p:nvPicPr>
        <p:blipFill>
          <a:blip r:embed="rId2" cstate="print"/>
          <a:srcRect/>
          <a:stretch>
            <a:fillRect/>
          </a:stretch>
        </p:blipFill>
        <p:spPr bwMode="auto">
          <a:xfrm>
            <a:off x="2057400" y="3043199"/>
            <a:ext cx="5029200" cy="3814801"/>
          </a:xfrm>
          <a:prstGeom prst="rect">
            <a:avLst/>
          </a:prstGeom>
          <a:noFill/>
        </p:spPr>
      </p:pic>
    </p:spTree>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a:bodyPr>
          <a:lstStyle/>
          <a:p>
            <a:r>
              <a:rPr lang="en-US" sz="5400" dirty="0" smtClean="0"/>
              <a:t>There will be an intense hatred between Satan and Christ. Eventually Christ shall crush the head of Satan, while suffering a heel wound in the process.</a:t>
            </a:r>
            <a:endParaRPr lang="en-US" sz="5400" dirty="0"/>
          </a:p>
        </p:txBody>
      </p:sp>
    </p:spTree>
  </p:cSld>
  <p:clrMapOvr>
    <a:masterClrMapping/>
  </p:clrMapOvr>
  <p:transition>
    <p:fade thruBlk="1"/>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1.bp.blogspot.com/-8fjqFTMNfRk/UZIDhcUcY2I/AAAAAAAAD-E/mglv08efBZY/s1600/serpent.jpg"/>
          <p:cNvPicPr>
            <a:picLocks noChangeAspect="1" noChangeArrowheads="1"/>
          </p:cNvPicPr>
          <p:nvPr/>
        </p:nvPicPr>
        <p:blipFill>
          <a:blip r:embed="rId2" cstate="print"/>
          <a:srcRect/>
          <a:stretch>
            <a:fillRect/>
          </a:stretch>
        </p:blipFill>
        <p:spPr bwMode="auto">
          <a:xfrm>
            <a:off x="1371600" y="0"/>
            <a:ext cx="6858000" cy="6858000"/>
          </a:xfrm>
          <a:prstGeom prst="rect">
            <a:avLst/>
          </a:prstGeom>
          <a:noFill/>
        </p:spPr>
      </p:pic>
      <p:pic>
        <p:nvPicPr>
          <p:cNvPr id="83970" name="Picture 2" descr="http://ubdavid.org/advanced/new-life3/graphics/22_cross-crush-satan.jpg"/>
          <p:cNvPicPr>
            <a:picLocks noChangeAspect="1" noChangeArrowheads="1"/>
          </p:cNvPicPr>
          <p:nvPr/>
        </p:nvPicPr>
        <p:blipFill>
          <a:blip r:embed="rId3" cstate="print"/>
          <a:srcRect/>
          <a:stretch>
            <a:fillRect/>
          </a:stretch>
        </p:blipFill>
        <p:spPr bwMode="auto">
          <a:xfrm>
            <a:off x="1371600" y="0"/>
            <a:ext cx="6858000" cy="685800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i="1" dirty="0" smtClean="0"/>
              <a:t>I Corinthians 15:57 “But thanks be to God, which giveth us the </a:t>
            </a:r>
            <a:r>
              <a:rPr lang="en-US" i="1" dirty="0" smtClean="0">
                <a:solidFill>
                  <a:srgbClr val="FFFF00"/>
                </a:solidFill>
              </a:rPr>
              <a:t>victory</a:t>
            </a:r>
            <a:r>
              <a:rPr lang="en-US" i="1" dirty="0" smtClean="0"/>
              <a:t> through our Lord Jesus Christ.”</a:t>
            </a:r>
          </a:p>
          <a:p>
            <a:r>
              <a:rPr lang="en-US" i="1" dirty="0" smtClean="0"/>
              <a:t>II Corinthians 2:14</a:t>
            </a:r>
            <a:r>
              <a:rPr lang="en-US" i="1" baseline="30000" dirty="0" smtClean="0"/>
              <a:t> </a:t>
            </a:r>
            <a:r>
              <a:rPr lang="en-US" i="1" dirty="0" smtClean="0"/>
              <a:t> “Now </a:t>
            </a:r>
            <a:r>
              <a:rPr lang="en-US" i="1" dirty="0" smtClean="0"/>
              <a:t>thanks be unto God, which always </a:t>
            </a:r>
            <a:r>
              <a:rPr lang="en-US" i="1" dirty="0" err="1" smtClean="0"/>
              <a:t>causeth</a:t>
            </a:r>
            <a:r>
              <a:rPr lang="en-US" i="1" dirty="0" smtClean="0"/>
              <a:t> us to </a:t>
            </a:r>
            <a:r>
              <a:rPr lang="en-US" i="1" dirty="0" smtClean="0">
                <a:solidFill>
                  <a:srgbClr val="FFFF00"/>
                </a:solidFill>
              </a:rPr>
              <a:t>triumph</a:t>
            </a:r>
            <a:r>
              <a:rPr lang="en-US" i="1" dirty="0" smtClean="0"/>
              <a:t> in Christ, and maketh manifest the </a:t>
            </a:r>
            <a:r>
              <a:rPr lang="en-US" i="1" dirty="0" err="1" smtClean="0"/>
              <a:t>savour</a:t>
            </a:r>
            <a:r>
              <a:rPr lang="en-US" i="1" dirty="0" smtClean="0"/>
              <a:t> of his knowledge by us in every place.”</a:t>
            </a:r>
          </a:p>
          <a:p>
            <a:r>
              <a:rPr lang="en-US" i="1" dirty="0" smtClean="0"/>
              <a:t>Romans 8:37</a:t>
            </a:r>
            <a:r>
              <a:rPr lang="en-US" i="1" baseline="30000" dirty="0" smtClean="0"/>
              <a:t> </a:t>
            </a:r>
            <a:r>
              <a:rPr lang="en-US" i="1" dirty="0" smtClean="0"/>
              <a:t> “Nay</a:t>
            </a:r>
            <a:r>
              <a:rPr lang="en-US" i="1" dirty="0" smtClean="0"/>
              <a:t>, in all these things we are more than </a:t>
            </a:r>
            <a:r>
              <a:rPr lang="en-US" i="1" dirty="0" smtClean="0">
                <a:solidFill>
                  <a:srgbClr val="FFFF00"/>
                </a:solidFill>
              </a:rPr>
              <a:t>conquerors</a:t>
            </a:r>
            <a:r>
              <a:rPr lang="en-US" i="1" dirty="0" smtClean="0"/>
              <a:t> through him that loved us.”</a:t>
            </a:r>
          </a:p>
          <a:p>
            <a:r>
              <a:rPr lang="en-US" i="1" dirty="0" smtClean="0"/>
              <a:t>I John 5:1 </a:t>
            </a:r>
            <a:r>
              <a:rPr lang="en-US" i="1" dirty="0" smtClean="0"/>
              <a:t> </a:t>
            </a:r>
            <a:r>
              <a:rPr lang="en-US" i="1" dirty="0" smtClean="0"/>
              <a:t>“</a:t>
            </a:r>
            <a:r>
              <a:rPr lang="en-US" i="1" dirty="0" smtClean="0"/>
              <a:t>W</a:t>
            </a:r>
            <a:r>
              <a:rPr lang="en-US" i="1" dirty="0" smtClean="0"/>
              <a:t>hatsoever </a:t>
            </a:r>
            <a:r>
              <a:rPr lang="en-US" i="1" dirty="0" smtClean="0"/>
              <a:t>is born of God </a:t>
            </a:r>
            <a:r>
              <a:rPr lang="en-US" i="1" dirty="0" err="1" smtClean="0">
                <a:solidFill>
                  <a:srgbClr val="FFFF00"/>
                </a:solidFill>
              </a:rPr>
              <a:t>overcometh</a:t>
            </a:r>
            <a:r>
              <a:rPr lang="en-US" i="1" dirty="0" smtClean="0"/>
              <a:t> the world: and this is the victory that </a:t>
            </a:r>
            <a:r>
              <a:rPr lang="en-US" i="1" dirty="0" err="1" smtClean="0">
                <a:solidFill>
                  <a:srgbClr val="FFFF00"/>
                </a:solidFill>
              </a:rPr>
              <a:t>overcometh</a:t>
            </a:r>
            <a:r>
              <a:rPr lang="en-US" i="1" dirty="0" smtClean="0"/>
              <a:t> the world, even our faith. Who is he that </a:t>
            </a:r>
            <a:r>
              <a:rPr lang="en-US" i="1" dirty="0" err="1" smtClean="0">
                <a:solidFill>
                  <a:srgbClr val="FFFF00"/>
                </a:solidFill>
              </a:rPr>
              <a:t>overcometh</a:t>
            </a:r>
            <a:r>
              <a:rPr lang="en-US" i="1" dirty="0" smtClean="0"/>
              <a:t> the world, but he that believeth that Jesus is the Son of God.”</a:t>
            </a:r>
          </a:p>
          <a:p>
            <a:endParaRPr lang="en-US" i="1" dirty="0" smtClean="0"/>
          </a:p>
          <a:p>
            <a:endParaRPr lang="en-US" i="1" dirty="0" smtClean="0"/>
          </a:p>
          <a:p>
            <a:endParaRPr lang="en-US" i="1" dirty="0" smtClean="0"/>
          </a:p>
          <a:p>
            <a:endParaRPr lang="en-US" i="1" dirty="0" smtClean="0"/>
          </a:p>
          <a:p>
            <a:endParaRPr lang="en-US" i="1" dirty="0" smtClean="0"/>
          </a:p>
          <a:p>
            <a:endParaRPr lang="en-US" i="1" dirty="0" smtClean="0"/>
          </a:p>
          <a:p>
            <a:endParaRPr lang="en-US" i="1"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http://covenantoflove.net/wp-content/uploads/2011/11/In-the-Beginning-1.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257800"/>
          </a:xfrm>
        </p:spPr>
        <p:txBody>
          <a:bodyPr>
            <a:normAutofit/>
          </a:bodyPr>
          <a:lstStyle/>
          <a:p>
            <a:r>
              <a:rPr lang="en-US" i="1" dirty="0" smtClean="0"/>
              <a:t>Colossians 2:13-15 “And you, being dead in your sins and the </a:t>
            </a:r>
            <a:r>
              <a:rPr lang="en-US" i="1" dirty="0" err="1" smtClean="0"/>
              <a:t>uncircumcision</a:t>
            </a:r>
            <a:r>
              <a:rPr lang="en-US" i="1" dirty="0" smtClean="0"/>
              <a:t> of your flesh, hath he quickened together with him, having forgiven you all trespasses; Blotting out the handwriting of ordinances that was against us, which was contrary to us, and took it out of the way, nailing it to his cross; And having spoiled principalities and powers, he made a </a:t>
            </a:r>
            <a:r>
              <a:rPr lang="en-US" i="1" dirty="0" err="1" smtClean="0"/>
              <a:t>shew</a:t>
            </a:r>
            <a:r>
              <a:rPr lang="en-US" i="1" dirty="0" smtClean="0"/>
              <a:t> of them openly, triumphing over them in it.”</a:t>
            </a:r>
          </a:p>
          <a:p>
            <a:endParaRPr lang="en-US" i="1" dirty="0" smtClean="0"/>
          </a:p>
          <a:p>
            <a:endParaRPr lang="en-US" i="1" dirty="0"/>
          </a:p>
        </p:txBody>
      </p:sp>
      <p:pic>
        <p:nvPicPr>
          <p:cNvPr id="88066" name="Picture 2" descr="https://encrypted-tbn2.gstatic.com/images?q=tbn:ANd9GcRsAdu-1ZJ0yqgOn6pqbFjJCDxiZJNuS2lxtOyHcCOXVBoF5SqTEA"/>
          <p:cNvPicPr>
            <a:picLocks noChangeAspect="1" noChangeArrowheads="1"/>
          </p:cNvPicPr>
          <p:nvPr/>
        </p:nvPicPr>
        <p:blipFill>
          <a:blip r:embed="rId2" cstate="print"/>
          <a:srcRect/>
          <a:stretch>
            <a:fillRect/>
          </a:stretch>
        </p:blipFill>
        <p:spPr bwMode="auto">
          <a:xfrm>
            <a:off x="4495800" y="4050063"/>
            <a:ext cx="4219575" cy="2807937"/>
          </a:xfrm>
          <a:prstGeom prst="rect">
            <a:avLst/>
          </a:prstGeom>
          <a:noFill/>
        </p:spPr>
      </p:pic>
    </p:spTree>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
            <a:ext cx="9144000" cy="6553200"/>
          </a:xfrm>
        </p:spPr>
        <p:txBody>
          <a:bodyPr>
            <a:normAutofit/>
          </a:bodyPr>
          <a:lstStyle/>
          <a:p>
            <a:pPr algn="ctr">
              <a:buNone/>
            </a:pPr>
            <a:r>
              <a:rPr lang="en-US" sz="3300" i="1" dirty="0" smtClean="0"/>
              <a:t>“And the great dragon was cast out, that old serpent, called the Devil, and Satan, which </a:t>
            </a:r>
            <a:r>
              <a:rPr lang="en-US" sz="3300" i="1" dirty="0" err="1" smtClean="0"/>
              <a:t>deceiveth</a:t>
            </a:r>
            <a:r>
              <a:rPr lang="en-US" sz="3300" i="1" dirty="0" smtClean="0"/>
              <a:t> the whole world: he was cast out into the earth, and his angels were cast out with him. And I heard a loud voice saying in heaven, Now is come salvation, and strength, and the kingdom of our God, and the power of his Christ: for the accuser of our brethren is cast down, which accused them before our God day and night. And they overcame him by the blood of the Lamb, and by the word of their testimony; and they loved not their lives unto the death.” (Revelation 12:9-11)</a:t>
            </a:r>
            <a:endParaRPr lang="en-US" sz="3300" i="1" dirty="0"/>
          </a:p>
        </p:txBody>
      </p:sp>
      <p:pic>
        <p:nvPicPr>
          <p:cNvPr id="84994" name="Picture 2" descr="http://illustrationstoencourage.files.wordpress.com/2013/07/satan-cast-out-of-heaven.png?w=457&amp;h=597"/>
          <p:cNvPicPr>
            <a:picLocks noChangeAspect="1" noChangeArrowheads="1"/>
          </p:cNvPicPr>
          <p:nvPr/>
        </p:nvPicPr>
        <p:blipFill>
          <a:blip r:embed="rId2" cstate="print">
            <a:lum bright="-10000"/>
          </a:blip>
          <a:srcRect/>
          <a:stretch>
            <a:fillRect/>
          </a:stretch>
        </p:blipFill>
        <p:spPr bwMode="auto">
          <a:xfrm>
            <a:off x="2133600" y="0"/>
            <a:ext cx="5181891" cy="6788277"/>
          </a:xfrm>
          <a:prstGeom prst="rect">
            <a:avLst/>
          </a:prstGeom>
          <a:ln>
            <a:noFill/>
          </a:ln>
          <a:effectLst>
            <a:softEdge rad="112500"/>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2000"/>
                                        <p:tgtEl>
                                          <p:spTgt spid="849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676400"/>
          </a:xfrm>
        </p:spPr>
        <p:txBody>
          <a:bodyPr>
            <a:normAutofit/>
          </a:bodyPr>
          <a:lstStyle/>
          <a:p>
            <a:r>
              <a:rPr lang="en-US" dirty="0" smtClean="0"/>
              <a:t>Judgment upon Adam and Eve</a:t>
            </a:r>
            <a:br>
              <a:rPr lang="en-US" dirty="0" smtClean="0"/>
            </a:br>
            <a:r>
              <a:rPr lang="en-US" sz="4000" dirty="0" smtClean="0">
                <a:solidFill>
                  <a:srgbClr val="FFFF00"/>
                </a:solidFill>
              </a:rPr>
              <a:t>(sevenfold sentence because of their sin)</a:t>
            </a:r>
            <a:endParaRPr lang="en-US" sz="4000" dirty="0">
              <a:solidFill>
                <a:srgbClr val="FFFF00"/>
              </a:solidFill>
            </a:endParaRPr>
          </a:p>
        </p:txBody>
      </p:sp>
      <p:pic>
        <p:nvPicPr>
          <p:cNvPr id="89090" name="Picture 2" descr="http://ubdavid.org/advanced/new-life3/graphics/4_adam-eve-skins-afraid.jpg"/>
          <p:cNvPicPr>
            <a:picLocks noChangeAspect="1" noChangeArrowheads="1"/>
          </p:cNvPicPr>
          <p:nvPr/>
        </p:nvPicPr>
        <p:blipFill>
          <a:blip r:embed="rId2" cstate="print"/>
          <a:srcRect/>
          <a:stretch>
            <a:fillRect/>
          </a:stretch>
        </p:blipFill>
        <p:spPr bwMode="auto">
          <a:xfrm>
            <a:off x="1066800" y="2209800"/>
            <a:ext cx="6700341" cy="38862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dirty="0" smtClean="0">
                <a:solidFill>
                  <a:srgbClr val="FFFF00"/>
                </a:solidFill>
              </a:rPr>
              <a:t>1# Guilt and Shame</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752600"/>
            <a:ext cx="5257800" cy="5105399"/>
          </a:xfrm>
        </p:spPr>
        <p:txBody>
          <a:bodyPr>
            <a:normAutofit/>
          </a:bodyPr>
          <a:lstStyle/>
          <a:p>
            <a:pPr algn="ctr">
              <a:buNone/>
            </a:pPr>
            <a:r>
              <a:rPr lang="en-US" sz="3600" i="1" dirty="0" smtClean="0"/>
              <a:t>  "And the eyes of them both were opened, and they knew that they were naked; and they sewed fig leaves together, and made themselves aprons" (Gen. 3:7)</a:t>
            </a:r>
          </a:p>
          <a:p>
            <a:endParaRPr lang="en-US" sz="3600" dirty="0"/>
          </a:p>
        </p:txBody>
      </p:sp>
      <p:pic>
        <p:nvPicPr>
          <p:cNvPr id="90114" name="Picture 2" descr="http://www.biblevisuals.org/images/look_inside_bvi/visualized_bible/NT/NT35_illustrations/NT35_P02_illustration.jpg"/>
          <p:cNvPicPr>
            <a:picLocks noChangeAspect="1" noChangeArrowheads="1"/>
          </p:cNvPicPr>
          <p:nvPr/>
        </p:nvPicPr>
        <p:blipFill>
          <a:blip r:embed="rId2" cstate="print"/>
          <a:srcRect/>
          <a:stretch>
            <a:fillRect/>
          </a:stretch>
        </p:blipFill>
        <p:spPr bwMode="auto">
          <a:xfrm>
            <a:off x="5486400" y="1524000"/>
            <a:ext cx="3486149" cy="46482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fontScale="90000"/>
          </a:bodyPr>
          <a:lstStyle/>
          <a:p>
            <a:r>
              <a:rPr lang="en-US" i="1" dirty="0" smtClean="0"/>
              <a:t>I John 2:28  “And now, little children, abide in him; that, when he shall appear, we may have confidence, and not be </a:t>
            </a:r>
            <a:r>
              <a:rPr lang="en-US" i="1" u="sng" dirty="0" smtClean="0"/>
              <a:t>ashamed </a:t>
            </a:r>
            <a:r>
              <a:rPr lang="en-US" i="1" dirty="0" smtClean="0"/>
              <a:t>before him at his coming.”</a:t>
            </a:r>
            <a:br>
              <a:rPr lang="en-US" i="1" dirty="0" smtClean="0"/>
            </a:br>
            <a:r>
              <a:rPr lang="en-US" i="1" dirty="0" smtClean="0"/>
              <a:t/>
            </a:r>
            <a:br>
              <a:rPr lang="en-US" i="1" dirty="0" smtClean="0"/>
            </a:br>
            <a:r>
              <a:rPr lang="en-US" i="1" dirty="0" smtClean="0"/>
              <a:t> Rom. 3:19  “Now we know that what things </a:t>
            </a:r>
            <a:r>
              <a:rPr lang="en-US" i="1" dirty="0" err="1" smtClean="0"/>
              <a:t>soever</a:t>
            </a:r>
            <a:r>
              <a:rPr lang="en-US" i="1" dirty="0" smtClean="0"/>
              <a:t> the law saith, it saith to them who are under the law: that every mouth may be stopped, and all the world may become </a:t>
            </a:r>
            <a:r>
              <a:rPr lang="en-US" i="1" u="sng" dirty="0" smtClean="0"/>
              <a:t>guilty</a:t>
            </a:r>
            <a:r>
              <a:rPr lang="en-US" i="1" dirty="0" smtClean="0"/>
              <a:t> before God.”</a:t>
            </a:r>
            <a:endParaRPr lang="en-US" i="1" dirty="0"/>
          </a:p>
        </p:txBody>
      </p:sp>
    </p:spTree>
  </p:cSld>
  <p:clrMapOvr>
    <a:masterClrMapping/>
  </p:clrMapOvr>
  <p:transition>
    <p:fade thruBlk="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mytherapysession.net/video-images/Guilt%20Shame.jpg"/>
          <p:cNvPicPr>
            <a:picLocks noChangeAspect="1" noChangeArrowheads="1"/>
          </p:cNvPicPr>
          <p:nvPr/>
        </p:nvPicPr>
        <p:blipFill>
          <a:blip r:embed="rId2" cstate="print"/>
          <a:srcRect/>
          <a:stretch>
            <a:fillRect/>
          </a:stretch>
        </p:blipFill>
        <p:spPr bwMode="auto">
          <a:xfrm>
            <a:off x="-51077" y="0"/>
            <a:ext cx="9195078" cy="6858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3200"/>
            <a:ext cx="9144000" cy="4114800"/>
          </a:xfrm>
        </p:spPr>
        <p:txBody>
          <a:bodyPr>
            <a:normAutofit/>
            <a:scene3d>
              <a:camera prst="orthographicFront"/>
              <a:lightRig rig="threePt" dir="t"/>
            </a:scene3d>
            <a:sp3d extrusionH="57150">
              <a:bevelT w="38100" h="38100" prst="convex"/>
            </a:sp3d>
          </a:bodyPr>
          <a:lstStyle/>
          <a:p>
            <a:r>
              <a:rPr lang="en-US" sz="4000" dirty="0" smtClean="0"/>
              <a:t>The difference between guilt and shame is that guilt is the feeling we get when we have done something wrong and know it. Shame is when our actions result in branding ourselves in the eyes of others </a:t>
            </a:r>
            <a:br>
              <a:rPr lang="en-US" sz="4000" dirty="0" smtClean="0"/>
            </a:br>
            <a:r>
              <a:rPr lang="en-US" sz="4000" dirty="0" smtClean="0"/>
              <a:t>as a bad person.</a:t>
            </a:r>
            <a:endParaRPr lang="en-US" sz="4000" dirty="0"/>
          </a:p>
        </p:txBody>
      </p:sp>
      <p:pic>
        <p:nvPicPr>
          <p:cNvPr id="93190" name="Picture 6" descr="http://www.myjewishlearning.com/blog/rabbis-without-borders/files/2013/08/guilt1.jpg"/>
          <p:cNvPicPr>
            <a:picLocks noChangeAspect="1" noChangeArrowheads="1"/>
          </p:cNvPicPr>
          <p:nvPr/>
        </p:nvPicPr>
        <p:blipFill>
          <a:blip r:embed="rId2" cstate="print"/>
          <a:srcRect/>
          <a:stretch>
            <a:fillRect/>
          </a:stretch>
        </p:blipFill>
        <p:spPr bwMode="auto">
          <a:xfrm>
            <a:off x="381000" y="228600"/>
            <a:ext cx="2590800" cy="2582165"/>
          </a:xfrm>
          <a:prstGeom prst="rect">
            <a:avLst/>
          </a:prstGeom>
          <a:noFill/>
        </p:spPr>
      </p:pic>
      <p:pic>
        <p:nvPicPr>
          <p:cNvPr id="93192" name="Picture 8" descr="http://thereasonablebachelor.files.wordpress.com/2012/06/shame-on-you.jpg"/>
          <p:cNvPicPr>
            <a:picLocks noChangeAspect="1" noChangeArrowheads="1"/>
          </p:cNvPicPr>
          <p:nvPr/>
        </p:nvPicPr>
        <p:blipFill>
          <a:blip r:embed="rId3" cstate="print"/>
          <a:srcRect/>
          <a:stretch>
            <a:fillRect/>
          </a:stretch>
        </p:blipFill>
        <p:spPr bwMode="auto">
          <a:xfrm>
            <a:off x="4953000" y="228600"/>
            <a:ext cx="3614738" cy="25146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2# Fear</a:t>
            </a:r>
            <a:endParaRPr lang="en-US" dirty="0">
              <a:solidFill>
                <a:srgbClr val="FFFF00"/>
              </a:solidFill>
            </a:endParaRPr>
          </a:p>
        </p:txBody>
      </p:sp>
      <p:sp>
        <p:nvSpPr>
          <p:cNvPr id="3" name="Content Placeholder 2"/>
          <p:cNvSpPr>
            <a:spLocks noGrp="1"/>
          </p:cNvSpPr>
          <p:nvPr>
            <p:ph idx="1"/>
          </p:nvPr>
        </p:nvSpPr>
        <p:spPr>
          <a:xfrm>
            <a:off x="0" y="1295400"/>
            <a:ext cx="8991600" cy="4830763"/>
          </a:xfrm>
        </p:spPr>
        <p:txBody>
          <a:bodyPr>
            <a:noAutofit/>
          </a:bodyPr>
          <a:lstStyle/>
          <a:p>
            <a:pPr lvl="0" algn="ctr">
              <a:buNone/>
            </a:pPr>
            <a:r>
              <a:rPr lang="en-US" sz="3600" i="1" dirty="0" smtClean="0"/>
              <a:t>    “And they heard the voice of the Lord God walking in the garden in the cool of the day: and Adam and his wife hid themselves from the presence of the Lord God amongst the trees of the garden. And the Lord God called unto Adam, and said unto him, Where art thou? And he said, I heard thy voice in the garden, and </a:t>
            </a:r>
            <a:r>
              <a:rPr lang="en-US" sz="3600" i="1" u="sng" dirty="0" smtClean="0"/>
              <a:t>I was afraid</a:t>
            </a:r>
            <a:r>
              <a:rPr lang="en-US" sz="3600" i="1" dirty="0" smtClean="0"/>
              <a:t>, because I was naked; and I hid myself" (Gen. 3:8-10)</a:t>
            </a:r>
          </a:p>
          <a:p>
            <a:pPr algn="ctr"/>
            <a:endParaRPr lang="en-US" sz="3600" i="1" dirty="0"/>
          </a:p>
        </p:txBody>
      </p:sp>
    </p:spTree>
  </p:cSld>
  <p:clrMapOvr>
    <a:masterClrMapping/>
  </p:clrMapOvr>
  <p:transition>
    <p:fade thruBlk="1"/>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http://b.vimeocdn.com/ts/434/696/434696384_640.jpg"/>
          <p:cNvPicPr>
            <a:picLocks noChangeAspect="1" noChangeArrowheads="1"/>
          </p:cNvPicPr>
          <p:nvPr/>
        </p:nvPicPr>
        <p:blipFill>
          <a:blip r:embed="rId2" cstate="print"/>
          <a:srcRect/>
          <a:stretch>
            <a:fillRect/>
          </a:stretch>
        </p:blipFill>
        <p:spPr bwMode="auto">
          <a:xfrm>
            <a:off x="0" y="0"/>
            <a:ext cx="9110131" cy="5124450"/>
          </a:xfrm>
          <a:prstGeom prst="rect">
            <a:avLst/>
          </a:prstGeom>
          <a:noFill/>
        </p:spPr>
      </p:pic>
      <p:sp>
        <p:nvSpPr>
          <p:cNvPr id="4" name="Rectangle 3"/>
          <p:cNvSpPr/>
          <p:nvPr/>
        </p:nvSpPr>
        <p:spPr>
          <a:xfrm>
            <a:off x="0" y="5181600"/>
            <a:ext cx="9144000" cy="2062103"/>
          </a:xfrm>
          <a:prstGeom prst="rect">
            <a:avLst/>
          </a:prstGeom>
        </p:spPr>
        <p:txBody>
          <a:bodyPr wrap="square">
            <a:spAutoFit/>
          </a:bodyPr>
          <a:lstStyle/>
          <a:p>
            <a:pPr algn="ctr"/>
            <a:r>
              <a:rPr lang="en-US" sz="3200" i="1" dirty="0" smtClean="0"/>
              <a:t>“Neither is there any creature that is not manifest in his sight: but all things are naked and opened unto the eyes of him with whom we have to do.” (Heb. 4:13)</a:t>
            </a:r>
            <a:br>
              <a:rPr lang="en-US" sz="3200" i="1" dirty="0" smtClean="0"/>
            </a:br>
            <a:endParaRPr lang="en-US" sz="3200" i="1" dirty="0"/>
          </a:p>
        </p:txBody>
      </p:sp>
    </p:spTree>
  </p:cSld>
  <p:clrMapOvr>
    <a:masterClrMapping/>
  </p:clrMapOvr>
  <p:transition>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200400"/>
          </a:xfrm>
        </p:spPr>
        <p:txBody>
          <a:bodyPr>
            <a:normAutofit/>
          </a:bodyPr>
          <a:lstStyle/>
          <a:p>
            <a:r>
              <a:rPr lang="en-US" i="1" dirty="0" smtClean="0"/>
              <a:t> (Proverbs 28:13) </a:t>
            </a:r>
            <a:br>
              <a:rPr lang="en-US" i="1" dirty="0" smtClean="0"/>
            </a:br>
            <a:r>
              <a:rPr lang="en-US" i="1" dirty="0" smtClean="0"/>
              <a:t>“He that </a:t>
            </a:r>
            <a:r>
              <a:rPr lang="en-US" i="1" dirty="0" err="1" smtClean="0"/>
              <a:t>covereth</a:t>
            </a:r>
            <a:r>
              <a:rPr lang="en-US" i="1" dirty="0" smtClean="0"/>
              <a:t> his sins shall not prosper: but whoso </a:t>
            </a:r>
            <a:r>
              <a:rPr lang="en-US" i="1" dirty="0" err="1" smtClean="0"/>
              <a:t>confesseth</a:t>
            </a:r>
            <a:r>
              <a:rPr lang="en-US" i="1" dirty="0" smtClean="0"/>
              <a:t> and </a:t>
            </a:r>
            <a:r>
              <a:rPr lang="en-US" i="1" dirty="0" err="1" smtClean="0"/>
              <a:t>forsaketh</a:t>
            </a:r>
            <a:r>
              <a:rPr lang="en-US" i="1" dirty="0" smtClean="0"/>
              <a:t> them shall have mercy.”</a:t>
            </a:r>
            <a:endParaRPr lang="en-US" i="1" dirty="0"/>
          </a:p>
        </p:txBody>
      </p:sp>
      <p:pic>
        <p:nvPicPr>
          <p:cNvPr id="97282" name="Picture 2" descr="http://www.hort.purdue.edu/ext/senior/fruits/images/large/figleaves.jpg"/>
          <p:cNvPicPr>
            <a:picLocks noChangeAspect="1" noChangeArrowheads="1"/>
          </p:cNvPicPr>
          <p:nvPr/>
        </p:nvPicPr>
        <p:blipFill>
          <a:blip r:embed="rId2" cstate="print"/>
          <a:srcRect/>
          <a:stretch>
            <a:fillRect/>
          </a:stretch>
        </p:blipFill>
        <p:spPr bwMode="auto">
          <a:xfrm>
            <a:off x="2133600" y="3114675"/>
            <a:ext cx="4991100" cy="374332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5058" name="Picture 2" descr="http://survincity.com/wp-content/uploads/images/homo-e1332670611926.jpg"/>
          <p:cNvPicPr>
            <a:picLocks noChangeAspect="1" noChangeArrowheads="1"/>
          </p:cNvPicPr>
          <p:nvPr/>
        </p:nvPicPr>
        <p:blipFill>
          <a:blip r:embed="rId2" cstate="print"/>
          <a:srcRect/>
          <a:stretch>
            <a:fillRect/>
          </a:stretch>
        </p:blipFill>
        <p:spPr bwMode="auto">
          <a:xfrm>
            <a:off x="4024312" y="3048000"/>
            <a:ext cx="5119688" cy="3276600"/>
          </a:xfrm>
          <a:prstGeom prst="rect">
            <a:avLst/>
          </a:prstGeom>
          <a:noFill/>
        </p:spPr>
      </p:pic>
      <p:pic>
        <p:nvPicPr>
          <p:cNvPr id="45060" name="Picture 4" descr="http://www.creationstudies.org/htdocs/Ceration-vs-Evolution.jpg"/>
          <p:cNvPicPr>
            <a:picLocks noChangeAspect="1" noChangeArrowheads="1"/>
          </p:cNvPicPr>
          <p:nvPr/>
        </p:nvPicPr>
        <p:blipFill>
          <a:blip r:embed="rId3" cstate="print"/>
          <a:srcRect/>
          <a:stretch>
            <a:fillRect/>
          </a:stretch>
        </p:blipFill>
        <p:spPr bwMode="auto">
          <a:xfrm>
            <a:off x="0" y="0"/>
            <a:ext cx="9270415" cy="2514600"/>
          </a:xfrm>
          <a:prstGeom prst="rect">
            <a:avLst/>
          </a:prstGeom>
          <a:noFill/>
        </p:spPr>
      </p:pic>
      <p:pic>
        <p:nvPicPr>
          <p:cNvPr id="45062" name="Picture 6" descr="http://tayaradio.com/blog/wp-content/uploads/2012/09/Creation-of-Man.jpg"/>
          <p:cNvPicPr>
            <a:picLocks noChangeAspect="1" noChangeArrowheads="1"/>
          </p:cNvPicPr>
          <p:nvPr/>
        </p:nvPicPr>
        <p:blipFill>
          <a:blip r:embed="rId4" cstate="print">
            <a:lum bright="-10000" contrast="30000"/>
          </a:blip>
          <a:srcRect/>
          <a:stretch>
            <a:fillRect/>
          </a:stretch>
        </p:blipFill>
        <p:spPr bwMode="auto">
          <a:xfrm>
            <a:off x="609600" y="2599236"/>
            <a:ext cx="3284996" cy="4258764"/>
          </a:xfrm>
          <a:prstGeom prst="rect">
            <a:avLst/>
          </a:prstGeom>
          <a:noFill/>
        </p:spPr>
      </p:pic>
    </p:spTree>
  </p:cSld>
  <p:clrMapOvr>
    <a:masterClrMapping/>
  </p:clrMapOvr>
  <p:transition>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0"/>
            <a:ext cx="8229600" cy="1417638"/>
          </a:xfrm>
        </p:spPr>
        <p:txBody>
          <a:bodyPr>
            <a:normAutofit fontScale="90000"/>
          </a:bodyPr>
          <a:lstStyle/>
          <a:p>
            <a:r>
              <a:rPr lang="en-US" dirty="0" smtClean="0"/>
              <a:t>What’s your fig leaf?</a:t>
            </a:r>
            <a:br>
              <a:rPr lang="en-US" dirty="0" smtClean="0"/>
            </a:br>
            <a:r>
              <a:rPr lang="en-US" dirty="0" smtClean="0"/>
              <a:t>What are you hiding behind?</a:t>
            </a:r>
            <a:endParaRPr lang="en-US" dirty="0"/>
          </a:p>
        </p:txBody>
      </p:sp>
      <p:sp>
        <p:nvSpPr>
          <p:cNvPr id="9" name="Content Placeholder 8"/>
          <p:cNvSpPr>
            <a:spLocks noGrp="1"/>
          </p:cNvSpPr>
          <p:nvPr>
            <p:ph idx="1"/>
          </p:nvPr>
        </p:nvSpPr>
        <p:spPr>
          <a:xfrm>
            <a:off x="0" y="1752600"/>
            <a:ext cx="6172200" cy="5105400"/>
          </a:xfrm>
        </p:spPr>
        <p:txBody>
          <a:bodyPr>
            <a:normAutofit lnSpcReduction="10000"/>
          </a:bodyPr>
          <a:lstStyle/>
          <a:p>
            <a:r>
              <a:rPr lang="en-US" sz="3600" dirty="0" smtClean="0">
                <a:solidFill>
                  <a:srgbClr val="FFFF00"/>
                </a:solidFill>
              </a:rPr>
              <a:t>Minimizing  your sin</a:t>
            </a:r>
          </a:p>
          <a:p>
            <a:r>
              <a:rPr lang="en-US" sz="3600" dirty="0" smtClean="0">
                <a:solidFill>
                  <a:srgbClr val="FFFF00"/>
                </a:solidFill>
              </a:rPr>
              <a:t>Denying your guilt</a:t>
            </a:r>
          </a:p>
          <a:p>
            <a:r>
              <a:rPr lang="en-US" sz="3600" dirty="0" smtClean="0">
                <a:solidFill>
                  <a:srgbClr val="FFFF00"/>
                </a:solidFill>
              </a:rPr>
              <a:t>Blaming others</a:t>
            </a:r>
          </a:p>
          <a:p>
            <a:r>
              <a:rPr lang="en-US" sz="3600" dirty="0" smtClean="0">
                <a:solidFill>
                  <a:srgbClr val="FFFF00"/>
                </a:solidFill>
              </a:rPr>
              <a:t>Justifying your actions</a:t>
            </a:r>
          </a:p>
          <a:p>
            <a:r>
              <a:rPr lang="en-US" sz="3600" dirty="0" smtClean="0">
                <a:solidFill>
                  <a:srgbClr val="FFFF00"/>
                </a:solidFill>
              </a:rPr>
              <a:t>Religion</a:t>
            </a:r>
          </a:p>
          <a:p>
            <a:r>
              <a:rPr lang="en-US" sz="3600" dirty="0" smtClean="0">
                <a:solidFill>
                  <a:srgbClr val="FFFF00"/>
                </a:solidFill>
              </a:rPr>
              <a:t>Good works</a:t>
            </a:r>
          </a:p>
          <a:p>
            <a:r>
              <a:rPr lang="en-US" sz="3600" dirty="0" smtClean="0">
                <a:solidFill>
                  <a:srgbClr val="FFFF00"/>
                </a:solidFill>
              </a:rPr>
              <a:t>Position</a:t>
            </a:r>
          </a:p>
          <a:p>
            <a:r>
              <a:rPr lang="en-US" sz="3600" dirty="0" smtClean="0">
                <a:solidFill>
                  <a:srgbClr val="FFFF00"/>
                </a:solidFill>
              </a:rPr>
              <a:t>Family reputation</a:t>
            </a:r>
          </a:p>
          <a:p>
            <a:pPr>
              <a:buNone/>
            </a:pPr>
            <a:endParaRPr lang="en-US" sz="3600" dirty="0" smtClean="0">
              <a:solidFill>
                <a:srgbClr val="FFFF00"/>
              </a:solidFill>
            </a:endParaRPr>
          </a:p>
          <a:p>
            <a:endParaRPr lang="en-US" sz="3600" dirty="0">
              <a:solidFill>
                <a:srgbClr val="FFFF00"/>
              </a:solidFill>
            </a:endParaRPr>
          </a:p>
        </p:txBody>
      </p:sp>
      <p:sp>
        <p:nvSpPr>
          <p:cNvPr id="95234" name="AutoShape 2" descr="data:image/jpeg;base64,/9j/4AAQSkZJRgABAQAAAQABAAD/2wCEAAkGBxQSEhQUExQWFRQXFxUYGBgVFBgVGBUYFxUXGBkWFRceHCghGBolGxQVITEhJSkrLi4uGB8zODMsNygtLisBCgoKDg0OGxAQGiwmHyQsLCwsLC8vLCwtLCwsLSwsLCwsLCwsLCwrLCwsLCwsLCwsLCwsLCwsLCwsLCwsLCwsLP/AABEIANAAyAMBIgACEQEDEQH/xAAcAAABBQEBAQAAAAAAAAAAAAADAgQFBgcAAQj/xAA7EAACAQMCBAQDBgUEAgMBAAABAhEAAyESMQQiQVEFBhNhMnGBBxRCUpGhIzNisfBywdHxQ4IkY7IW/8QAGgEAAgMBAQAAAAAAAAAAAAAAAQIAAwQFBv/EAC0RAAIBAgQFAwMFAQAAAAAAAAABAgMRBBIhMQVBUWFxEyKBMrHRM5Gh8PEU/9oADAMBAAIRAxEAPwBxXTQxcr0tXQuZDx6b3KKxoNw0jZCL45N6g7ozU9xjYqCu71jqjoDSTSzSDVIwNhSSKWTSJqEPIpD0WhXWqEBJwz3WCW1LOZhREmASd/YGrP4f5SUWWW8R6lxS2rf0AsEaejEk577U68seF+kNV1FF5mICuCHVPhYQcCSCflU9wajWsEQEYgMuqCNIGCf0+VcrGY2UZZYcgGb+IeCXeHaLi4JIV1yjx+U/7HNDS3WnX+FS9auawHQkMNyx0iNYIOOuap/jfgD8MQctbOzaSNOcK87NEfOrsLjY1fbLSRCCK0nTTgrXhStwBuVpDJR2WkEVCACtJNGYUNhRIDJrya5xSKIGezXUkmuoguaZb4iji/UDY4qnA4utucliVe9Te5epkeKFNb/F0kphsE4u/UY5ry5emhl6yyldjHMaQTXjNQmelIczUkGkk0moQNNSHgHArddmdoWyFuEadWvmwpM8okDMGk+CeG+sSzGLSEBzMEyCdC+5A36SKsvhfBCwD6MnUNbM76XKqDCaVwQC0zvJO1ZMRiIwi0nqG4/tsASwkgiHEsVA3GY95I7mj2EDXFkTqR9xGJSJjeh8Ou4yCpMBmEKvQjp3Az0olgKL6DKjRdJzEfB0Iwa4EnuKtx2bfqNByFgvggAdEEdD/YUjjLS3dSQpUo0xJAJ+EtPYgnvinRYAQMAbTOJ79SPc0K0C0sXCKxkEnU8AQPliTnvVMZOLUlyCjP8AxLwa7YGpwCswGUyCYkGNwDmJHSo4itE8Q4ebN1LaKQEKjIOtzGnJ6jJ9prP79oozIwhlJUg7gjcGvRYPEOtG73IN2FCYUdqE1bEQERSSKIaS1EAF1oRWjtQzRAAaur166mFJq3fNEXiDTIClijmY48PEUJ7tCBrw0HJsgvVXhakV4TSkPS1DJriaQTUIcTXjvAJr2j+HW1e9aR5KNcRWjeGYDGD37Go3ZXCaH4b4U3Dr6S3Ye2zSfTKh9ZBLMQ2NgBueWknhzbIQhYdpBAIlp6zkaZ2p5xN1Wu6mKhoOr1AWCkZkCQCPig7fKjPbEFVXlYDLcpIEZzzRme2a8tOpKUrvnuKxo6zzKTOdJkZHUKAP3ruHufx7ZWT/AA7oGY6rS0uQYY5AEaRl16ETsuNh3oLKPvFkFRDC5MGJwM/90Fz8MKHtq0LvM38tTvOXPz/KO/X9ac3bzagBlzhTIHzDflA/ztQ7l4kqBljhFXP/AEI+lF4ayqgw4LNgnBEfkAJkKO/Ws7ZALcGnwlnYjOiRbyTMhY5s1FcdwaX1uAKpeGW2WEXCRncADB/XV7VKcQS5W2gLEzBggrtqJEkiBHeaS7OqwL6C2scqBwxz1ZjAbrMHerqVSUHdPUNzL9UiaGxqU8xCOJvCI5uwGwGYGM71FNXqISzRTIJNIJr1qGxqwB41DNKY0NjUAIaurxq6mFJULSorhSwtKWCIovDcO1x1trGp2CidpJjPtSStTnk60DxGVDMEYpJ2aVGPeCR9aSrPJBy6AE+MeXCk3OH13bM7ETdSfzBRzL2YfWKrprXBu0AqZkSOZi3KqqwjYnp3pt455Us8RcLZW4dSl7YKqXiQzJB19sFSa5NDii+mqvkiMqakGpjxrwC/wsG8oCltIZWDLqiQD1BIyJqJYV14TjNXi7ogmad+BWlfibSuWALSCraTqUFkhoOnmAzFNCKN4TxwsX0dp0fDcjf02w8fTP0qTvldgmk2eJJUlpVxzAM3YA8qnoZPttTo2h8Q1MTnU5gP10hQNiZJP96XYHpn0xpBBwY1auuufxSIP6CkcIArsoJnpAOoqc6QZhADuR7V5ST3sKdeAuCSYIJ5jIIbqFXt/f8AsyW033iwNIDfxAexJC9R8qkrtuTICgwBpDTKiMMen79c1Hu3/wAqxhtnkTB2G1GD38MiJtVFvqCzbucMf9Pt7Uy4viSAdRkD4hESOhneflRb10IDEJuSdyf9R7Gk8DZnTdcaUGbc7T+cmMAdAapSt7mTc84XgruktyamjVrY6kUbISBv396InCcwNx1u8pYKJC24zrbVuPfp2o/EXyT+ZzhSMMSf7depG+1Vzz1xotWxwwOq5dh7ziACoOExuCenYZ3q2hCVaoodfsMtSl+J8QLl244MhnYgxGJxjoIimbUQilcPwz3HW2ilnYwqjcn/ACTXqlaK7II1al8BwNy+/p2Ua4/5VzA7sdlHuSKuvgnkSZfi9QA5hbtMuUWSzu3UGIAUg4OelWe5bUW0ChURj8FtBpUiCGEASQDpzn3rBW4nTg8sNX/ADGLylSQdwSD8wYP7igk1P+deCWzxd1UBAMOQxGGeWaOwkmB0qvNXRpzU4qS5is8NdSSa9qwUnbdFApvbaihqQsFkVafJtki3efkAJUKSJaUBLgDoIe2ff6VVZq6+ULBaxpNieZjLDSbgIWGUmJ+ILI/5rDxCVqDIWFbhUggAhScrGmBg6R+EAMNpo15QAYglZIIgS5zPygLgdxQkbIDfFAB/ET79REdq9tWy/wDDyBgfJDkn5xivMMUXxgRkZCBdQgC5MlWB7kCE0zIIyIqoeL+RbYL+hcOvTKWpDAlcFdZIYlsRjedxtdb9wPqk8u2kY33GkzECJI7014T+Wq21DOyBnyMkjBYwNMdM/KrsPialH6X8DXMWDgiRmgXDWg+dvL9y6fvKFSosjWDKsSnVcZkSf/Ws9Ir1FCvGtDNH/AmgeTvHPWtejcgtaUDn5ptbBl66lMA+2k96sPHcONPKukrnSs6ivXUM6Y3FZZ4Lxfo3kuH4QYf/AEHD/sZ+lalZDLyljymOXduzFyeo2Arj4+h6dTNHZiyPeHuAjGBE/CWJHTV3E9zTfjnP3jh56a+pPaveIs+k0j+Wx2BkA9mjoelNwAeJsCB1kCSInt02rHFK9+zFRK8PwJu89zFkHlAWdbf1CcL896kL1wAlidJ9v2JEZG+1dc4k6gPic4AAMx0EZkUaxYZTqIlhMKOYJHbuR2/SskpN7hG1y6vDI1+6CCFJIH4VwNI/rYwPbtWXeKeIvxFxrtyATso+FANkX2H71Z/PvG8lq2P/ACk3DuIS3hBEnBZmb/1FVPg+Ga7cS2nxOyqPYsYk+w3+ld/htBQp+rLd/wAJDod+B+B3OLcrb5VUc9wiVTEgRIljGBP6Vp/hfhVnh1U2baLIC+oR/E2keoSI5jnHyonBcIlm01q1gIYBE6iWMFjE6iwMn6RUnw9iVZAIlSsBpXK4MHauVjeISrO0dI/fyEhrDw5cCObl3whxt1WSG+RNCska20CROhV3BVSZBPVTn3iK9W8RaQrh2ARcQRqHMexiCfnRLbiFRBKqVwwDKBETESzDtWYUoP2nqF+6CBq039RgBzDWxDEbgZgk9TVDatG+0p1Njh4eYuPjSCWJQEtrEYUyIjd98VnFyvV8Pd8PH+8wMGa9ryuraAl1aiBqaI9FDUgRwbmJrUOD4cm2i6x6q20D51KVVQdQY7b794rN/BeC9e6E1BMMZKlhyiY0gyav/BBRatpbuAm0irEatUE5aYlpkhYx3rk8UknFRvqQk1IMgrp35RuMHY9gIzRAulgZGTobGM5Ej2NDsENEzHQEywWcuzdCTOPnXpT1FjUIO0774g9dia4LAecWx0kAHaBBAkkxMdST19qeXLcAICCqgYSAcQJknfegcCQzK5gFcmckvsIG5jJ/Sjswn8AOJLLBOJ2jp9d6V9CAOGRBuC2SGBk6U1EMDGACJkmsW4zhmtuyOmhlJlMHTOQuOkEVtaF2twgMc5nIVQWMtPWAelZV5zM8dxPYXIHyCqP9q7HCJvPKIxDItaf4V/Js3iJHpoDET8I2G5AjJFZmK07yvejh7PX+Ghy4Reo5sEtsMbVq4p+mn3FZKpxKOpBA0n4gDv7uYMH6k53qKUJ97sidSgbz0zualT4YDDoQsyYOLZM7oPw/Oou5P35J6L7N+Ex7GuJC2tujAixW7wAPprvgxjvk3D/ag3TqhSV5p5vhIA+IET9M96C15naArs3QcogYjYYz3/enIU2pdydUScYKrzaQT7DcfpVGXXuQzPzfx3q8XdP4UPpqBsAmP7zUr9n3hhuNfvglRZSFI63HB5fou/8ArFUr7wWl23Mu3zY6j+5NbZ4NwHocBZXGVtF1Kn4nIZjI65rv4+p/z4dU489PyWIkeLTCSAW1quFMxpaAwJkwY3pDyCGHSAw0xEHD5mIJIPzFdxjA2pEQrI34oAmCZIEYbvQLvFelbNwHmUEAfnOylDG+wPfrtXmkmyPcY8QVa7cI2UwIOAzc1xvlMD9aJBblHKoMat1TVuvvtIz9aHw9gBFAJZgNR7E51x3M5px6xZTEadi5HLpaTpK9YJMHarm+gr1ZSvtGKrYtqwR7ushXgqyKsG4MnJJNuaze5WweciRwN60pNwhQTyBYQOpNzc6sT7j61kF2vT8LlehboRgCK6va6ukAMj0dblMpr0PQsC5avKKFuIBDQyqzARlzGmAZxGqZPar3w72rhlrC6hygAEMWgZEfFABMk5J9qznydcX7wAfiKt6ZmAHjqPxSNWK0b0PUAf1WLkQLmjShHbOY+s1wuJ/qLwEkCm+kADdkmR8g+09xSkvzjUS34t1I9o6Co+1dIOlwBEk/lbaNKgjr/YTNSauD8QOOoHN1z7KIODvXIkrABWyy3WQfDcEjU0CQTMntvThnCJgnSATOwY4kxGBAgdPekeI8I+jUI1JzT1E7hhtP/Fci+sy7nUQSSdR0rkzH6QNppG09Qjp+HIsQZ5bfdYBC5wf8zWR+brZXjuJnrdLfRgGH7GtiawpJ/lwZBwy7gwQIrNvPvhjApxABIIFq7j4Li4Qt7MMfNY610OE1EqzT5oZFRFaV5aLLwthlZgPT5iFwAWlc7bzWaOYBPYE1r3hlsJbtoDIVFDKVJgBFk9p33FdDisrU0u4rHC8RE7gwJZX+nNk5M7mob1AfEAWbVjJBAnlztNTNvgSvNb1aN9E8wx8QPXcYPcVCJcP39jMQNwAI5R0O1cWlb3W6MUtXD3CMJb5TmJ0ho3kkcxgjIFMvHbk8PeXUsejdMguQP4ZAnp1GabNxjmJL7jcqTtuAPl19qhfPvFGzwLzAe+62gAI5RLPI6EgD9RQw9FutFdwrczKSw0jdhA+bYA/evofiWCIQJGl0GCD8JCyBv0rEPs94MXePsBhKoTdb5WxqE/8AtprbL1z+E4LKSF1EACTB1GeYk/Ot3Gp++EOmv7jrYPbvKwKvOlwVzv1wR0ImRPT5VDXrTM6251C2QzEEcznCHf5mnD8Ytu2zHIAwDkP2j3GDH/dR/CWmCywJdiWaZAk9DO4j2rkwja7BfQcQpyZI35Ttqweb6ftQH4xnkWw5K4LIsjSdwU6zjA2M161pJ5yWMkaROjuA0ZI3E13E+IaT6ahtSzCgQ1sQNzsV77Yg1ZFdFcCI7xe2jcNdT07qqbTH4WVnKjByDqIMTGIrHWO1at5jS+bNwW4u3is4uCLVsg+pomNTQevQ4nasmLV6PhcbU35CzjXtJmurqAEE16K8YVwFQmhKeXuL9K+hOzchPVQ0DUPcYNaNwL2TgeqrdQHK6yTAZQR139qycVq/ljifX4W2WHrFRBcMqG23Z2JlWiM7NXK4nD2qfwQnUsW4AK4U/FJL6hjkJ6z9M16nD3FysXAIO4DydgejRjamxR7JBJDiIUrjSBsI/Dvlu1P7Bxyc8TJEATGSCTnf9Irz8r9QCeH8QUHS40/mDyoM7j5AfPeg8JxYtO1siREoRnUu+n6zT8eJr8LNnqLixn3B2ySY7AUw8XQXE1WY128jQpgr1JPfE+1LG17NbkH/AN5I+L4usORoG+gHrttNdx/Ci4rFlDBhpu2T/wCRewPVx3FRnCcSGUNgKNxnmY/hxk98ipPhL8HAAaNtjH+qTG+SO0UGnB3W5Lmfcb5FYt/Buo1hjBLnS9pTvrB+OBORv2FX9rVtpB1iMtpMxOFUr7QN6ccRbW5LCPU+IweQgHAb/k702t8QlyNRJYTjAKnqFjP1Jj2q+ti6leKUuRGxKJdQyIue6/FO5kdY9jULwNwNx9wtOzdM7AdZzVkQH2fOdQAad42g/F7bVU+Hdvvt4jH8zpJGQOlJR1UvAC78JYQ/DbIPdjnHY71nf2wWnuXOEVFZiTfAVRqLP/CECBloUVZLPGDYqTmDJJIP+mQCM1J8MLkvzG2rGWj4oJMEKOkd+gqYebw1X1Hra4UyE8i+Vxwds6xN65BvMMi2v4LKnaZyT3+lW48QxYqxkGQQABqG0ASc74puLy21gFQRvu0/1dJ/3kiozxDjxatkiDPwwchu47jsfpVVSc8RUc5bsa41uEG6EJBW1ljMaiPhB/T9qkW4pnBhSwGdRwARM+7SJ2pp4dqsIFwzMdRkoeY9yfoPrQ+M8WiCx2xMdN1g6swYzjemcXJ2SFbE3rCjDOXEGAkIDBkgtkzBx3mmnE8QLaqLayDAAtklmjZlO6tBODIOaCLl26SbCyMw+ykbxP5hjaaDafh7RYQWuH4mJ9NweyD8Odx8q0xhbfXsQY+Mq9uxeJ1eoqMw1fCgbBKEYLZMx8hWYVa/O3jCNPD2mLAOGuNIjUsjQIA1ROW7iqlNeiwNJwp3lux7Cq6kzXVtJYevYoZs1IFadeD3Vt37TuoZFdS4ZdQKzDSvXBn6VU5WQtiF9KpHwHxFuFvC6oJwVZQ5TWp3UnP7g1sf/wDPcLchbnD2GJjnW2FgEf0xB9+tD4/yVwV3HoenIKhrLaCpmBqWSpPYnsa5EuL0Je2SdgpDHyx43a4gObIYMo/iJdK64IHMW1HVa3GIOM0/u8Iy89sqyDJUbId4B/EOpjtWf+MeTeK4Mm9ab1EtcwvWTpZAJyySSvWYkRPSrB5Y87LeIt8QVt3MaWnTZuT3G1tpjrpb2rJXwia9TDu8em/9+5HEtPC8exAhydhneCd57sZ+UU/Ti7h3YAYPNcgZ7wMyKaXOCttqMMlyYhSMMdgw2k742FKbgryHSBbuqZ25T0nFcqWVi6kFxln7td1rDWnJgqMKeqrPad6doIXJG4P5oPRVE8xzkTualb/BNdQo1thqxI0mCNtJ6AQcVV7Oq2/pXMOuFnAHvnpBxV8HnXdEZYrd4/CzAEwTCktM5mTEzjr9aTfsazqtSbkc4n4vm0ABp6RmmHDathIP4jnUP6gB07VI8PxERzAYMANPz5iAVmN4JxVUo5dUA94BVcyBJBz+F1P9RnEnuelVbgSPvXEE5kv3k/xPb5VdVsB2DCUfHMsCewYTn9apHgN7+PeYmDDZ9y+Yq2g7qb7AZYOB4NVILZeY0mSFHQTkz7wRT0uF+IgCGAYsdSwckY5htyn32qNRz8hggfCxKnIU7jBj9PahXuK1fCc5g6dOoiJFwyAf0maVwcmQVe43U0FpI+FoKyD1iTy426E0HgOHbiLhuKBotwANwWM5I+k/pTLirxuFUWS7YHcDqCevzqds+mlsW1ZwVBJZM6jElnQgx8z061ZJZFpuFHXvA7z/ABXBbUkhsaie2oCPaPnTZPCbNoySbrgT/EyD3GnoQZ/w0ZvGNI5nDACDFvSWWOU/EZO/fb2qM8c8U0WTecOUH8pGlXZmAHOw2TEnAJoU41ZPL9g+AnFcUFUut1FtAjNxmVLZ6aWA5+uBkbGqP5j85kgpw9zWT8V309KwBGm2GkkbcxA2qu+Ocfd4h9V1pidIAhEHZF2Uf3pPg3gHE8WY4ey93MFlXkU/1OeUfKa9Bh8DTpLPUf4HikRxac/WurTuB+ybkBv8SVc9LNoOqECTqZmGrE7AbdajvNf2fW+DsXL33pmKaRpbhwussQAA4uH3zB2q+HEMPOeSMtfkdlCrq411bUAnormWl11ZxDY/K/HLe4VGT4cKVksUZRlCOoG4PY1IFIBkNoOASsaPZh+maov2ccSp9S0IS6ZaTMXFgCCfwlens1X2zxCrBYkTnmaFI9mjmwK8hjqXp15L5IOAS2lphokN02HLE/D3qjecfIC39V7hQtu4J9SxEI56FDgKx7RBkbdbjdbRzoZXMhYJQncgDce3SjC4jKG+IAAEgnI65noc1Vh8RUoSzQCn1Mk8o+bX4dxw/EMQgIQM6xc4Y7ANIn0+hB2B9q1K0SJBwdm30rGwUxJ74rzjOCt3itxjauhDKevbDssfkfffYGnL25J9R84HINGDO5O+3tV2MxFKs1KMbPmGSPHDZhkAE7BniOg2FMfG/BfXXBJuKMO0CY/AY/udqdp4ehIk3M78/fOYHbejJwNsZ0g99TE5z1PyrIp5XdMWxUfDuILTbYEXAYM7mMH6jt9afi1JPUHcFQwJGJbqSM/WnHmHwsXYu2D/ABF3FsGGA6gj8Q/eh+E8at5cQrKBqGBPuD0FaZSUo54/PYRqw/4EgNk6DnZio/QiDVG8puNd1j+Vf3fvV/4TAYdgcEA9DiqX5HSfXO3La/ux36bU1FrJN+APkSAv5IGSYMKPiIwRrPwkj/amvibIB6hyW7nMrsxxg9D8qkr3DaQzvGkZ3MH+n2PUd6b+B+GHibhvuhNsGEWQNR+u4GM96aMopZuSDYdeX/DvST1rwOt+uoj0x/VGQTjPyp7f8PstDE3AAQCVuA4MwT1jMfWnnoMGLG25OObUurHeDE+8da8C3pU+mARuWZRg46e4P61mlUcpZrjWfQbcP4ZbB5Rsshn5nSDzaOn5TTDzt4Zd4uxZs8OmokyeiqO7P/hqc+7uNJ0JKxnWdwCCQYkddqerqiGc7Acszt8WrerqGM9G7SuxkupRfA/s0sW4biD95u4lRizbkbEDNw/MgbYFXWzbxpQAWlBCKAFU8sEiMBZ6UT1Qq9o1KIG56EAf5mm68MSAC2MaVjUIGM+9UVsTVrazY7l0FAA6IkQDtAOVA6/LBrM/tX8YtraTgwA9wkXGJEekBsAOrnInoPnWjveULLsSAuqFhRgZnOBHcxmvn7zH403G3jeZQogKiD8CDYT1PvXS4NhnUq+o9o/cQhiK6iFK6vWEzE1NKmm4elh6ziXJPwbxZ+Gui5bCsTylH+FwSOVj0zGelbHY8UVup1dVcqQsbgRg5EaqwZ371pXkLzQLtsWLt0eqsgeqmvUkzytsWA6GNt65HFcNnh6iWq38DIvtm4REadgDACqSckGM/tQ14Jc+k2jUDIK8rT1A/D86HbRMwHtqDko0gn27nuRilqEESbjAdWYgCRsIHWNq834D5OPEZhgVaZ59pG2k9aMD2wAw+eQNjOPp3oR4m3EMoI2IO/yk/wB5putsOZsMUiJ6oPn2qWuDwOgqx8JyejsADsD8sGlraQknRqPTVJPvAP8Am9Rt21xAyFS4MmVMTmCI6702fxYphrTqcyOmZ6fWm9NvYl2iePFt+Uj3OyzEcoP+4FVzx3w4o/3jh51LzXFAiP6sYHuPrT2x4zbYwdQ6nESOs52indrxGxj+JH0gddl2AowzU3exL5txvwHGC9ba4m+htQkyDp3xgCq39n4lOIyAP4WSSAMOc0bxtk4Utf4dwbbgq6flJB29jn5VXfLPGMwexbIU3ChLHYBQ0k+2a3U6N6UnHZ2+CtuzsWNrZ4276aSLNv4iNyO3z3ip5RpA0gIqxvJQR3Bgq2+RS+DtWLFtba3F0bkn4i35ie9Cu8ZZUhtYJgTiTHUT2rJOebRLTkG1h4ucETgiQSxB2BOBjpPtXhYgwZXDb8wIABkZGx/vTNfFg8qiu28Y2HL/AMH9aOFvXM8tudQ/MYb/AKqpxa3GsSMjMmM5JwPh33pmOIa4F0CMEMWJCgtHXrsaUODHx/zp7tpz7LtS79+5A5CJBAOpQNp7+1LboPY9+6QZLgv+YqZ2mAAcbUlrbSR6kMJKwsAzHuT0jFJfXMEW1nVGp56DYAbiqt5180/c0UAM1xy4QABLaECC2oyT8QIgVbQoTrTUI7snwVn7V/GG1W+GRwqQWu2031SNPqNPMIkhenWs+Va5ZJkkknJJySTuT3Jo6ivcYXDxoU1BchWAda6iXFrq1ACKKUWouim19orMKIuXKdeEeKvw1wXLZE7EMJVh+Vh1FRxr2KjimrMNzbvLPj4460GCm0y4cIA9pF7jYrMbe1TS8OrGPXckZJAUAdp35v71gXh3GPZuLdtMUdTIZSQfkY3HtV94DzvbdQLjNw0fELYN0Ox/GMDT8jNefxfC5RlmpbdOgcyL6vCWcEq9w/1kxn2EA0m94gqwJC9lUxkdFAHxVXU8w8FcEozXG6hrjoeskiAAMZzUfc8+Cy7C0lrT+aYZiD8U5JkVgjg6snbK799AXLvwlq45kg20jAOGMdEScfM1J8OYwMDoJz7s47/51qieCeeUvct24ls4JYqWk5nSSQFOJ67094nz9wltTpuyf6AbrNv1ICgexOKrngq+bLlCmi73CoAHKPplj7D50x8R45UVmcQACdIUMxHuKynxP7Rrzkiwi2Qcajz3SO87L1wB1o/gPjbJzsPWVwdQYnU3fm3JrRHhNSKzVHbsGU7i/Nfjp4qy4W0ltEhhABfBiWYCMzsMfOq/5X8QNl3uhEuQANLgleY9YPtUx4t4ayWL11VJsvbGlswCXXlMHf50r7NPC04leLRlnlslcxBBuEH9q61OnCNJq2hXZtl08r+P8PxR0mwtu6PwMAVcf/W8DPsQD86s33e0dlQTkcoBUjBEfpisxHmRLKm2LYCkbMnOT8+lF4X7RmQwbRa3gDni4oA6NHN8jXOxXDX9VJ/H4LI1LaMvXFM6MBq0zBWMKSMcvbfI+VCu29UNrNpu4Eq5J/EvTYbVF8H5z4a8mnWAWgaL3I09Omkj3B60exxVm6SEc23GCo51n3Hv7Guc6NSH1JoD7B9V1SZt69iTbgz2I69P2pB45WlGFzm2XQQ0yeZRHT2waifG/E24ZFe6kE6gmg6TdEzJwdJE/vVE8V8w3r+8IMkBS0iemomSK24bATre7S3Uli4+Z/NB4VFVEF12JHNCqmgDmKgkkmR2G9Zh4lxFy/ca5dYs7E7kmM7LOw9qcLZHauNivQYXC08PH279QkeLcUuKdm1Q3St6kAaXDiurr4rqa5CRvCKYPb6mnr5yfpQHFZUyWGTW64LTk26UtqnuBgQleEU60UNlo3EaGrV4TR2ShMlFMGoMmuD1xFJiiAIHq0+Ub4uLcsM2kwblpjJh1GRA3kVUhTng+Ka0yuhhlMgjuP8ADVVanng0FMt/31rnC301FVCFymSCwIgjt1p59lviRsPxDCIK2Zx+H1YP/wCqb8X4foX1UJezftuA0QNRQnT88VFeU7seuB14dyMxlCrD57bVgioyptIsTtJEh514QWuN4hBIGrUP9LDUI9s/tTDivDvT4e1dckPeZvTWMekgANw/NjA9ga0C14SniI4XibpASxqS/PxXVXS1pB3JOoH2qrfaX4gz8QhYD+XgdFGqAAOwilhK8lDmWOFk5FZFXnyV41YtWjbvKigGQxBBz/m1Z/bv05+8E1ZVwnqxyy2KloTHmTxP7zfdwzskwgc/CvsOgqNRaQho6CtEYqKUVyGPQle6aWK9ijcIBloFxKeMKb3BTpkI+6tdRLi17ViZD//Z"/>
          <p:cNvSpPr>
            <a:spLocks noChangeAspect="1" noChangeArrowheads="1"/>
          </p:cNvSpPr>
          <p:nvPr/>
        </p:nvSpPr>
        <p:spPr bwMode="auto">
          <a:xfrm>
            <a:off x="155575" y="-1189038"/>
            <a:ext cx="2381250" cy="24765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95236" name="AutoShape 4" descr="data:image/jpeg;base64,/9j/4AAQSkZJRgABAQAAAQABAAD/2wCEAAkGBxQSEhQUExQWFRQXFxUYGBgVFBgVGBUYFxUXGBkWFRceHCghGBolGxQVITEhJSkrLi4uGB8zODMsNygtLisBCgoKDg0OGxAQGiwmHyQsLCwsLC8vLCwtLCwsLSwsLCwsLCwsLCwrLCwsLCwsLCwsLCwsLCwsLCwsLCwsLCwsLP/AABEIANAAyAMBIgACEQEDEQH/xAAcAAABBQEBAQAAAAAAAAAAAAADAgQFBgcAAQj/xAA7EAACAQMCBAQDBgUEAgMBAAABAhEAAyESMQQiQVEFBhNhMnGBBxRCUpGhIzNisfBywdHxQ4IkY7IW/8QAGgEAAgMBAQAAAAAAAAAAAAAAAQIAAwQFBv/EAC0RAAIBAgQFAwMFAQAAAAAAAAABAgMRBBIhMQVBUWFxEyKBMrHRM5Gh8PEU/9oADAMBAAIRAxEAPwBxXTQxcr0tXQuZDx6b3KKxoNw0jZCL45N6g7ozU9xjYqCu71jqjoDSTSzSDVIwNhSSKWTSJqEPIpD0WhXWqEBJwz3WCW1LOZhREmASd/YGrP4f5SUWWW8R6lxS2rf0AsEaejEk577U68seF+kNV1FF5mICuCHVPhYQcCSCflU9wajWsEQEYgMuqCNIGCf0+VcrGY2UZZYcgGb+IeCXeHaLi4JIV1yjx+U/7HNDS3WnX+FS9auawHQkMNyx0iNYIOOuap/jfgD8MQctbOzaSNOcK87NEfOrsLjY1fbLSRCCK0nTTgrXhStwBuVpDJR2WkEVCACtJNGYUNhRIDJrya5xSKIGezXUkmuoguaZb4iji/UDY4qnA4utucliVe9Te5epkeKFNb/F0kphsE4u/UY5ry5emhl6yyldjHMaQTXjNQmelIczUkGkk0moQNNSHgHArddmdoWyFuEadWvmwpM8okDMGk+CeG+sSzGLSEBzMEyCdC+5A36SKsvhfBCwD6MnUNbM76XKqDCaVwQC0zvJO1ZMRiIwi0nqG4/tsASwkgiHEsVA3GY95I7mj2EDXFkTqR9xGJSJjeh8Ou4yCpMBmEKvQjp3Az0olgKL6DKjRdJzEfB0Iwa4EnuKtx2bfqNByFgvggAdEEdD/YUjjLS3dSQpUo0xJAJ+EtPYgnvinRYAQMAbTOJ79SPc0K0C0sXCKxkEnU8AQPliTnvVMZOLUlyCjP8AxLwa7YGpwCswGUyCYkGNwDmJHSo4itE8Q4ebN1LaKQEKjIOtzGnJ6jJ9prP79oozIwhlJUg7gjcGvRYPEOtG73IN2FCYUdqE1bEQERSSKIaS1EAF1oRWjtQzRAAaur166mFJq3fNEXiDTIClijmY48PEUJ7tCBrw0HJsgvVXhakV4TSkPS1DJriaQTUIcTXjvAJr2j+HW1e9aR5KNcRWjeGYDGD37Go3ZXCaH4b4U3Dr6S3Ye2zSfTKh9ZBLMQ2NgBueWknhzbIQhYdpBAIlp6zkaZ2p5xN1Wu6mKhoOr1AWCkZkCQCPig7fKjPbEFVXlYDLcpIEZzzRme2a8tOpKUrvnuKxo6zzKTOdJkZHUKAP3ruHufx7ZWT/AA7oGY6rS0uQYY5AEaRl16ETsuNh3oLKPvFkFRDC5MGJwM/90Fz8MKHtq0LvM38tTvOXPz/KO/X9ac3bzagBlzhTIHzDflA/ztQ7l4kqBljhFXP/AEI+lF4ayqgw4LNgnBEfkAJkKO/Ws7ZALcGnwlnYjOiRbyTMhY5s1FcdwaX1uAKpeGW2WEXCRncADB/XV7VKcQS5W2gLEzBggrtqJEkiBHeaS7OqwL6C2scqBwxz1ZjAbrMHerqVSUHdPUNzL9UiaGxqU8xCOJvCI5uwGwGYGM71FNXqISzRTIJNIJr1qGxqwB41DNKY0NjUAIaurxq6mFJULSorhSwtKWCIovDcO1x1trGp2CidpJjPtSStTnk60DxGVDMEYpJ2aVGPeCR9aSrPJBy6AE+MeXCk3OH13bM7ETdSfzBRzL2YfWKrprXBu0AqZkSOZi3KqqwjYnp3pt455Us8RcLZW4dSl7YKqXiQzJB19sFSa5NDii+mqvkiMqakGpjxrwC/wsG8oCltIZWDLqiQD1BIyJqJYV14TjNXi7ogmad+BWlfibSuWALSCraTqUFkhoOnmAzFNCKN4TxwsX0dp0fDcjf02w8fTP0qTvldgmk2eJJUlpVxzAM3YA8qnoZPttTo2h8Q1MTnU5gP10hQNiZJP96XYHpn0xpBBwY1auuufxSIP6CkcIArsoJnpAOoqc6QZhADuR7V5ST3sKdeAuCSYIJ5jIIbqFXt/f8AsyW033iwNIDfxAexJC9R8qkrtuTICgwBpDTKiMMen79c1Hu3/wAqxhtnkTB2G1GD38MiJtVFvqCzbucMf9Pt7Uy4viSAdRkD4hESOhneflRb10IDEJuSdyf9R7Gk8DZnTdcaUGbc7T+cmMAdAapSt7mTc84XgruktyamjVrY6kUbISBv396InCcwNx1u8pYKJC24zrbVuPfp2o/EXyT+ZzhSMMSf7depG+1Vzz1xotWxwwOq5dh7ziACoOExuCenYZ3q2hCVaoodfsMtSl+J8QLl244MhnYgxGJxjoIimbUQilcPwz3HW2ilnYwqjcn/ACTXqlaK7II1al8BwNy+/p2Ua4/5VzA7sdlHuSKuvgnkSZfi9QA5hbtMuUWSzu3UGIAUg4OelWe5bUW0ChURj8FtBpUiCGEASQDpzn3rBW4nTg8sNX/ADGLylSQdwSD8wYP7igk1P+deCWzxd1UBAMOQxGGeWaOwkmB0qvNXRpzU4qS5is8NdSSa9qwUnbdFApvbaihqQsFkVafJtki3efkAJUKSJaUBLgDoIe2ff6VVZq6+ULBaxpNieZjLDSbgIWGUmJ+ILI/5rDxCVqDIWFbhUggAhScrGmBg6R+EAMNpo15QAYglZIIgS5zPygLgdxQkbIDfFAB/ET79REdq9tWy/wDDyBgfJDkn5xivMMUXxgRkZCBdQgC5MlWB7kCE0zIIyIqoeL+RbYL+hcOvTKWpDAlcFdZIYlsRjedxtdb9wPqk8u2kY33GkzECJI7014T+Wq21DOyBnyMkjBYwNMdM/KrsPialH6X8DXMWDgiRmgXDWg+dvL9y6fvKFSosjWDKsSnVcZkSf/Ws9Ir1FCvGtDNH/AmgeTvHPWtejcgtaUDn5ptbBl66lMA+2k96sPHcONPKukrnSs6ivXUM6Y3FZZ4Lxfo3kuH4QYf/AEHD/sZ+lalZDLyljymOXduzFyeo2Arj4+h6dTNHZiyPeHuAjGBE/CWJHTV3E9zTfjnP3jh56a+pPaveIs+k0j+Wx2BkA9mjoelNwAeJsCB1kCSInt02rHFK9+zFRK8PwJu89zFkHlAWdbf1CcL896kL1wAlidJ9v2JEZG+1dc4k6gPic4AAMx0EZkUaxYZTqIlhMKOYJHbuR2/SskpN7hG1y6vDI1+6CCFJIH4VwNI/rYwPbtWXeKeIvxFxrtyATso+FANkX2H71Z/PvG8lq2P/ACk3DuIS3hBEnBZmb/1FVPg+Ga7cS2nxOyqPYsYk+w3+ld/htBQp+rLd/wAJDod+B+B3OLcrb5VUc9wiVTEgRIljGBP6Vp/hfhVnh1U2baLIC+oR/E2keoSI5jnHyonBcIlm01q1gIYBE6iWMFjE6iwMn6RUnw9iVZAIlSsBpXK4MHauVjeISrO0dI/fyEhrDw5cCObl3whxt1WSG+RNCska20CROhV3BVSZBPVTn3iK9W8RaQrh2ARcQRqHMexiCfnRLbiFRBKqVwwDKBETESzDtWYUoP2nqF+6CBq039RgBzDWxDEbgZgk9TVDatG+0p1Njh4eYuPjSCWJQEtrEYUyIjd98VnFyvV8Pd8PH+8wMGa9ryuraAl1aiBqaI9FDUgRwbmJrUOD4cm2i6x6q20D51KVVQdQY7b794rN/BeC9e6E1BMMZKlhyiY0gyav/BBRatpbuAm0irEatUE5aYlpkhYx3rk8UknFRvqQk1IMgrp35RuMHY9gIzRAulgZGTobGM5Ej2NDsENEzHQEywWcuzdCTOPnXpT1FjUIO0774g9dia4LAecWx0kAHaBBAkkxMdST19qeXLcAICCqgYSAcQJknfegcCQzK5gFcmckvsIG5jJ/Sjswn8AOJLLBOJ2jp9d6V9CAOGRBuC2SGBk6U1EMDGACJkmsW4zhmtuyOmhlJlMHTOQuOkEVtaF2twgMc5nIVQWMtPWAelZV5zM8dxPYXIHyCqP9q7HCJvPKIxDItaf4V/Js3iJHpoDET8I2G5AjJFZmK07yvejh7PX+Ghy4Reo5sEtsMbVq4p+mn3FZKpxKOpBA0n4gDv7uYMH6k53qKUJ97sidSgbz0zualT4YDDoQsyYOLZM7oPw/Oou5P35J6L7N+Ex7GuJC2tujAixW7wAPprvgxjvk3D/ag3TqhSV5p5vhIA+IET9M96C15naArs3QcogYjYYz3/enIU2pdydUScYKrzaQT7DcfpVGXXuQzPzfx3q8XdP4UPpqBsAmP7zUr9n3hhuNfvglRZSFI63HB5fou/8ArFUr7wWl23Mu3zY6j+5NbZ4NwHocBZXGVtF1Kn4nIZjI65rv4+p/z4dU489PyWIkeLTCSAW1quFMxpaAwJkwY3pDyCGHSAw0xEHD5mIJIPzFdxjA2pEQrI34oAmCZIEYbvQLvFelbNwHmUEAfnOylDG+wPfrtXmkmyPcY8QVa7cI2UwIOAzc1xvlMD9aJBblHKoMat1TVuvvtIz9aHw9gBFAJZgNR7E51x3M5px6xZTEadi5HLpaTpK9YJMHarm+gr1ZSvtGKrYtqwR7ushXgqyKsG4MnJJNuaze5WweciRwN60pNwhQTyBYQOpNzc6sT7j61kF2vT8LlehboRgCK6va6ukAMj0dblMpr0PQsC5avKKFuIBDQyqzARlzGmAZxGqZPar3w72rhlrC6hygAEMWgZEfFABMk5J9qznydcX7wAfiKt6ZmAHjqPxSNWK0b0PUAf1WLkQLmjShHbOY+s1wuJ/qLwEkCm+kADdkmR8g+09xSkvzjUS34t1I9o6Co+1dIOlwBEk/lbaNKgjr/YTNSauD8QOOoHN1z7KIODvXIkrABWyy3WQfDcEjU0CQTMntvThnCJgnSATOwY4kxGBAgdPekeI8I+jUI1JzT1E7hhtP/Fci+sy7nUQSSdR0rkzH6QNppG09Qjp+HIsQZ5bfdYBC5wf8zWR+brZXjuJnrdLfRgGH7GtiawpJ/lwZBwy7gwQIrNvPvhjApxABIIFq7j4Li4Qt7MMfNY610OE1EqzT5oZFRFaV5aLLwthlZgPT5iFwAWlc7bzWaOYBPYE1r3hlsJbtoDIVFDKVJgBFk9p33FdDisrU0u4rHC8RE7gwJZX+nNk5M7mob1AfEAWbVjJBAnlztNTNvgSvNb1aN9E8wx8QPXcYPcVCJcP39jMQNwAI5R0O1cWlb3W6MUtXD3CMJb5TmJ0ho3kkcxgjIFMvHbk8PeXUsejdMguQP4ZAnp1GabNxjmJL7jcqTtuAPl19qhfPvFGzwLzAe+62gAI5RLPI6EgD9RQw9FutFdwrczKSw0jdhA+bYA/evofiWCIQJGl0GCD8JCyBv0rEPs94MXePsBhKoTdb5WxqE/8AtprbL1z+E4LKSF1EACTB1GeYk/Ot3Gp++EOmv7jrYPbvKwKvOlwVzv1wR0ImRPT5VDXrTM6251C2QzEEcznCHf5mnD8Ytu2zHIAwDkP2j3GDH/dR/CWmCywJdiWaZAk9DO4j2rkwja7BfQcQpyZI35Ttqweb6ftQH4xnkWw5K4LIsjSdwU6zjA2M161pJ5yWMkaROjuA0ZI3E13E+IaT6ahtSzCgQ1sQNzsV77Yg1ZFdFcCI7xe2jcNdT07qqbTH4WVnKjByDqIMTGIrHWO1at5jS+bNwW4u3is4uCLVsg+pomNTQevQ4nasmLV6PhcbU35CzjXtJmurqAEE16K8YVwFQmhKeXuL9K+hOzchPVQ0DUPcYNaNwL2TgeqrdQHK6yTAZQR139qycVq/ljifX4W2WHrFRBcMqG23Z2JlWiM7NXK4nD2qfwQnUsW4AK4U/FJL6hjkJ6z9M16nD3FysXAIO4DydgejRjamxR7JBJDiIUrjSBsI/Dvlu1P7Bxyc8TJEATGSCTnf9Irz8r9QCeH8QUHS40/mDyoM7j5AfPeg8JxYtO1siREoRnUu+n6zT8eJr8LNnqLixn3B2ySY7AUw8XQXE1WY128jQpgr1JPfE+1LG17NbkH/AN5I+L4usORoG+gHrttNdx/Ci4rFlDBhpu2T/wCRewPVx3FRnCcSGUNgKNxnmY/hxk98ipPhL8HAAaNtjH+qTG+SO0UGnB3W5Lmfcb5FYt/Buo1hjBLnS9pTvrB+OBORv2FX9rVtpB1iMtpMxOFUr7QN6ccRbW5LCPU+IweQgHAb/k702t8QlyNRJYTjAKnqFjP1Jj2q+ti6leKUuRGxKJdQyIue6/FO5kdY9jULwNwNx9wtOzdM7AdZzVkQH2fOdQAad42g/F7bVU+Hdvvt4jH8zpJGQOlJR1UvAC78JYQ/DbIPdjnHY71nf2wWnuXOEVFZiTfAVRqLP/CECBloUVZLPGDYqTmDJJIP+mQCM1J8MLkvzG2rGWj4oJMEKOkd+gqYebw1X1Hra4UyE8i+Vxwds6xN65BvMMi2v4LKnaZyT3+lW48QxYqxkGQQABqG0ASc74puLy21gFQRvu0/1dJ/3kiozxDjxatkiDPwwchu47jsfpVVSc8RUc5bsa41uEG6EJBW1ljMaiPhB/T9qkW4pnBhSwGdRwARM+7SJ2pp4dqsIFwzMdRkoeY9yfoPrQ+M8WiCx2xMdN1g6swYzjemcXJ2SFbE3rCjDOXEGAkIDBkgtkzBx3mmnE8QLaqLayDAAtklmjZlO6tBODIOaCLl26SbCyMw+ykbxP5hjaaDafh7RYQWuH4mJ9NweyD8Odx8q0xhbfXsQY+Mq9uxeJ1eoqMw1fCgbBKEYLZMx8hWYVa/O3jCNPD2mLAOGuNIjUsjQIA1ROW7iqlNeiwNJwp3lux7Cq6kzXVtJYevYoZs1IFadeD3Vt37TuoZFdS4ZdQKzDSvXBn6VU5WQtiF9KpHwHxFuFvC6oJwVZQ5TWp3UnP7g1sf/wDPcLchbnD2GJjnW2FgEf0xB9+tD4/yVwV3HoenIKhrLaCpmBqWSpPYnsa5EuL0Je2SdgpDHyx43a4gObIYMo/iJdK64IHMW1HVa3GIOM0/u8Iy89sqyDJUbId4B/EOpjtWf+MeTeK4Mm9ab1EtcwvWTpZAJyySSvWYkRPSrB5Y87LeIt8QVt3MaWnTZuT3G1tpjrpb2rJXwia9TDu8em/9+5HEtPC8exAhydhneCd57sZ+UU/Ti7h3YAYPNcgZ7wMyKaXOCttqMMlyYhSMMdgw2k742FKbgryHSBbuqZ25T0nFcqWVi6kFxln7td1rDWnJgqMKeqrPad6doIXJG4P5oPRVE8xzkTualb/BNdQo1thqxI0mCNtJ6AQcVV7Oq2/pXMOuFnAHvnpBxV8HnXdEZYrd4/CzAEwTCktM5mTEzjr9aTfsazqtSbkc4n4vm0ABp6RmmHDathIP4jnUP6gB07VI8PxERzAYMANPz5iAVmN4JxVUo5dUA94BVcyBJBz+F1P9RnEnuelVbgSPvXEE5kv3k/xPb5VdVsB2DCUfHMsCewYTn9apHgN7+PeYmDDZ9y+Yq2g7qb7AZYOB4NVILZeY0mSFHQTkz7wRT0uF+IgCGAYsdSwckY5htyn32qNRz8hggfCxKnIU7jBj9PahXuK1fCc5g6dOoiJFwyAf0maVwcmQVe43U0FpI+FoKyD1iTy426E0HgOHbiLhuKBotwANwWM5I+k/pTLirxuFUWS7YHcDqCevzqds+mlsW1ZwVBJZM6jElnQgx8z061ZJZFpuFHXvA7z/ABXBbUkhsaie2oCPaPnTZPCbNoySbrgT/EyD3GnoQZ/w0ZvGNI5nDACDFvSWWOU/EZO/fb2qM8c8U0WTecOUH8pGlXZmAHOw2TEnAJoU41ZPL9g+AnFcUFUut1FtAjNxmVLZ6aWA5+uBkbGqP5j85kgpw9zWT8V309KwBGm2GkkbcxA2qu+Ocfd4h9V1pidIAhEHZF2Uf3pPg3gHE8WY4ey93MFlXkU/1OeUfKa9Bh8DTpLPUf4HikRxac/WurTuB+ybkBv8SVc9LNoOqECTqZmGrE7AbdajvNf2fW+DsXL33pmKaRpbhwussQAA4uH3zB2q+HEMPOeSMtfkdlCrq411bUAnormWl11ZxDY/K/HLe4VGT4cKVksUZRlCOoG4PY1IFIBkNoOASsaPZh+maov2ccSp9S0IS6ZaTMXFgCCfwlens1X2zxCrBYkTnmaFI9mjmwK8hjqXp15L5IOAS2lphokN02HLE/D3qjecfIC39V7hQtu4J9SxEI56FDgKx7RBkbdbjdbRzoZXMhYJQncgDce3SjC4jKG+IAAEgnI65noc1Vh8RUoSzQCn1Mk8o+bX4dxw/EMQgIQM6xc4Y7ANIn0+hB2B9q1K0SJBwdm30rGwUxJ74rzjOCt3itxjauhDKevbDssfkfffYGnL25J9R84HINGDO5O+3tV2MxFKs1KMbPmGSPHDZhkAE7BniOg2FMfG/BfXXBJuKMO0CY/AY/udqdp4ehIk3M78/fOYHbejJwNsZ0g99TE5z1PyrIp5XdMWxUfDuILTbYEXAYM7mMH6jt9afi1JPUHcFQwJGJbqSM/WnHmHwsXYu2D/ABF3FsGGA6gj8Q/eh+E8at5cQrKBqGBPuD0FaZSUo54/PYRqw/4EgNk6DnZio/QiDVG8puNd1j+Vf3fvV/4TAYdgcEA9DiqX5HSfXO3La/ux36bU1FrJN+APkSAv5IGSYMKPiIwRrPwkj/amvibIB6hyW7nMrsxxg9D8qkr3DaQzvGkZ3MH+n2PUd6b+B+GHibhvuhNsGEWQNR+u4GM96aMopZuSDYdeX/DvST1rwOt+uoj0x/VGQTjPyp7f8PstDE3AAQCVuA4MwT1jMfWnnoMGLG25OObUurHeDE+8da8C3pU+mARuWZRg46e4P61mlUcpZrjWfQbcP4ZbB5Rsshn5nSDzaOn5TTDzt4Zd4uxZs8OmokyeiqO7P/hqc+7uNJ0JKxnWdwCCQYkddqerqiGc7Acszt8WrerqGM9G7SuxkupRfA/s0sW4biD95u4lRizbkbEDNw/MgbYFXWzbxpQAWlBCKAFU8sEiMBZ6UT1Qq9o1KIG56EAf5mm68MSAC2MaVjUIGM+9UVsTVrazY7l0FAA6IkQDtAOVA6/LBrM/tX8YtraTgwA9wkXGJEekBsAOrnInoPnWjveULLsSAuqFhRgZnOBHcxmvn7zH403G3jeZQogKiD8CDYT1PvXS4NhnUq+o9o/cQhiK6iFK6vWEzE1NKmm4elh6ziXJPwbxZ+Gui5bCsTylH+FwSOVj0zGelbHY8UVup1dVcqQsbgRg5EaqwZ371pXkLzQLtsWLt0eqsgeqmvUkzytsWA6GNt65HFcNnh6iWq38DIvtm4REadgDACqSckGM/tQ14Jc+k2jUDIK8rT1A/D86HbRMwHtqDko0gn27nuRilqEESbjAdWYgCRsIHWNq834D5OPEZhgVaZ59pG2k9aMD2wAw+eQNjOPp3oR4m3EMoI2IO/yk/wB5putsOZsMUiJ6oPn2qWuDwOgqx8JyejsADsD8sGlraQknRqPTVJPvAP8Am9Rt21xAyFS4MmVMTmCI6702fxYphrTqcyOmZ6fWm9NvYl2iePFt+Uj3OyzEcoP+4FVzx3w4o/3jh51LzXFAiP6sYHuPrT2x4zbYwdQ6nESOs52indrxGxj+JH0gddl2AowzU3exL5txvwHGC9ba4m+htQkyDp3xgCq39n4lOIyAP4WSSAMOc0bxtk4Utf4dwbbgq6flJB29jn5VXfLPGMwexbIU3ChLHYBQ0k+2a3U6N6UnHZ2+CtuzsWNrZ4276aSLNv4iNyO3z3ip5RpA0gIqxvJQR3Bgq2+RS+DtWLFtba3F0bkn4i35ie9Cu8ZZUhtYJgTiTHUT2rJOebRLTkG1h4ucETgiQSxB2BOBjpPtXhYgwZXDb8wIABkZGx/vTNfFg8qiu28Y2HL/AMH9aOFvXM8tudQ/MYb/AKqpxa3GsSMjMmM5JwPh33pmOIa4F0CMEMWJCgtHXrsaUODHx/zp7tpz7LtS79+5A5CJBAOpQNp7+1LboPY9+6QZLgv+YqZ2mAAcbUlrbSR6kMJKwsAzHuT0jFJfXMEW1nVGp56DYAbiqt5180/c0UAM1xy4QABLaECC2oyT8QIgVbQoTrTUI7snwVn7V/GG1W+GRwqQWu2031SNPqNPMIkhenWs+Va5ZJkkknJJySTuT3Jo6ivcYXDxoU1BchWAda6iXFrq1ACKKUWouim19orMKIuXKdeEeKvw1wXLZE7EMJVh+Vh1FRxr2KjimrMNzbvLPj4460GCm0y4cIA9pF7jYrMbe1TS8OrGPXckZJAUAdp35v71gXh3GPZuLdtMUdTIZSQfkY3HtV94DzvbdQLjNw0fELYN0Ox/GMDT8jNefxfC5RlmpbdOgcyL6vCWcEq9w/1kxn2EA0m94gqwJC9lUxkdFAHxVXU8w8FcEozXG6hrjoeskiAAMZzUfc8+Cy7C0lrT+aYZiD8U5JkVgjg6snbK799AXLvwlq45kg20jAOGMdEScfM1J8OYwMDoJz7s47/51qieCeeUvct24ls4JYqWk5nSSQFOJ67094nz9wltTpuyf6AbrNv1ICgexOKrngq+bLlCmi73CoAHKPplj7D50x8R45UVmcQACdIUMxHuKynxP7Rrzkiwi2Qcajz3SO87L1wB1o/gPjbJzsPWVwdQYnU3fm3JrRHhNSKzVHbsGU7i/Nfjp4qy4W0ltEhhABfBiWYCMzsMfOq/5X8QNl3uhEuQANLgleY9YPtUx4t4ayWL11VJsvbGlswCXXlMHf50r7NPC04leLRlnlslcxBBuEH9q61OnCNJq2hXZtl08r+P8PxR0mwtu6PwMAVcf/W8DPsQD86s33e0dlQTkcoBUjBEfpisxHmRLKm2LYCkbMnOT8+lF4X7RmQwbRa3gDni4oA6NHN8jXOxXDX9VJ/H4LI1LaMvXFM6MBq0zBWMKSMcvbfI+VCu29UNrNpu4Eq5J/EvTYbVF8H5z4a8mnWAWgaL3I09Omkj3B60exxVm6SEc23GCo51n3Hv7Guc6NSH1JoD7B9V1SZt69iTbgz2I69P2pB45WlGFzm2XQQ0yeZRHT2waifG/E24ZFe6kE6gmg6TdEzJwdJE/vVE8V8w3r+8IMkBS0iemomSK24bATre7S3Uli4+Z/NB4VFVEF12JHNCqmgDmKgkkmR2G9Zh4lxFy/ca5dYs7E7kmM7LOw9qcLZHauNivQYXC08PH279QkeLcUuKdm1Q3St6kAaXDiurr4rqa5CRvCKYPb6mnr5yfpQHFZUyWGTW64LTk26UtqnuBgQleEU60UNlo3EaGrV4TR2ShMlFMGoMmuD1xFJiiAIHq0+Ub4uLcsM2kwblpjJh1GRA3kVUhTng+Ka0yuhhlMgjuP8ADVVanng0FMt/31rnC301FVCFymSCwIgjt1p59lviRsPxDCIK2Zx+H1YP/wCqb8X4foX1UJezftuA0QNRQnT88VFeU7seuB14dyMxlCrD57bVgioyptIsTtJEh514QWuN4hBIGrUP9LDUI9s/tTDivDvT4e1dckPeZvTWMekgANw/NjA9ga0C14SniI4XibpASxqS/PxXVXS1pB3JOoH2qrfaX4gz8QhYD+XgdFGqAAOwilhK8lDmWOFk5FZFXnyV41YtWjbvKigGQxBBz/m1Z/bv05+8E1ZVwnqxyy2KloTHmTxP7zfdwzskwgc/CvsOgqNRaQho6CtEYqKUVyGPQle6aWK9ijcIBloFxKeMKb3BTpkI+6tdRLi17ViZD//Z"/>
          <p:cNvSpPr>
            <a:spLocks noChangeAspect="1" noChangeArrowheads="1"/>
          </p:cNvSpPr>
          <p:nvPr/>
        </p:nvSpPr>
        <p:spPr bwMode="auto">
          <a:xfrm>
            <a:off x="155575" y="-1189038"/>
            <a:ext cx="2381250" cy="24765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22530" name="Picture 2" descr="http://lynnmosher.com/wp-content/uploads/2013/12/Fig-leaf-d.jpg"/>
          <p:cNvPicPr>
            <a:picLocks noChangeAspect="1" noChangeArrowheads="1"/>
          </p:cNvPicPr>
          <p:nvPr/>
        </p:nvPicPr>
        <p:blipFill>
          <a:blip r:embed="rId2" cstate="print"/>
          <a:srcRect/>
          <a:stretch>
            <a:fillRect/>
          </a:stretch>
        </p:blipFill>
        <p:spPr bwMode="auto">
          <a:xfrm rot="450522">
            <a:off x="4857750" y="2743200"/>
            <a:ext cx="4286250" cy="2524126"/>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to="" calcmode="lin" valueType="num">
                                      <p:cBhvr>
                                        <p:cTn id="7" dur="1" fill="hold"/>
                                        <p:tgtEl>
                                          <p:spTgt spid="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 to="" calcmode="lin" valueType="num">
                                      <p:cBhvr>
                                        <p:cTn id="12" dur="1" fill="hold"/>
                                        <p:tgtEl>
                                          <p:spTgt spid="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to="" calcmode="lin" valueType="num">
                                      <p:cBhvr>
                                        <p:cTn id="17" dur="1" fill="hold"/>
                                        <p:tgtEl>
                                          <p:spTgt spid="9">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 to="" calcmode="lin" valueType="num">
                                      <p:cBhvr>
                                        <p:cTn id="22" dur="1" fill="hold"/>
                                        <p:tgtEl>
                                          <p:spTgt spid="9">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to="" calcmode="lin" valueType="num">
                                      <p:cBhvr>
                                        <p:cTn id="27" dur="1" fill="hold"/>
                                        <p:tgtEl>
                                          <p:spTgt spid="9">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 to="" calcmode="lin" valueType="num">
                                      <p:cBhvr>
                                        <p:cTn id="32" dur="1" fill="hold"/>
                                        <p:tgtEl>
                                          <p:spTgt spid="9">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 to="" calcmode="lin" valueType="num">
                                      <p:cBhvr>
                                        <p:cTn id="37" dur="1" fill="hold"/>
                                        <p:tgtEl>
                                          <p:spTgt spid="9">
                                            <p:txEl>
                                              <p:pRg st="6" end="6"/>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 to="" calcmode="lin" valueType="num">
                                      <p:cBhvr>
                                        <p:cTn id="42" dur="1" fill="hold"/>
                                        <p:tgtEl>
                                          <p:spTgt spid="9">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3# Discord</a:t>
            </a:r>
            <a:endParaRPr lang="en-US" dirty="0">
              <a:solidFill>
                <a:srgbClr val="FFFF00"/>
              </a:solidFill>
            </a:endParaRPr>
          </a:p>
        </p:txBody>
      </p:sp>
      <p:sp>
        <p:nvSpPr>
          <p:cNvPr id="3" name="Content Placeholder 2"/>
          <p:cNvSpPr>
            <a:spLocks noGrp="1"/>
          </p:cNvSpPr>
          <p:nvPr>
            <p:ph idx="1"/>
          </p:nvPr>
        </p:nvSpPr>
        <p:spPr>
          <a:xfrm>
            <a:off x="0" y="1752600"/>
            <a:ext cx="4114800" cy="5334000"/>
          </a:xfrm>
        </p:spPr>
        <p:txBody>
          <a:bodyPr>
            <a:normAutofit/>
          </a:bodyPr>
          <a:lstStyle/>
          <a:p>
            <a:pPr algn="ctr">
              <a:buNone/>
            </a:pPr>
            <a:r>
              <a:rPr lang="en-US" sz="3600" i="1" dirty="0" smtClean="0"/>
              <a:t>  "And the man said, The woman whom thou </a:t>
            </a:r>
            <a:r>
              <a:rPr lang="en-US" sz="3600" i="1" dirty="0" err="1" smtClean="0"/>
              <a:t>gavest</a:t>
            </a:r>
            <a:r>
              <a:rPr lang="en-US" sz="3600" i="1" dirty="0" smtClean="0"/>
              <a:t> to be with me, she gave me of the tree, and I did eat.”" </a:t>
            </a:r>
          </a:p>
          <a:p>
            <a:pPr algn="ctr">
              <a:buNone/>
            </a:pPr>
            <a:r>
              <a:rPr lang="en-US" sz="3600" i="1" dirty="0" smtClean="0"/>
              <a:t>(Gen. 3:12)</a:t>
            </a:r>
          </a:p>
          <a:p>
            <a:pPr algn="ctr"/>
            <a:endParaRPr lang="en-US" sz="3600" i="1" dirty="0"/>
          </a:p>
        </p:txBody>
      </p:sp>
      <p:pic>
        <p:nvPicPr>
          <p:cNvPr id="98308" name="Picture 4" descr="http://www.fairviewchurch.us/wp-content/uploads/2013/07/adam-eve-painting-eat-fruit-forbidden-350x262.jpg"/>
          <p:cNvPicPr>
            <a:picLocks noChangeAspect="1" noChangeArrowheads="1"/>
          </p:cNvPicPr>
          <p:nvPr/>
        </p:nvPicPr>
        <p:blipFill>
          <a:blip r:embed="rId2" cstate="print"/>
          <a:srcRect/>
          <a:stretch>
            <a:fillRect/>
          </a:stretch>
        </p:blipFill>
        <p:spPr bwMode="auto">
          <a:xfrm>
            <a:off x="4572000" y="2362200"/>
            <a:ext cx="4071754" cy="3048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6583362"/>
          </a:xfrm>
        </p:spPr>
        <p:txBody>
          <a:bodyPr>
            <a:normAutofit fontScale="90000"/>
          </a:bodyPr>
          <a:lstStyle/>
          <a:p>
            <a:r>
              <a:rPr lang="en-US" i="1" dirty="0" smtClean="0"/>
              <a:t>(Proverbs 6:16-19) </a:t>
            </a:r>
            <a:br>
              <a:rPr lang="en-US" i="1" dirty="0" smtClean="0"/>
            </a:br>
            <a:r>
              <a:rPr lang="en-US" i="1" dirty="0" smtClean="0"/>
              <a:t>“These six things doth the LORD hate: yea, seven are an abomination unto him: A proud look, a lying tongue, and hands that shed innocent blood, An heart that deviseth wicked imaginations, feet that be swift in running to mischief, A false witness that speaketh lies, and </a:t>
            </a:r>
            <a:r>
              <a:rPr lang="en-US" i="1" u="sng" dirty="0" smtClean="0"/>
              <a:t>he that soweth discord among brethren</a:t>
            </a:r>
            <a:r>
              <a:rPr lang="en-US" i="1" dirty="0" smtClean="0"/>
              <a:t>.”</a:t>
            </a:r>
            <a:endParaRPr lang="en-US" i="1" dirty="0"/>
          </a:p>
        </p:txBody>
      </p:sp>
    </p:spTree>
  </p:cSld>
  <p:clrMapOvr>
    <a:masterClrMapping/>
  </p:clrMapOvr>
  <p:transition>
    <p:fade thruBlk="1"/>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4876799"/>
          </a:xfrm>
        </p:spPr>
        <p:txBody>
          <a:bodyPr>
            <a:normAutofit/>
          </a:bodyPr>
          <a:lstStyle/>
          <a:p>
            <a:r>
              <a:rPr lang="en-US" sz="3600" i="1" dirty="0" smtClean="0"/>
              <a:t> Psalm 133:1 “Behold, how good and how pleasant it is for brethren to dwell together in unity.”</a:t>
            </a:r>
          </a:p>
          <a:p>
            <a:r>
              <a:rPr lang="en-US" sz="3600" i="1" dirty="0" smtClean="0"/>
              <a:t>Eph. 4:3 “Endeavoring to keep the unity of the Spirit in the bond of peace.”</a:t>
            </a:r>
          </a:p>
          <a:p>
            <a:r>
              <a:rPr lang="en-US" sz="3600" i="1" dirty="0" smtClean="0"/>
              <a:t> Phil. 2:2 “Fulfill ye my joy, that ye be likeminded, having the same love, being of one accord, of one mind.”</a:t>
            </a:r>
            <a:endParaRPr lang="en-US" sz="3600" i="1" dirty="0"/>
          </a:p>
        </p:txBody>
      </p:sp>
      <p:sp>
        <p:nvSpPr>
          <p:cNvPr id="99330" name="AutoShape 2" descr="data:image/jpeg;base64,/9j/4AAQSkZJRgABAQAAAQABAAD/2wCEAAkGBhQSERUUEhQUFRQVFRQUFBgUFBQUFRUUFBQVFBQUFBUXHCYeFxkjGRQUHy8gIycpLCwsFR4xNTAqNSYrLCkBCQoKDgwOGg8PGiwfHyQsKSwpLCwsKSwsLCwsLCksLCksLCkpLCwpKSwsLCksLCwsLCksKSkpLCwsLCksLCksKf/AABEIALcBFAMBIgACEQEDEQH/xAAcAAACAgMBAQAAAAAAAAAAAAAEBgMFAAIHAQj/xABBEAABAwIEAwUFBgMHBAMAAAABAAIDBBEFEiExBkFREyJhcYEykaGx8AcUQmLB0RVS4SMzcoKSk/FEU1SDFiRD/8QAGQEAAwEBAQAAAAAAAAAAAAAAAgMEAQAF/8QAJxEAAgICAgIDAAMAAwEAAAAAAAECEQMhEjEEQRMiURQycSPB0QX/2gAMAwEAAhEDEQA/AOVPkNzqRv8ANBSPOYknSx5lFSs1Pmfmofu45i6e4iE0TYdWlvkmWirbjRLDoyNQLAqSmrCw6bKfJhvaLMOetSHunqFYwSpUoMRB5q6p6pQtHpxlZexlSPiuEDBOjo33WGtC1juG2jIA0vdUWGSaEHkuhVNKHAg7FJc2CGGV2vcN7ddeSoU+XZLKCgnRRmq/tCOX7oiSFwIcw2KEqqXI8qSCvu4Nd/zZemmqPFknYZHijScsgseZG39FcYLWi29wPq6W8SaORt5rzA5SHhtyQ48vXRT+RC1f4WeLkalX6dYoa2Fp9h0wtvfIL+Bv+iB4kricroocgDbPF8wLr6OFtdtPioMNqnOHcA8ybBe1lRPqDGCPAjZQ8r9HocK9sr6KoZITqQd7Xt4Ikws/MfUpexCta12ZpMbwbO0tp9BV82JSH/8AV/kFbh+0Tz/I+stjU4NvlAFz11KYaWDK0JI4PhL5i51yQLXJudV0Mt0U+f8AtRX4y+nL9A5UFNojJ38veqvEqoNYXHaxKUPs59xtWZpQz+XU+ZVVSx6KKqqDLM555nTy5I2NuiuxxpHl5p8pBmEUuaZoHmfRdHoKWwVBwdg2mcjV23knWOCwSMjuRbgjwh/pA5tgg5ijpkBM1CgmwCpdZK3EFdlaVe4nVAArnmNV/aPsNgjSEzdIrnOub9VsCtVlkxCDYtV9wdDeVzujfmf6KmpoHPcGtBJOwCfOHeHTC0lxu51r22Fth47rnNR2HHE8nQbYnYLxWjadYlfPMqXi4zmj3anzPzWzCo3DU+Z+a3arkeQyZrxYg/P5D62Q80FtRssIF769NERF0PktqzroCbM5hu31V9hmMh2l9VTVMJG2yEYbHc3Cmy4lIrw53H/DotJWq3palc8w7FyLByaaDEAeahlBxez04ZFNWhuhkUNfh4e0oalqVawSXQJ0HJWjmGP0xZLYjloeqo5Ggv1XV+IMDEzCLa7g9CuczYK8S5XAgg6nkNbA3Xp4cilGjxvIxvHLl6ZqHOOmjvNeUByybWIDjz6dPVHzxNabDVAVEha4EA/0TckeUWkIxT4zTY7cPVd2N8h4JmBzBJPC8+Zrtb2Pz1sU5ULdF5NUz3btWL3EGFNkDtLOtcHxHVJEsbnHMef/AAQun4nT80j1dF2c2QAnO64PKxP6KrBqWyLyk3HX6MPBuFCJvN73WJ1s1umgvzKa5H23GXxvcevMKDCKQNYNFPWyZUpy5NscocUkVs0Rvrz+PklHj6vyRZAdXaenNNdPU2v/AC5tPBc++0YH7w3Xullx531/RbCNszJKosWaRvgr/BMOM0rW8tz5Kro4b2HVdF4WwB0YzNY653JIFx0AOwVc5cYkOOPKV+hnw+hDGgAbBFSrSGQ3DeZ3DtCLC5I6i+mi9dz8yPUbqSmX80wSUKrr5bAqzqjZKHEmJhjHElEgX+lDjtWXksadUnOYQSDvzVphtaTLndsTr4dExYxwuai0kIGY2zDYEdb9U2qVkrbkxJAV5RcKveLucGjw7x9U04LwA2OzpTnd0/CD+quq3DMou0bdEHyK6A8rBnWJyxumvQFgOARxN7guTuTuT4q6EdlV4bVZX2Ox09VcOS5KmP8A/n+WvIwqXTWmaZF4sLliGi60cpdpfzPzWMcopTqfM/NSRL0keGz0tvpdTNAsLfVlBIdbrVku41W3swKJQtTT21CnjevXdFrVnJ0BQ7hWEFeY3aHRDSQ39nQobOb6pMopqmOhNxdxH3CsYDgNUx0dcFyaCqcwtLTZNeFYsSQ03uVDkxOJ6eLOp6fY+SYgBYb30+hzQ9Zh73ttdvM25OvsCqyjqbuJ6aBW0FZfS6Uhlclv/aYiYxgxY7MLt11adQD4HmFTVkbuYv5FdgyNcLOAI8RdJ3FfDIYDJFo38Td7X5jwXoYc1/WR5mfx3H7R6Kjg9+rtLaj5Lo9IQWhIXDNOQxzj1PwTRhlZcKXL/dl+Bf8AGiwxH2CUtxR9pIx38oA9T/RWnENWWRE6229ToEHgk7QWtJGc9619fchD10xtjIZGL6aJfxnFhawOp0Cs8acX07snttaSB1sL2SdhdG42fIbnkL6C/wAyuCZatlszLytr49Ur4rhUtbIxsTC4szNc7ZoFxa7jp1T5QYNn1eO706q2aWRtytAA5W0RxlxdipwU1QrcO8ANhIfKQ942H4Wn9U3ssEFNiIGyG/iFytlJvbMhjrSDqpjX6cxqDzB6gqqxTF5Yw0PPcjBy2HtH8/oTqrSnIQuKwh7C3cnbqFikbPHZVVWKB7A4XAI2OhB5g9CuXcUYx20mVvstPvK6DTcHOETo3SuAe4uOUC4v0J+aKwjgSmgIcGZnDZzzmPmBsEXJIW8cpKnoV+EODCW55hYEewdzrfXon6CmawANAAGwCmfpso3Spbk5dj4QUFo8IUUwFrLHkqB17rkjWxcrmZHn3hXNNU52A+Hx5qv4gZoHeiEwmt7rm+Nx6pj2jwPFj/H8yWNdS3/3/wCl06RYguzkOobp7l6gs9w51VUz2OIe0jU7jx5LWNyf5Gh1wbEa6HVAT8OxO1Ayn8u3u2VEc69kc/FfoUpNlC0aj3K/quFHjVjg7wPdP7KrqMIlZ7THW8BmHwTfki+mTvFOPaIgVtdRDQm97+K3CYmKaN2FQT09tQioqV52Y7/SV6+MjcEeYWOmbtFc46hOfDFD2zS0WuBcXSZMbOCZ+HMcfHqxmw18kNXaNbqmWNDWlj3RvBDgTodNPVW8NTZVmL8WSVpY0MYMvs5WjNpvd26lw+TMFDOHFnq4cvNF3TYlqNVYvqWyNLXC7SLH1SpU00rTeNpN1X0/GIZJ2coLCDY32B8UCT9DnJLUhtp8CyNLWG4N7X0OqX6SrdFVCF4LS72bg2Nuh2KaMJqe0AIItvvuvOIayHsj2gGZveaebHDYtPVanfZtJaiFyU4ljc0jQixXJnPdR1lnH2H5XHq08/cbq6h+0yQNs+PvAWu06Hx8EtV9e6eR0jxYuO3QDQfBMhF7RNnnFpOL2dTw2MiJ0088bI7EsF7lwF+Q2BCpuAqbNnfmPZl7hG3lYH2v0SA6K4tmNulzb3LoeE8aUsNO1rS0ZWga7356dbpmR36Oxy5ytsbMTxFsMZJIASnJxOHkm+mwPXxSnxLxQ6scGMuIgbm/4jy9FDhzyXBpaX30AG/p1SuDoJ5oqVDWccDjpqrLCQ6Q6D15LfD+HWNALhc9OXkr2OrZG21gLeiCyimtnsdNbcqVgA+vFVk+Ot5KJ2Kiy5GtFs6VDS1wCoqzHAOaApqh8zu6DZa3QCjYxfeC46LZwK9pKAtAvvzRLoghsNr8Alq8nkEf2Qso7BELaKDHKGV0Ti1oJGtr62HRKWCYuYpbvALTo7qPELprXrnnFGFiKYuaO4+7h4O/EP1Vnj8ZXGS7PO8nFxksse0PbLEAjYi48isSXhPFPZxhjwTl0B/LyHzWJb8eSekUR8mDW2NdTwibkxv66OH6hVs2FTx7sLh+XVPActgVDZbRz9tR10PQ6LZk4T3NRMfo5rXeYBVdPwhC72czD+U6e4rrOoVCG9B6gFaiNl75W38gryXgl/4JAf8AECPkhpuGXxMc+UnK0X7hB+a1ypGKCk6QM2ZbuIOhAPnqhTTOAuDfbTrfp7wpW4dU/wDZk/0lbYzJieN1IBrOGoJTctyu6t0+Gykw/BmQatv01N1YswGp/wC04eZb+6DxanniF3RSWHMNzD3i6NTkumTSxY5dpFezAmNcXZ3bk6WG6kbUNjsG6eW6oanGzudB0QL8cLjZjS4+AKK5S7BXx4+tHRsPrNPDqTr8Uhca1MctSSyxs1rXEa3cPH3KeHC8QqG2EUoZ0DSwHzLrXWv/AMHrNuwcPVg/VFFV2Bkm5KkmVeH1ksX93I9nkdPdstK+unlP9pI53nt7grXFeFailY18zMrXaAgh2u9jbYqrKYknsmbcdM8C8K9IXl0dC2zFG2iClC3YuoyyWCMBPXCZgZHewLne2Ta/kOgSM1Dfd5A4lrnC55Ej5IZK1obimoytqzrWJY9BA0uLgBbQXv7gud1vGUk7yB3Gk6HXQeICrThhdq5xcfEk/NEQULW+KBY/0dPyG+gqnfNe4eHeOtvRWVNR1MuzgBzNrAe9WeA8HSkh77MZvlFiT5jl80yx4eIxYW06JclXRTjuS3oo8P4OF7yyOf4DQfumaCmjibZoAQE+JNYNTayXa7iwXO6ChjpDa+rCw1Hx19En0+Ml52IHU81YDFRbdEkc5Ki8NSOqidVhL0uMAc1pHiBcdOa2wKGTtxtzVfj2H9rER+Id5vmPr4raiHXfmipJAV0ZNO0bKKkqZzFwWK3x7CndsTGBld3vInf5X9Vi9VZotdniywSTqjpH35SsrEojE7HfmVOzFfFeHR7qY3x1SmbV+KUWYt4qVuL+KwKxvbWBQ1+IARm4BvpY80uMxXxVHxXxM6MNYy1331dsLae9FCLlKkBkdRbLfDKON0zbght75Q52W99Ltvbfknlsq5zwVirpmF0hu5jrXAsDpofNOMdeCtknB0BieScbm7/C1dOFG6dAOqLrxsiyxlIkmpoSbmKMnqWNJ95C8Y6Nnssa3/C0D5KKV1glLibi4QCzWl7tdByA3J8Fqt6MfFK2N0uIDmUM/GGN1c4ADndcgqeMamTYhg8Bc+8qvklkk/vHuf5k29yasb9iH5EV0hu474zbU5YIdWNOZzuRcNAAlAOTFgvAk9Q3NYRs5F97nyaOXirfEPsvMcJe2bM8NLspZZptqQDdOi0tEs4zn9qEa68Xl1iYINgpGqJpUzCuBZNGFOwKGNTsWmEoYhpiW69EU1aysuuaNTD8O+0bK0B7XXGmmt1Ni/F87G5jBK0HZz2loS7DTtjkY87Ne1x/ykFdbp8SZMwOBDmkX63CnklE9LFOeRNWchj4jlc/M8Bw6dP8KZaSqimF2aO5gjve7mmmr4SpZrnIGOP4md34bFJmN8LSUpzbsvo9ulul+hXLjLS0C/kxbe0EvwO5uHW8hb4XXgwL85PvQ2H464aP7wH4uYHj1TBDIHAHqgcWuxsZxmtFZHg7RuSj6WAN2Cle1bxhCMuicPstXzWF1q54AVHjGKZWlbRjkSVeJtzalYkiaqc4knmsTfiZK/JX4HSY6QT5n5rwcRFVtVqfU/NDInjiIWaf6X7eJvNSt4mHiltYh+KISzzHWgxYyGzbk/W99kzzUMEkQEwYQACSXd4O56g/JcvpsUkZ7J8dhr59UdFjznWD9NRqAAPVS5PHnKVxdFKzwcaY6UE3ZDKwWbc2t8z4q5psSulCjxQ2FzcdVZw1oXNP2PjNUOENWi2TpXpazxVhFWoRlWXgluNUl8aYQCWvuWm5AI2DjYi/TY6pupoXv5W80VU8PNlYWyG4PRMjYmatUci/gZmFmtyzDQgbSdHADY/Apu4U+zsMtJVWLtxHuB0Lup8Nk34fgENMO4OupNz7zsPAL2er5BHzfQqGBds8nlyjTZLHEfFccMbr6vcC1jb7kjfyQnGfFXYMszV50HQeLlzQSue4veS5x5lbCF7Ny5uOkerF6sVR5pgCnjaomhH0sYWoxsxkamaFO1mikpILyMB2Lhfy5ogVt0EQcPzvZnbGSNxsCR1AJuUAW20OnLVdGoZyQFQ8bYe0BszRYk5X259D5pMcluizJ4/GNoT54tFFh+LS0p7hLo+bSfl0RkUTn+Sx9I0G3tHw2Hmikl7EY5ST+o7cO8TRzt7psR7TTuCmAyNcC1wBBFiDqCuUU+HGN/atdlcNgNvI9QnDB8c7Vuujho4KSSro9XHNyVS7Isb4PNj92IAN8zLakHk1xS7wzVuZK+nlBba5YHAg3HtAX5c/euhwVaJfEx9i5rSRsSBceR5LebfYPwqLuOhWm0WwksFez4Mx17aJbx2B0Dbkgt6g6+5cnZr0C19aGhJuI1ud3h80dVSOmdla5oJ2BOW9+WY92/hdVVTTuY4te0tc02IOhBHVPhH2yLLlv6ohssXq9TSYs5+E6sX/APry7n8B6oR/DNUP+nm/23fsvpr+EFTRYOSl3J+ijhBez5cHDlT/AOPN/tP/AGW7eFqs7U03+279l9SS4KQLhVrxlNihcnHtBRxxl0z5yHCFZ/403+grWThmqbvTzD/1v/ZfR2ZZ2iH5Q/4585Ucc0ZsWPA6Fjh8wr7DYZJCAxjyT0aV24yBYHBDKSYccbj7Ob03CdVocoHgXD9E3YLw32YBkIc/4Dy/dXhkUb5kvQ7ZgaBso5Kmyhmqgq6erW2aok1VVXVBiuJiJjnHz/oiX1F1DLhgkab6+HJCExNmYZCX6OLgSb7EX0BB08NfegKzhguYZYBo0d9ma+U7c9R5G/mrGppZI32ddwGjXtGobya5vO31ZZT1XZvvfQjzaTzab8vBbGTiRTjfYqNadiLEbg8k/YFwDDNShzy4SPGYOBsG32GXmg8QooaloFmxSjRrh7Lugf180x8M15awQvGV8YAcD02DgeYPVOeS1oHDiXJqRzfFMIkp5HMkadDYOscruhB5rymlXbK+jbLEWuaCCNQRcLieJ03YzSR/yuIHluPgmQyctAZsPDaDw9auq8hDuhbfyuL/AAQtHmfoFLidJaMi93HQAalNfRNHs6Fgko66ckVxBh/awkAXIsQOtuST+Fax7Y2tk0c3T/LyTvSSZgouno9j+8aYlNw3TvaflHLzUT4gBYCydazCBIb3sfeqqp4cdfr5LeTfYp41FVEW2RkiwRWHUL2OzWsHAfBNlJw+yJuaQj9/Lqga+pzOFtGjQDp/VY1XZsPtK16PY3IuOoVZ2qxtSlFZHxTxT93ZlZYyuGn5R/MUuYFhD6txfM5xbzJ1JPQX2CpMQqjNVPJ17xaPAA2Fk/Ya4MY1o0AFk9/SOuyFL5pu+kDV/A0Lx3S9p/xXHqEo4rgMsIIkaXAezI25FuWbmOi6M2qWrpAUCyNDZYIvrRyynDS24WLokuCQuNzGy/l+yxP/AJC/Cb+JL9O+iBSMiW4C3Ca2SmpjS5juGHdqZlFURgjVDV6YcZOLtHOZZS3dRGrTRi2CBwJASLibHRGxvbqp543Evx5VMsDVr0VgS47EfFRSYvbmljhofiCDqMSSpUY/bmgZsd8V1GWM8mJeKElrr80ryY3fmvY8WHMraO5DPFMjGViUv443qvDj46hbR1jDXZXKhrKC/eYQDzB9l3g4fqhaviNrW+0Ceg1WmA1clQ4m1mN38TyC3i+wXKL+oRC8EWyZTzG9/L6urPCpz2rW3LgRZpO4ANy0qYYK6e2UBtjq47W/VMmGcONjs5xLnDmfcl8aYHFqWi1jb3PRcl41oLVh0JztaQLc9Wn5D3rrEswaEtYkGSybDNYgH1RwlTNyw5QEqjwt+UZjlHRo196LFK1uw/U+pVpPFa4QzqcnXl9bdU1tvsnUUloChcGvB2vp6j6KZcMrLLfD+Fi9mZwyje7t7dfBVlN3fr4oJL2UYpXoaYpwVOzVUcE6sKeqQjWiWtosw036pYrCWOs4W+uSazVDqqzFIGSNsSL8jzC5qzE6F19Shn1tl7Jhj7200O916MGcd3BLGWIlS60zyP5ifjdOlBiOYDyC9HC0WYuddxKs6ejYzRrQEyck0ifFBxbN4cxRTIepXjFKClFFGwiWLXtVi42ju4K2uos6ztV6NHhE11pK7RaCVQ1Mq5R2bZ5e6oMewZsrTpqrhj15KUbVnJ0cH4mp30zrWJBOiW5K57r8vNdx4r4fbNGdNbLhWPULqeQtO3LxSHjSZR80mitmqn9UIKpxOpJRDtUJJobqmeOMdokWWUtNljG5pFrC6GqXgDRCtkLjoiquwaAPVdproHafYL2p6kLw3O5urHA8IfVSiNg8XE7NHUrqOEfZ9SxAZ2do7mX7ejdkmUoxKceOc+jkNPTOe4NY0ucdAALkrr/CvDBigY1413cPzHU3+uSt6fComO/s4mN8WtA08wraHQKeWTlorx4uG7IoYQAvZZrBbyqmr6y2l0psdFEeJV9gUr4firHzvBfYt2ba5J3RNfU5tOqrqrAo5mi/de3Zw0dbzXR7MyJtUhhqIRYP0Pnr8FFHxDS0zS6YOdLezGgZnO6ZRsPVJ2I8SVNM3sczHC2jsvft48lHw/H3zI85nmxBdroeio6XIl/tLh0MVbitVVPa6b+xhBu2Fp1PQyHn5LeRyDqZjmuvPvCVKTfZVCCgqQeyospY61Uz6lRx1uqCxgwSV56qJ1QqptTqpO3Qmh7ZVq+RCslWGRccTl63Y9BGVbtlXHIPbItu1QYkXvaLgwntFiHzrFxh9AEFalZ95Cka4FemeERgLSpFgimtCGrzous4EY5evcoBIvXPWmmsmq559oXCImjLmjvDULoDnKKogD2kHmsas1M+WKlr2EtIsQbFDtgJ3K6N9ovCBjeZWDT8X7pFZRknVA5emdx/DKSHWzfeVmIMtbyR0UNtEPU0rpJWxsHecQAPNYpNsLjSHr7NKQNgLwO89xufBugH11T0G6aqs4ewkU8DIxuBqepOpPvVqVLJ7suhaSRJAxSPdZatNgoJ5Uqx1EGI1+RhISfVYluXFXGO1FmFc5rcUzG3ILkrNcki4ZiFyXckZR1nNKoxAImPFw1p1RcWDyRXcTT5pzbkAPXdWWEynKw8hofVLszi5xceZur2hfaLKdj9AqtxqFHnqd5ORdTyoV06Bmzt2OZvhuPRDmtU7iXLImWE0yDdU2N+ahNah55AViic5/hbxViLZUJYiqSNFYQ1ixxoKORMvWTrYSqsinU7ZUNBk8kq2ZUIR71F2tlhpbNnUglVO2qREdUuNssxIsQQmWLjj6ED1I2VYsXqHhhMEhUGISaLFi44qw4qTMsWLjSMlbsKxYuOAMcwkTRkEclxPHuHTTykDY3tqFixLmHEquwcLH9kzcF4NmlMzht3W7epWLEl9DoK5D4AeimYwrFinkVo2cDZA1JKxYlsahT4nncI3W6Lmr4nfRCxYq8EU4kPkyakjQwO+iFjYHdPiFixU0kSW2GYfR5njNcNvrayYa/Dsv8Adju2HS6xYtkrgDF1MHkpHC3O9jyQ9dQc2i199rLFimKQdmE33LvSwCz+BG+5t6LxYuNBamiyusAfUheRU7unxCxYuZyDI8w3HxCLZm6fJerEqSKccmzfKenyUb4j0+SxYgHWQujd0+IWrXuHL4hYsRULcmids7unyXqxYuo3m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99332" name="AutoShape 4" descr="data:image/jpeg;base64,/9j/4AAQSkZJRgABAQAAAQABAAD/2wCEAAkGBhQSERUUEhQUFRQVFRQUFBgUFBQUFRUUFBQVFBQUFBUXHCYeFxkjGRQUHy8gIycpLCwsFR4xNTAqNSYrLCkBCQoKDgwOGg8PGiwfHyQsKSwpLCwsKSwsLCwsLCksLCksLCkpLCwpKSwsLCksLCwsLCksKSkpLCwsLCksLCksKf/AABEIALcBFAMBIgACEQEDEQH/xAAcAAACAgMBAQAAAAAAAAAAAAAEBgMFAAIHAQj/xABBEAABAwIEAwUFBgMHBAMAAAABAAIDBBEFEiExBkFREyJhcYEykaGx8AcUQmLB0RVS4SMzcoKSk/FEU1SDFiRD/8QAGQEAAwEBAQAAAAAAAAAAAAAAAgMEAQAF/8QAJxEAAgICAgIDAAMAAwEAAAAAAAECEQMhEjEEQRMiURQycSPB0QX/2gAMAwEAAhEDEQA/AOVPkNzqRv8ANBSPOYknSx5lFSs1Pmfmofu45i6e4iE0TYdWlvkmWirbjRLDoyNQLAqSmrCw6bKfJhvaLMOetSHunqFYwSpUoMRB5q6p6pQtHpxlZexlSPiuEDBOjo33WGtC1juG2jIA0vdUWGSaEHkuhVNKHAg7FJc2CGGV2vcN7ddeSoU+XZLKCgnRRmq/tCOX7oiSFwIcw2KEqqXI8qSCvu4Nd/zZemmqPFknYZHijScsgseZG39FcYLWi29wPq6W8SaORt5rzA5SHhtyQ48vXRT+RC1f4WeLkalX6dYoa2Fp9h0wtvfIL+Bv+iB4kricroocgDbPF8wLr6OFtdtPioMNqnOHcA8ybBe1lRPqDGCPAjZQ8r9HocK9sr6KoZITqQd7Xt4Ikws/MfUpexCta12ZpMbwbO0tp9BV82JSH/8AV/kFbh+0Tz/I+stjU4NvlAFz11KYaWDK0JI4PhL5i51yQLXJudV0Mt0U+f8AtRX4y+nL9A5UFNojJ38veqvEqoNYXHaxKUPs59xtWZpQz+XU+ZVVSx6KKqqDLM555nTy5I2NuiuxxpHl5p8pBmEUuaZoHmfRdHoKWwVBwdg2mcjV23knWOCwSMjuRbgjwh/pA5tgg5ijpkBM1CgmwCpdZK3EFdlaVe4nVAArnmNV/aPsNgjSEzdIrnOub9VsCtVlkxCDYtV9wdDeVzujfmf6KmpoHPcGtBJOwCfOHeHTC0lxu51r22Fth47rnNR2HHE8nQbYnYLxWjadYlfPMqXi4zmj3anzPzWzCo3DU+Z+a3arkeQyZrxYg/P5D62Q80FtRssIF769NERF0PktqzroCbM5hu31V9hmMh2l9VTVMJG2yEYbHc3Cmy4lIrw53H/DotJWq3palc8w7FyLByaaDEAeahlBxez04ZFNWhuhkUNfh4e0oalqVawSXQJ0HJWjmGP0xZLYjloeqo5Ggv1XV+IMDEzCLa7g9CuczYK8S5XAgg6nkNbA3Xp4cilGjxvIxvHLl6ZqHOOmjvNeUByybWIDjz6dPVHzxNabDVAVEha4EA/0TckeUWkIxT4zTY7cPVd2N8h4JmBzBJPC8+Zrtb2Pz1sU5ULdF5NUz3btWL3EGFNkDtLOtcHxHVJEsbnHMef/AAQun4nT80j1dF2c2QAnO64PKxP6KrBqWyLyk3HX6MPBuFCJvN73WJ1s1umgvzKa5H23GXxvcevMKDCKQNYNFPWyZUpy5NscocUkVs0Rvrz+PklHj6vyRZAdXaenNNdPU2v/AC5tPBc++0YH7w3Xullx531/RbCNszJKosWaRvgr/BMOM0rW8tz5Kro4b2HVdF4WwB0YzNY653JIFx0AOwVc5cYkOOPKV+hnw+hDGgAbBFSrSGQ3DeZ3DtCLC5I6i+mi9dz8yPUbqSmX80wSUKrr5bAqzqjZKHEmJhjHElEgX+lDjtWXksadUnOYQSDvzVphtaTLndsTr4dExYxwuai0kIGY2zDYEdb9U2qVkrbkxJAV5RcKveLucGjw7x9U04LwA2OzpTnd0/CD+quq3DMou0bdEHyK6A8rBnWJyxumvQFgOARxN7guTuTuT4q6EdlV4bVZX2Ox09VcOS5KmP8A/n+WvIwqXTWmaZF4sLliGi60cpdpfzPzWMcopTqfM/NSRL0keGz0tvpdTNAsLfVlBIdbrVku41W3swKJQtTT21CnjevXdFrVnJ0BQ7hWEFeY3aHRDSQ39nQobOb6pMopqmOhNxdxH3CsYDgNUx0dcFyaCqcwtLTZNeFYsSQ03uVDkxOJ6eLOp6fY+SYgBYb30+hzQ9Zh73ttdvM25OvsCqyjqbuJ6aBW0FZfS6Uhlclv/aYiYxgxY7MLt11adQD4HmFTVkbuYv5FdgyNcLOAI8RdJ3FfDIYDJFo38Td7X5jwXoYc1/WR5mfx3H7R6Kjg9+rtLaj5Lo9IQWhIXDNOQxzj1PwTRhlZcKXL/dl+Bf8AGiwxH2CUtxR9pIx38oA9T/RWnENWWRE6229ToEHgk7QWtJGc9619fchD10xtjIZGL6aJfxnFhawOp0Cs8acX07snttaSB1sL2SdhdG42fIbnkL6C/wAyuCZatlszLytr49Ur4rhUtbIxsTC4szNc7ZoFxa7jp1T5QYNn1eO706q2aWRtytAA5W0RxlxdipwU1QrcO8ANhIfKQ942H4Wn9U3ssEFNiIGyG/iFytlJvbMhjrSDqpjX6cxqDzB6gqqxTF5Yw0PPcjBy2HtH8/oTqrSnIQuKwh7C3cnbqFikbPHZVVWKB7A4XAI2OhB5g9CuXcUYx20mVvstPvK6DTcHOETo3SuAe4uOUC4v0J+aKwjgSmgIcGZnDZzzmPmBsEXJIW8cpKnoV+EODCW55hYEewdzrfXon6CmawANAAGwCmfpso3Spbk5dj4QUFo8IUUwFrLHkqB17rkjWxcrmZHn3hXNNU52A+Hx5qv4gZoHeiEwmt7rm+Nx6pj2jwPFj/H8yWNdS3/3/wCl06RYguzkOobp7l6gs9w51VUz2OIe0jU7jx5LWNyf5Gh1wbEa6HVAT8OxO1Ayn8u3u2VEc69kc/FfoUpNlC0aj3K/quFHjVjg7wPdP7KrqMIlZ7THW8BmHwTfki+mTvFOPaIgVtdRDQm97+K3CYmKaN2FQT09tQioqV52Y7/SV6+MjcEeYWOmbtFc46hOfDFD2zS0WuBcXSZMbOCZ+HMcfHqxmw18kNXaNbqmWNDWlj3RvBDgTodNPVW8NTZVmL8WSVpY0MYMvs5WjNpvd26lw+TMFDOHFnq4cvNF3TYlqNVYvqWyNLXC7SLH1SpU00rTeNpN1X0/GIZJ2coLCDY32B8UCT9DnJLUhtp8CyNLWG4N7X0OqX6SrdFVCF4LS72bg2Nuh2KaMJqe0AIItvvuvOIayHsj2gGZveaebHDYtPVanfZtJaiFyU4ljc0jQixXJnPdR1lnH2H5XHq08/cbq6h+0yQNs+PvAWu06Hx8EtV9e6eR0jxYuO3QDQfBMhF7RNnnFpOL2dTw2MiJ0088bI7EsF7lwF+Q2BCpuAqbNnfmPZl7hG3lYH2v0SA6K4tmNulzb3LoeE8aUsNO1rS0ZWga7356dbpmR36Oxy5ytsbMTxFsMZJIASnJxOHkm+mwPXxSnxLxQ6scGMuIgbm/4jy9FDhzyXBpaX30AG/p1SuDoJ5oqVDWccDjpqrLCQ6Q6D15LfD+HWNALhc9OXkr2OrZG21gLeiCyimtnsdNbcqVgA+vFVk+Ot5KJ2Kiy5GtFs6VDS1wCoqzHAOaApqh8zu6DZa3QCjYxfeC46LZwK9pKAtAvvzRLoghsNr8Alq8nkEf2Qso7BELaKDHKGV0Ti1oJGtr62HRKWCYuYpbvALTo7qPELprXrnnFGFiKYuaO4+7h4O/EP1Vnj8ZXGS7PO8nFxksse0PbLEAjYi48isSXhPFPZxhjwTl0B/LyHzWJb8eSekUR8mDW2NdTwibkxv66OH6hVs2FTx7sLh+XVPActgVDZbRz9tR10PQ6LZk4T3NRMfo5rXeYBVdPwhC72czD+U6e4rrOoVCG9B6gFaiNl75W38gryXgl/4JAf8AECPkhpuGXxMc+UnK0X7hB+a1ypGKCk6QM2ZbuIOhAPnqhTTOAuDfbTrfp7wpW4dU/wDZk/0lbYzJieN1IBrOGoJTctyu6t0+Gykw/BmQatv01N1YswGp/wC04eZb+6DxanniF3RSWHMNzD3i6NTkumTSxY5dpFezAmNcXZ3bk6WG6kbUNjsG6eW6oanGzudB0QL8cLjZjS4+AKK5S7BXx4+tHRsPrNPDqTr8Uhca1MctSSyxs1rXEa3cPH3KeHC8QqG2EUoZ0DSwHzLrXWv/AMHrNuwcPVg/VFFV2Bkm5KkmVeH1ksX93I9nkdPdstK+unlP9pI53nt7grXFeFailY18zMrXaAgh2u9jbYqrKYknsmbcdM8C8K9IXl0dC2zFG2iClC3YuoyyWCMBPXCZgZHewLne2Ta/kOgSM1Dfd5A4lrnC55Ej5IZK1obimoytqzrWJY9BA0uLgBbQXv7gud1vGUk7yB3Gk6HXQeICrThhdq5xcfEk/NEQULW+KBY/0dPyG+gqnfNe4eHeOtvRWVNR1MuzgBzNrAe9WeA8HSkh77MZvlFiT5jl80yx4eIxYW06JclXRTjuS3oo8P4OF7yyOf4DQfumaCmjibZoAQE+JNYNTayXa7iwXO6ChjpDa+rCw1Hx19En0+Ml52IHU81YDFRbdEkc5Ki8NSOqidVhL0uMAc1pHiBcdOa2wKGTtxtzVfj2H9rER+Id5vmPr4raiHXfmipJAV0ZNO0bKKkqZzFwWK3x7CndsTGBld3vInf5X9Vi9VZotdniywSTqjpH35SsrEojE7HfmVOzFfFeHR7qY3x1SmbV+KUWYt4qVuL+KwKxvbWBQ1+IARm4BvpY80uMxXxVHxXxM6MNYy1331dsLae9FCLlKkBkdRbLfDKON0zbght75Q52W99Ltvbfknlsq5zwVirpmF0hu5jrXAsDpofNOMdeCtknB0BieScbm7/C1dOFG6dAOqLrxsiyxlIkmpoSbmKMnqWNJ95C8Y6Nnssa3/C0D5KKV1glLibi4QCzWl7tdByA3J8Fqt6MfFK2N0uIDmUM/GGN1c4ADndcgqeMamTYhg8Bc+8qvklkk/vHuf5k29yasb9iH5EV0hu474zbU5YIdWNOZzuRcNAAlAOTFgvAk9Q3NYRs5F97nyaOXirfEPsvMcJe2bM8NLspZZptqQDdOi0tEs4zn9qEa68Xl1iYINgpGqJpUzCuBZNGFOwKGNTsWmEoYhpiW69EU1aysuuaNTD8O+0bK0B7XXGmmt1Ni/F87G5jBK0HZz2loS7DTtjkY87Ne1x/ykFdbp8SZMwOBDmkX63CnklE9LFOeRNWchj4jlc/M8Bw6dP8KZaSqimF2aO5gjve7mmmr4SpZrnIGOP4md34bFJmN8LSUpzbsvo9ulul+hXLjLS0C/kxbe0EvwO5uHW8hb4XXgwL85PvQ2H464aP7wH4uYHj1TBDIHAHqgcWuxsZxmtFZHg7RuSj6WAN2Cle1bxhCMuicPstXzWF1q54AVHjGKZWlbRjkSVeJtzalYkiaqc4knmsTfiZK/JX4HSY6QT5n5rwcRFVtVqfU/NDInjiIWaf6X7eJvNSt4mHiltYh+KISzzHWgxYyGzbk/W99kzzUMEkQEwYQACSXd4O56g/JcvpsUkZ7J8dhr59UdFjznWD9NRqAAPVS5PHnKVxdFKzwcaY6UE3ZDKwWbc2t8z4q5psSulCjxQ2FzcdVZw1oXNP2PjNUOENWi2TpXpazxVhFWoRlWXgluNUl8aYQCWvuWm5AI2DjYi/TY6pupoXv5W80VU8PNlYWyG4PRMjYmatUci/gZmFmtyzDQgbSdHADY/Apu4U+zsMtJVWLtxHuB0Lup8Nk34fgENMO4OupNz7zsPAL2er5BHzfQqGBds8nlyjTZLHEfFccMbr6vcC1jb7kjfyQnGfFXYMszV50HQeLlzQSue4veS5x5lbCF7Ny5uOkerF6sVR5pgCnjaomhH0sYWoxsxkamaFO1mikpILyMB2Lhfy5ogVt0EQcPzvZnbGSNxsCR1AJuUAW20OnLVdGoZyQFQ8bYe0BszRYk5X259D5pMcluizJ4/GNoT54tFFh+LS0p7hLo+bSfl0RkUTn+Sx9I0G3tHw2Hmikl7EY5ST+o7cO8TRzt7psR7TTuCmAyNcC1wBBFiDqCuUU+HGN/atdlcNgNvI9QnDB8c7Vuujho4KSSro9XHNyVS7Isb4PNj92IAN8zLakHk1xS7wzVuZK+nlBba5YHAg3HtAX5c/euhwVaJfEx9i5rSRsSBceR5LebfYPwqLuOhWm0WwksFez4Mx17aJbx2B0Dbkgt6g6+5cnZr0C19aGhJuI1ud3h80dVSOmdla5oJ2BOW9+WY92/hdVVTTuY4te0tc02IOhBHVPhH2yLLlv6ohssXq9TSYs5+E6sX/APry7n8B6oR/DNUP+nm/23fsvpr+EFTRYOSl3J+ijhBez5cHDlT/AOPN/tP/AGW7eFqs7U03+279l9SS4KQLhVrxlNihcnHtBRxxl0z5yHCFZ/403+grWThmqbvTzD/1v/ZfR2ZZ2iH5Q/4585Ucc0ZsWPA6Fjh8wr7DYZJCAxjyT0aV24yBYHBDKSYccbj7Ob03CdVocoHgXD9E3YLw32YBkIc/4Dy/dXhkUb5kvQ7ZgaBso5Kmyhmqgq6erW2aok1VVXVBiuJiJjnHz/oiX1F1DLhgkab6+HJCExNmYZCX6OLgSb7EX0BB08NfegKzhguYZYBo0d9ma+U7c9R5G/mrGppZI32ddwGjXtGobya5vO31ZZT1XZvvfQjzaTzab8vBbGTiRTjfYqNadiLEbg8k/YFwDDNShzy4SPGYOBsG32GXmg8QooaloFmxSjRrh7Lugf180x8M15awQvGV8YAcD02DgeYPVOeS1oHDiXJqRzfFMIkp5HMkadDYOscruhB5rymlXbK+jbLEWuaCCNQRcLieJ03YzSR/yuIHluPgmQyctAZsPDaDw9auq8hDuhbfyuL/AAQtHmfoFLidJaMi93HQAalNfRNHs6Fgko66ckVxBh/awkAXIsQOtuST+Fax7Y2tk0c3T/LyTvSSZgouno9j+8aYlNw3TvaflHLzUT4gBYCydazCBIb3sfeqqp4cdfr5LeTfYp41FVEW2RkiwRWHUL2OzWsHAfBNlJw+yJuaQj9/Lqga+pzOFtGjQDp/VY1XZsPtK16PY3IuOoVZ2qxtSlFZHxTxT93ZlZYyuGn5R/MUuYFhD6txfM5xbzJ1JPQX2CpMQqjNVPJ17xaPAA2Fk/Ya4MY1o0AFk9/SOuyFL5pu+kDV/A0Lx3S9p/xXHqEo4rgMsIIkaXAezI25FuWbmOi6M2qWrpAUCyNDZYIvrRyynDS24WLokuCQuNzGy/l+yxP/AJC/Cb+JL9O+iBSMiW4C3Ca2SmpjS5juGHdqZlFURgjVDV6YcZOLtHOZZS3dRGrTRi2CBwJASLibHRGxvbqp543Evx5VMsDVr0VgS47EfFRSYvbmljhofiCDqMSSpUY/bmgZsd8V1GWM8mJeKElrr80ryY3fmvY8WHMraO5DPFMjGViUv443qvDj46hbR1jDXZXKhrKC/eYQDzB9l3g4fqhaviNrW+0Ceg1WmA1clQ4m1mN38TyC3i+wXKL+oRC8EWyZTzG9/L6urPCpz2rW3LgRZpO4ANy0qYYK6e2UBtjq47W/VMmGcONjs5xLnDmfcl8aYHFqWi1jb3PRcl41oLVh0JztaQLc9Wn5D3rrEswaEtYkGSybDNYgH1RwlTNyw5QEqjwt+UZjlHRo196LFK1uw/U+pVpPFa4QzqcnXl9bdU1tvsnUUloChcGvB2vp6j6KZcMrLLfD+Fi9mZwyje7t7dfBVlN3fr4oJL2UYpXoaYpwVOzVUcE6sKeqQjWiWtosw036pYrCWOs4W+uSazVDqqzFIGSNsSL8jzC5qzE6F19Shn1tl7Jhj7200O916MGcd3BLGWIlS60zyP5ifjdOlBiOYDyC9HC0WYuddxKs6ejYzRrQEyck0ifFBxbN4cxRTIepXjFKClFFGwiWLXtVi42ju4K2uos6ztV6NHhE11pK7RaCVQ1Mq5R2bZ5e6oMewZsrTpqrhj15KUbVnJ0cH4mp30zrWJBOiW5K57r8vNdx4r4fbNGdNbLhWPULqeQtO3LxSHjSZR80mitmqn9UIKpxOpJRDtUJJobqmeOMdokWWUtNljG5pFrC6GqXgDRCtkLjoiquwaAPVdproHafYL2p6kLw3O5urHA8IfVSiNg8XE7NHUrqOEfZ9SxAZ2do7mX7ejdkmUoxKceOc+jkNPTOe4NY0ucdAALkrr/CvDBigY1413cPzHU3+uSt6fComO/s4mN8WtA08wraHQKeWTlorx4uG7IoYQAvZZrBbyqmr6y2l0psdFEeJV9gUr4firHzvBfYt2ba5J3RNfU5tOqrqrAo5mi/de3Zw0dbzXR7MyJtUhhqIRYP0Pnr8FFHxDS0zS6YOdLezGgZnO6ZRsPVJ2I8SVNM3sczHC2jsvft48lHw/H3zI85nmxBdroeio6XIl/tLh0MVbitVVPa6b+xhBu2Fp1PQyHn5LeRyDqZjmuvPvCVKTfZVCCgqQeyospY61Uz6lRx1uqCxgwSV56qJ1QqptTqpO3Qmh7ZVq+RCslWGRccTl63Y9BGVbtlXHIPbItu1QYkXvaLgwntFiHzrFxh9AEFalZ95Cka4FemeERgLSpFgimtCGrzous4EY5evcoBIvXPWmmsmq559oXCImjLmjvDULoDnKKogD2kHmsas1M+WKlr2EtIsQbFDtgJ3K6N9ovCBjeZWDT8X7pFZRknVA5emdx/DKSHWzfeVmIMtbyR0UNtEPU0rpJWxsHecQAPNYpNsLjSHr7NKQNgLwO89xufBugH11T0G6aqs4ewkU8DIxuBqepOpPvVqVLJ7suhaSRJAxSPdZatNgoJ5Uqx1EGI1+RhISfVYluXFXGO1FmFc5rcUzG3ILkrNcki4ZiFyXckZR1nNKoxAImPFw1p1RcWDyRXcTT5pzbkAPXdWWEynKw8hofVLszi5xceZur2hfaLKdj9AqtxqFHnqd5ORdTyoV06Bmzt2OZvhuPRDmtU7iXLImWE0yDdU2N+ahNah55AViic5/hbxViLZUJYiqSNFYQ1ixxoKORMvWTrYSqsinU7ZUNBk8kq2ZUIR71F2tlhpbNnUglVO2qREdUuNssxIsQQmWLjj6ED1I2VYsXqHhhMEhUGISaLFi44qw4qTMsWLjSMlbsKxYuOAMcwkTRkEclxPHuHTTykDY3tqFixLmHEquwcLH9kzcF4NmlMzht3W7epWLEl9DoK5D4AeimYwrFinkVo2cDZA1JKxYlsahT4nncI3W6Lmr4nfRCxYq8EU4kPkyakjQwO+iFjYHdPiFixU0kSW2GYfR5njNcNvrayYa/Dsv8Adju2HS6xYtkrgDF1MHkpHC3O9jyQ9dQc2i199rLFimKQdmE33LvSwCz+BG+5t6LxYuNBamiyusAfUheRU7unxCxYuZyDI8w3HxCLZm6fJerEqSKccmzfKenyUb4j0+SxYgHWQujd0+IWrXuHL4hYsRULcmids7unyXqxYuo3mz//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99334" name="Picture 6" descr="http://bhbaptist.org/Websites/beaconhill/images/unity2.JPG"/>
          <p:cNvPicPr>
            <a:picLocks noChangeAspect="1" noChangeArrowheads="1"/>
          </p:cNvPicPr>
          <p:nvPr/>
        </p:nvPicPr>
        <p:blipFill>
          <a:blip r:embed="rId2" cstate="print"/>
          <a:srcRect/>
          <a:stretch>
            <a:fillRect/>
          </a:stretch>
        </p:blipFill>
        <p:spPr bwMode="auto">
          <a:xfrm>
            <a:off x="5333999" y="4343400"/>
            <a:ext cx="3787897" cy="2514600"/>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99334"/>
                                        </p:tgtEl>
                                        <p:attrNameLst>
                                          <p:attrName>style.visibility</p:attrName>
                                        </p:attrNameLst>
                                      </p:cBhvr>
                                      <p:to>
                                        <p:strVal val="visible"/>
                                      </p:to>
                                    </p:set>
                                    <p:anim calcmode="lin" valueType="num">
                                      <p:cBhvr>
                                        <p:cTn id="17" dur="500" fill="hold"/>
                                        <p:tgtEl>
                                          <p:spTgt spid="99334"/>
                                        </p:tgtEl>
                                        <p:attrNameLst>
                                          <p:attrName>ppt_w</p:attrName>
                                        </p:attrNameLst>
                                      </p:cBhvr>
                                      <p:tavLst>
                                        <p:tav tm="0">
                                          <p:val>
                                            <p:fltVal val="0"/>
                                          </p:val>
                                        </p:tav>
                                        <p:tav tm="100000">
                                          <p:val>
                                            <p:strVal val="#ppt_w"/>
                                          </p:val>
                                        </p:tav>
                                      </p:tavLst>
                                    </p:anim>
                                    <p:anim calcmode="lin" valueType="num">
                                      <p:cBhvr>
                                        <p:cTn id="18" dur="500" fill="hold"/>
                                        <p:tgtEl>
                                          <p:spTgt spid="99334"/>
                                        </p:tgtEl>
                                        <p:attrNameLst>
                                          <p:attrName>ppt_h</p:attrName>
                                        </p:attrNameLst>
                                      </p:cBhvr>
                                      <p:tavLst>
                                        <p:tav tm="0">
                                          <p:val>
                                            <p:fltVal val="0"/>
                                          </p:val>
                                        </p:tav>
                                        <p:tav tm="100000">
                                          <p:val>
                                            <p:strVal val="#ppt_h"/>
                                          </p:val>
                                        </p:tav>
                                      </p:tavLst>
                                    </p:anim>
                                    <p:animEffect transition="in" filter="fade">
                                      <p:cBhvr>
                                        <p:cTn id="19" dur="500"/>
                                        <p:tgtEl>
                                          <p:spTgt spid="99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lstStyle/>
          <a:p>
            <a:r>
              <a:rPr lang="en-US" dirty="0" smtClean="0">
                <a:solidFill>
                  <a:srgbClr val="FFFF00"/>
                </a:solidFill>
              </a:rPr>
              <a:t>4# Death</a:t>
            </a:r>
            <a:endParaRPr lang="en-US" dirty="0"/>
          </a:p>
        </p:txBody>
      </p:sp>
      <p:pic>
        <p:nvPicPr>
          <p:cNvPr id="4" name="Picture 2" descr="C:\Users\Dan White\Pictures\Bible pictures\Bible pictures Old Testament\Adam, Eve, Creation\Adam and Eve\scan0010.jpg"/>
          <p:cNvPicPr>
            <a:picLocks noChangeAspect="1" noChangeArrowheads="1"/>
          </p:cNvPicPr>
          <p:nvPr/>
        </p:nvPicPr>
        <p:blipFill>
          <a:blip r:embed="rId2" cstate="print">
            <a:lum bright="-10000"/>
          </a:blip>
          <a:srcRect/>
          <a:stretch>
            <a:fillRect/>
          </a:stretch>
        </p:blipFill>
        <p:spPr bwMode="auto">
          <a:xfrm>
            <a:off x="2133600" y="1540565"/>
            <a:ext cx="5260258" cy="5317435"/>
          </a:xfrm>
          <a:prstGeom prst="rect">
            <a:avLst/>
          </a:prstGeom>
          <a:noFill/>
        </p:spPr>
      </p:pic>
    </p:spTree>
  </p:cSld>
  <p:clrMapOvr>
    <a:masterClrMapping/>
  </p:clrMapOvr>
  <p:transition>
    <p:fade thruBlk="1"/>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1014"/>
            <a:ext cx="8229600" cy="1465385"/>
          </a:xfrm>
        </p:spPr>
        <p:txBody>
          <a:bodyPr>
            <a:normAutofit/>
          </a:bodyPr>
          <a:lstStyle/>
          <a:p>
            <a:pPr lvl="0"/>
            <a:r>
              <a:rPr lang="en-US" dirty="0" smtClean="0">
                <a:solidFill>
                  <a:srgbClr val="FFFF00"/>
                </a:solidFill>
              </a:rPr>
              <a:t>Physical death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371600"/>
            <a:ext cx="9144000" cy="5486400"/>
          </a:xfrm>
        </p:spPr>
        <p:txBody>
          <a:bodyPr>
            <a:noAutofit/>
          </a:bodyPr>
          <a:lstStyle/>
          <a:p>
            <a:r>
              <a:rPr lang="en-US" sz="3600" i="1" dirty="0" smtClean="0"/>
              <a:t>"And all the days that Adam lived were nine hundred and thirty years: </a:t>
            </a:r>
            <a:r>
              <a:rPr lang="en-US" sz="3600" i="1" u="sng" dirty="0" smtClean="0"/>
              <a:t>and he died</a:t>
            </a:r>
            <a:r>
              <a:rPr lang="en-US" sz="3600" i="1" dirty="0" smtClean="0"/>
              <a:t>" (Gen. 5:5)</a:t>
            </a:r>
          </a:p>
          <a:p>
            <a:r>
              <a:rPr lang="en-US" sz="3600" i="1" dirty="0" smtClean="0"/>
              <a:t>"The days of our years are threescore years (60) and ten (70); and if by reason of strength they be fourscore years (80), yet is their strength </a:t>
            </a:r>
            <a:r>
              <a:rPr lang="en-US" sz="3600" i="1" dirty="0" err="1" smtClean="0"/>
              <a:t>labour</a:t>
            </a:r>
            <a:r>
              <a:rPr lang="en-US" sz="3600" i="1" dirty="0" smtClean="0"/>
              <a:t> and sorrow; for it is soon cut off, and we fly away." (Psalm 90:10)</a:t>
            </a:r>
          </a:p>
          <a:p>
            <a:endParaRPr lang="en-US" sz="3600" dirty="0"/>
          </a:p>
        </p:txBody>
      </p:sp>
      <p:sp>
        <p:nvSpPr>
          <p:cNvPr id="17410" name="AutoShape 2" descr="data:image/jpeg;base64,/9j/4AAQSkZJRgABAQAAAQABAAD/2wCEAAkGBxQTEhUUExQWFBUVFxgWGRcYFBUXFxcYFxgXFxUUFxQYHCggGB0lHBQUITEhJSksLi4uFx8zODMsNygtLiwBCgoKDg0OGhAQGiwkHyQsLCwsLCwsLCwsLCwsLCwsLCwsLCwsLCwsLCwsLCwsLCwsLCwsLCwsLCwsLCwsLCwsLP/AABEIAKgBLAMBIgACEQEDEQH/xAAcAAAABwEBAAAAAAAAAAAAAAAAAQIDBAUGBwj/xAA+EAABAgQEBAMGBQQBAwUBAAABAAIDBBEhBRIxQQZRYXEigZETMqGxwfAHQlLR4RRicvEjM0OCFZKistIW/8QAGQEAAwEBAQAAAAAAAAAAAAAAAQIDAAQF/8QAJREAAwEAAgMAAQMFAAAAAAAAAAECEQMhEjFBURQiMgQTQmFx/9oADAMBAAIRAxEAPwDFy8AMaAAjLa2CU4qwkpQ1aAKveQGjuvK7bPSbSQ/hGFOe5rGCr3fAcyusYbh7JSEGt97c7k7qLw5gYlIed9DFdqeXQITcyXFXmfE56ryLKHM1CjuaCDXRQoDzolT8xlbRMzIrJySa0l7Lc0MCnne1F7VujfE8JqmMIlyDmIoPn2StpdsKTfSN7Fi1oihSzT4nU8/5WejT76UBooUQk6kuPUpHzrdzSi4HnvDaOm4bfzsH/kE2MUhD/uN9VkWwqbX+7BR5iMGXJv8ALsj+qfxA/Sr6zbxcXgAVMVo7miymMfiJKsdkY7Od3EODRTrS65pxbjLnVaHUCx7HOcSrq6payDiZeI7pLcZQYw94A9Kj/wCyvMGPtDrUD5rgcg+hv1sdFu+GcZfCcCzS1W1qHD6KfSY+PDsUMWTcRyg4LjUOPp4XDVh18uYU6YYundnohmPsJIiQ7Jn21NVIhPDhZImqGxoqpuD6osPYXXzXGymexqTWyVClAw1F1NSx2x9hqEqGEZ05IMCskTA4JBYnSklZoGjRakOalRIhCbMTNpqkeDrRLYhO/qktq030TbGuA8V/olNJ/KQ7ukGJLolL7KNEnRWjRUoOcKgONEUSG1l26ptYMEtmr0dYpbwHKln5nMdFEhz7mmoNehQMTMQD2bmippidI19VdS+MQ4vgf4Xcj9FS47K5NfdOhRA2QnxQ64IqsxiPGXsnlnvU1I58lVcQY2YRLIbvFuRsFjXxKmpVZje2Td/g2EFtPE7bQLpPAnDxY3+qjjxEeBp/KP3VNwPw1/UvExFFITDVgP5iN+y3uJTg91ugtZcsTnbOm68mMT86XdlCBqjiXRQwiAegNuq6ci5olBfZWbdOqZlZQNqTdx1P0CS6weJ8hlsDmNE4QnnplxXJVNvs65lJdDcSwS5dtNdfuyJjN07QC6CGYIpospxHNm9Fd4jN2sQslPPMQkVunn2JXoy8zDzuBNVEm2Bteq1kPAojrAC+g379AmxwLMxTR2WE39ROb0aPrRdM8i/Jz1D/AAY5kam6lwMYLD7xA7ldDkPwygD/AKjokU9wxvoBX4rQYXwnLwLwoDGu/URmf/73VI8kXyT8QP7b+swuBRZ5xa9kF0KGDmERxDHHnla4g35ro2GcWxAAyLDMQ7ObSp7nRQsaq1pqufS2LOhxiQ6wPNCOSm3nQa4pS77Osx8bOzAO5r8lX/8A9L7N1cvcA/QrGHiqudrrFhoeo2d8lXzHEA5pU73sLmM6Ov4fj0GOQGuo/wDS6x8tirk9FwGDjorei23DvGxaMrz7RnU+IdnH5FXnk/JCuP8AB0piNVeF45Ai+7EAJ2d4T2vY+StHK6eog1jCemg9KcUy+IErYyQt7goE2w0q0XQjxqGqgzmLi2X3hspt6PmEiWjuIo/dNiC0VuQ4Hmm41XNJB8QumYkw5wBAudVjFrDjA+8OztlDn30uCq2HMxREyuFWC3Tupc623hRMVcWcG6pp6ayuqino1CalUE3PXoSiI2WM5HzirTQhUuN8bOEAwPefs79Kq8Yxr2Yow+I/DqsjEiEkkmpKpM/RGw4jyTU3qkFESiqqinqDEIohNbDhjKGigA5KnzGqONMl7qlG1cLZ1pDoQaEAlwhU9kG8WjJax1jEtwS2BGWrnffZdddERzUwWVPb5qwMJNCH0SOSiobY1Q8UflYSNlZRG5W+Sz/EswIcMmtAthk/pksXxNwNjRQpTFmlwzW59+aop+fzusoT3FdC4uuyD5OzunD4huhhwINQPlWnxVq6MBoFwvAMfiS72kO8INxtTey7Lh8w2Kxr2GocB5KdS4KJqia2aJNE4ZuiaEJMwxUmuiXWbxRQcXT4DDVcojxDnJHNbP8AEycyWpz8+S5lCmHOdUnyXRww2myXNaTSLp0U+0zkijm0Irc0FDbtRPMmYTRQMDjzN/mq2WlHxbgVp6K3lsCyN9pFOUAac1V4vZFNt9CziDWCoAHkFNlcRiauyNadi2/wUTDMPzNMzEFITSRDB0e79XYKBNTJLiUv+hmsNTBnjWrHN7aK/wAJ4uiwrEuA/S67fLl5LF4PJRIl2ttzPyWmlsELW1iPoOX+0rpIKls3+G8WwYtA7/jceZ8J7O281YxAdVyeabCh3aDX/Kgr2UvCOK3wxlDiWH8pNQOrTsiq0Vzh0B0SpoQVHjS8P3m6ix7rOMxJ7/GH2G2/aikRMSoaNBNdqJ0Iyxi4mANKnT90Qn3OGdlw3UfRVUXGGCopU0oeh3UeDiEQNcYbaNJFf4RBpfzmJh4q21tOSqJjHSyxVfOzFLg2KosRmqoitknEZ3MSVmcYnwwf3HRFiWIho1WYmI5eanVPM6I2CJEJNTclNkoVRKooEoJLQjRMehmtTlUlE9y4DtHPaKTKC1ev39VVPiK2kx4G9q+v+1PkfQ/GuydDanC1Ex1kslKgsS1qbbqB3P7J4CyQ0eI9BREwzFh1+/Nc0/EbEKnILDQmvL7+K6fNODWOedgT8FwvjKJniVP3e330WmdpGqskz8u6pTzwpuDYcYjgOZV9O4Q1kMEUqa+VK/fmrVaTEmXhiolQV2X8NZj/AIch1Gy43M3c0Dc/K663wScuSg95oPPb/a3L/FG4l+5nQQyypoM4M7oejm37g8ueiuREssdxNAId7Vho5u65b6wvxrdM7+IspnudKEFc5lMLcYohtq4uNBZdGh4h/WPEF4DYjjQE6H9lq+H+C4UsfaOPtIp30a0cmj6q3FblYJyxNPSLhXD8OBBaCPhqsrxHBM1OQpWH7ppmI2aPed5D6LofEETLD+7dVjuA255idmDfJlYPMkup6BBbusKSzCNx7GbCZDgMADGNAAGwCxmCSDo0ZrW7mgVnxRFdHmS1uh9Kc1q+C8JayKw00r65dfvmm8vGf+iOfKi6ksLbDY1jRYanmdz5prGo1AdP2V/GhUCwvFEc+6D2PluoY9L6sMzis0S7U0Vb7em6ROx7qNGi1C7IXRx2+y+wvGHMd4Xfz0WqksWLmh5cANzyXNZZyvcGxFzGvbTM2oNDzI/hNmCM0kecgF1Wk1501TcfiBoJa2oYfUGlyoUtPQnG7Q0pmckmOqWEFFCMdjYqDYmo5qtnZ5oaSTZVU5DcytVSzMyXHWwTTOithzUyXuJPkmaogjorCAqghRHVYwdEKIsyVVYx6FzKPGiIGIq+ZjrgO4OYmLFamWHhb2HyC59OTViugyx8DerW/JT5Pg/H9JbDYow+6Ya5K9rQJEx2h+iKCwgnyUUTGqJ01ot5I3iwuIHkwiBpS/Kg3PmFxbiCES/TS1edyPWvyXaJl9R9/e65tislV7hSl77HU2Cab7FcdDGCS4YWlw2t8ageiPiWaHsohb+VjW9KvrmPe6bxF9GDYDQ9tlSYlN1lqO950UuPZoIB+JA81SFr0FPFhUYfDq8kgENB33P+wuw8MyDocOHmvlAoQeYuFjuA+GnRm+1fXKPEAd8zsgA88x8l1CagBgo0Up9HFbnregcE52ywboqrGYFQeqmQZzwiuu9kcZ4cPqFJ40VnUzluOwDAiMiMs5jg70NQupSE+2NBZFbo5oPY7j1WM4mlM2YDYfW3lZSvw4mSIToRPuucR6io+PzQl9Btdl1xK6kI12BNFjeDKskpl41ix3DuGgClPNanjB//ABOp+kn4H9lmuCXh8jDYLlsWIXdy6vrRP/iya9obkcGaxxiPFSduQP8AsLV4BAFK7n4FQMSiAUp25/eiuMFFGA/fZTb0pmIlzD/CVzbisC9Ki5/0ugT0egNeq51xO8GhqSaFNL7BS6MRGpU0KaN0qK6pKQ1y7UcTHoRpZW2FTGXNpenwVO111LgP3S0MizmnteLWPoq+GYuajWuJ/tBPySozTrsfgVVzszEbo5wHKpojGsW0vZKxyPHyZYkN7B+pzHDyzaKiqtVw5xFEByOdmadQbjzBVziHCUCY8cE+webkAVYf/H8vl6KsvOmSc/TnmZFmWjnOB5pnuhsQf2uofQqkmsMjQ/fhvb3bb1CoKRsyGZJqjbfS6xhQcnA9PQsPfqRkHN1vhqn8sBtjmeeebKO1BVFAOyx41AqacmtU5PTNlQxYpcaNuSvPO1kmHBdEdbTmunSLv+Nn+LfkFiJSFla0Fa/CTWE3oKeinyLopx+yW4pl70slMvC52zoSB7S6Vmqo5capxqXRsHTEWW4ol7F4utNRQZyC11join2Bro525+aG5ppm1A+gVTNST3lkFo8T4ga30obcgSVqcbwfI/O3UXA2tck9Al4FKl0eHEI/6TXOJoKlxuT/APLTYFdcVi05qnvDeSsBkJjIEPbIO+QtJ+Z9VZT7Ne5PxqouFyXic9+uYkebWp2diqW9dlEu8RDc4BM/1Qa74+tP2UabmLedlXR5ipB6qelQ8Si1Peg8qmnzVbIRPZ1ymjob81e4vXpqFIikH5/P91Dhe84DcEediPmUyYtIt8SjmPB8IuAajlYgg+qgcJ4Z/TgitQ5xPY019QFZYHBq++jmHTYg7+Suv6UNBP35I7iaEc69KHEB429xor6VNGAKhiVz3I6ev+1cOiUb5V3qUr6HT0iYrM0BquZ8TTlTRaviHErEFc7xGNmcT6K3DPZLmroiPKQ1AlCi7TjFAp+HEUYFOQ0rQUWUGYUbEYYNwlQ01Heln2M/RVwX5HA8vktzguJZR4jala7U5rFNh5ntHM/yfhVSZ80gsyk0LntA5tYQBfzp5K2aR9GynuOIUOzAYh9B6qkmuN4z9IbAD0JWbhQxW++5H0TrHVsASdgN+YonSE0ej4tmNXQodf8AAJk4m/a3YAfIIF1RW1qCm5rW/XS/cJktJNQPgiAW57jdxTUOEXXCMv53RB5GlkTHQ8Smk9hbCBUCp5quhwnxHggVHNarDmZRlNLrgOwZhR73WywkAQhTQlZt8kPPkVeYTGoAwiinfopH8iyc1JeEprrJJXMdIw80SHkeqfiNUZxSjokQx6JD2B1kuXclZERSmxKGIjfZsFSNzpbQH00SMNl6PNLNb4e5tmPmT8FbxGhum1zTZQWeDp+c9y/NT0+SZVgPFF+I4o4DnX1H8KqnY9vmPmjiRqHsSD8wfvqo8UVJ++iDrQzOEQ+Lsf20UV0H5/yrJkCn3olCDcGndbQlR7KhHqigSfiBHMfPRW75cV0RQ25W08/rRFMDJMpCyUOla28qeX8KVNPoL9OtVBMbpobdbEfUpMzHoBvQfAbrClTGd4/vyHzT2ITtLeXS9hVV8zFo48wK+unzVbiM1Yk7fXRPmi7hQcQTxJpWv3ZZuK9S8Ri5nEqA4rt45xHHyVrDqjSWpRVBABLCQUbSgEkw30TMeKkPcp/D/D0adeWwxRo96IfdaPqegWS+mbI+AQM8bT3WRHdqNIBPqnOJ5b2URkC3/FDZX/KIA9x71cPgu0SPAMBspElmAj2jRWLbOTSzieQI0XE+IIcb+rjtmP8ArCIWvtQVbYEcmkUp0oqz2SogiF7wNnDTep3FQnoUMktyijgABlBrUfm7pyHJhtc5yltKCmp3uNLXQjT1CMvhI3Fbnn0Tk9DMGxdUded90xKNrDdXQGmvOtEy+KSabny+KZPveaxsJjpY5bWBsetLqLpanzTkOYdrtp/CkxYofQnYAabBYxv5RhAAAsrOXgOJTslBEQhpWvwvhRlnZ3hcKR26N4fhwiNAc015qS/AC2hY6vQq6h4dk91xpyKW+JTUIVP5Mq/BnsqNSJtwzGm9wob+i46WHZL0UaKJNi1k9n2UZzz9/FKMLgRdB5qU96p3RMr1YQ4lR991ggjP1H3dVczFuQdNPLdWEUqpmKab1QQWLhTBJIrWo+I/j5KbKm1L9O2lPLRU0M3VmyJloeevQ7lFgRPAp5Iy773UL23ySXTQrqgjEmI7TvRR4kSwATZiVCYjHmmMPmJc2+O1CFDix6kgfZFa32CizczyvX7uoEzOU8IpXc/RMkI2KmpmhAFCTc31J59gs9ikcjNU/egUqPH3rWlbfuVQYjMVFN/LzXRxz2QuuitjOuUzW6OIUloXYjkY4EoJCBcgEWEBdEwErpnBH4fVAjzbbe8yCd+sT/8APqgEoOEOB4k3/wAsWsKXF60o6IK3DOQ/u9Krq0nJQ4bWwYDAyGy9G2BB1qfzHr1UuNG0DdAKtGxG4A3/AJCfw+FQ11PvDmQdR0VJn6xHW+i5lIdAByt5bWXM/wAa+Ey9gn4LavhNyxwK+KGNIlObb1PLsuowW0A+7Jb2gggioIIIOhFKEHoQmQjPID5muqbLxfeo9Oq1P4kcMsk51zILmmE8Z2gEEwwdWO5UNadFmWwQmFGhU2TjYPNOolsMEAgjRUWMencCwYsAqxo7i6v2iicQyrnU4XdaNOmGhQ5iMPJS5iWDgqealIrLs8Q5KfJ5FI8SJPwQfE29FBfG+X+0UxOV5seNuapprFgw1eaN0O3quS1p1Q8LgOH7KM91T0+SYhzAOtxt57jonojagUPmo4V0jTEMW2ofRSZNxI7fH7+qZdCOuu1OvnoE9TLev89VmYXGNK18lTR4wJPNPTc3eux+zZNSz2OsQ4dS2x86LYbQSkMmpopPs7EH7Ks5eXbSovVMxoQBWCVrdOtN/kjdsdE5FAF+l005l6b29EcAOsFkxMaffwT7egp0TExz+CxiknHm/K38KtmH0VjiMUdABX/SoJmYuT3srwiNMjTEagVPMRCTVSJmMoLqnRdUThzW9GyUoBSoUg7UhWsng1qkfe6arSFmGyhbDJ0FVIhSTiQACSTQAaknQAbq8iMYwhoGZzjlaAKkuJo0Abkmy6fwdwk2WHto4Do5AsPdggjSvPm70SqnXoLlT7K7gfgMS9I8yA6KfchmhbDOxcf1fJbCLELqEaG7e41bRPOq73udOzvyuaN6pidjshguiObDaPeJcAGuGhLjpW1grzOEarQocK/XUcwd2k7KfJgDkG6gmwH6mk77rnuP/iZAYC2WZ7d36rshNcPzNtV+/ILneOcUzU0T7WK7KTXI3wsH/iPqqYJp2ziD8SZKVq0P9vEH5IVx2MT3WrlvEv4mzs1VrHCWhn8sMnMf8ohv6UWKREog0BNydyak7k7kndJRoLACQQQWMEiKNEsY9guKix4paK0J7KQ6Gq2dLvdBy21Oi5bbOiUhMaac5tYTwCNWu+V9FTnitzTRzBUajT0T07ANs7CSBT2kN1/Nu6p5qSc7fO0WDiKEX/VvSqi2yySImKT4ivLrMr93KoJw1qDfbmr6NgMQA08XIih+CY/9PiBtDDrezgDUf5dFJplE0Y2WxV8s/K4F0Hbd0PtXVvRa/DsVZEALXAigpT9uakM4JbMQ8xjAOOwbp3UGR/Dd8GJnD3Ef2Py+rDYpnCpAVuWWcWYy03B+I5057JMSE+MQ2HS9Mzv0gGpJ66ABQsSl4kKoyl3wPpup0ebbLQiBY+89/Xv9FGo8fZaa8vRJmIsCWGmZ3PU2VA/HYhecjcvUjbpXRZyf4lLnVayorubfBR5+ajmGI7bAmhoDam1fij4P6HyXw6nJxWxYYe0gnQkCgzDUFp0KizBpataLm2A8URodQHAhxGYHnzBGhIsthAxR8QWaKcr1HZyW+NywxSokx417/RNMfrTt3CkRJCIWh2UUdoN+SgTGZjsrhlcNjY9LIIzZJhxQ3Qjl/KamIwpc76dlE9rvuSmI80OnzRwGkHEXCh63oB0WenHXNr7D5Eq7nSDvSn3qmYUNoNQKkXqb33p67aK0dEq7KWXwSJEN/C3qr2BgzGWb5nmNyE9/VNA2Fq9R/KYj40GjypUn1t97Jm6oCUokmAyGCTtcDl91VDi2M0Jaz4ddu6r8QxZ0Q0FTXYV1OvdT+HcEL4gL77nkOhO1earx8P1kuTm+I2n4X8PZazke8TSE0/kqPfJ2JBIHdbycn4cJhiRXthsFaF5oP7odPzG1lz/FeNYUsz2cGkV4FAP+20cn094ghc8xbGI0y/PHeXu2roNvC3ZdSnDldnQuIPxQAq2UZXb2sQWc3/DX1oueYri0aYdnjxHRHDTNoOzRYeShFySmEDqhVEgiYCJGURWMAoFFVFVYwaIoqoLBDqjDugSEEDHriLN5aVFiaVrpXRHGeb2q3pqggubWdGIrp+E2jX5Xm92jlSxpXmkQzVrgxzKnxUdpW3poggpv2MvRFkZYVrE3GjCcte6eiTsSGaBvtGc9HD6FBBD0MuyZBmmPGwPLdFEhOF2O8jceuoQQQT0LWGbx3GnNGV0LTfUeq5tx3iGcsyuqylxyd/cESCXNpFJeSyjwWOwvDYhpWwJ09V0r/wBLhvlixpAqK+Y3QQS/1CxopwPdOfzmE5HGlbbrfcESmaBR9nVtXcIkEvk2ux/FJ9FzDmCZk3oGty5PS4+91jfxNf4g4EggbW+IQQS8S/cjX/FmOlcfit1dnH92vrqpYx6ooW07GqCC7XEnCrY2cRqa796JEWdi0s22tkEErSQybZXx5qIeahlznuy6kokFWMJXpaQxDge+au/SPf8A2amZvG4jxlHgZ+htgedTq7zQQVswgV4cjQQTACQqjQWMBESjQQMJJRIIImCQQQWCEgiQQMBJMRGgsY//2Q=="/>
          <p:cNvSpPr>
            <a:spLocks noChangeAspect="1" noChangeArrowheads="1"/>
          </p:cNvSpPr>
          <p:nvPr/>
        </p:nvSpPr>
        <p:spPr bwMode="auto">
          <a:xfrm>
            <a:off x="155575" y="-1279525"/>
            <a:ext cx="4762500" cy="26765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412" name="AutoShape 4" descr="data:image/jpeg;base64,/9j/4AAQSkZJRgABAQAAAQABAAD/2wCEAAkGBxQTEhUUExQWFBUVFxgWGRcYFBUXFxcYFxgXFxUUFxQYHCggGB0lHBQUITEhJSksLi4uFx8zODMsNygtLiwBCgoKDg0OGhAQGiwkHyQsLCwsLCwsLCwsLCwsLCwsLCwsLCwsLCwsLCwsLCwsLCwsLCwsLCwsLCwsLCwsLCwsLP/AABEIAKgBLAMBIgACEQEDEQH/xAAcAAAABwEBAAAAAAAAAAAAAAAAAQIDBAUGBwj/xAA+EAABAgQEBAMGBQQBAwUBAAABAAIDBBEhBRIxQQZRYXEigZETMqGxwfAHQlLR4RRicvEjM0OCFZKistIW/8QAGQEAAwEBAQAAAAAAAAAAAAAAAQIDAAQF/8QAJREAAwEAAgMAAQMFAAAAAAAAAAECEQMhEjFBURQiMgQTQmFx/9oADAMBAAIRAxEAPwDFy8AMaAAjLa2CU4qwkpQ1aAKveQGjuvK7bPSbSQ/hGFOe5rGCr3fAcyusYbh7JSEGt97c7k7qLw5gYlIed9DFdqeXQITcyXFXmfE56ryLKHM1CjuaCDXRQoDzolT8xlbRMzIrJySa0l7Lc0MCnne1F7VujfE8JqmMIlyDmIoPn2StpdsKTfSN7Fi1oihSzT4nU8/5WejT76UBooUQk6kuPUpHzrdzSi4HnvDaOm4bfzsH/kE2MUhD/uN9VkWwqbX+7BR5iMGXJv8ALsj+qfxA/Sr6zbxcXgAVMVo7miymMfiJKsdkY7Od3EODRTrS65pxbjLnVaHUCx7HOcSrq6payDiZeI7pLcZQYw94A9Kj/wCyvMGPtDrUD5rgcg+hv1sdFu+GcZfCcCzS1W1qHD6KfSY+PDsUMWTcRyg4LjUOPp4XDVh18uYU6YYundnohmPsJIiQ7Jn21NVIhPDhZImqGxoqpuD6osPYXXzXGymexqTWyVClAw1F1NSx2x9hqEqGEZ05IMCskTA4JBYnSklZoGjRakOalRIhCbMTNpqkeDrRLYhO/qktq030TbGuA8V/olNJ/KQ7ukGJLolL7KNEnRWjRUoOcKgONEUSG1l26ptYMEtmr0dYpbwHKln5nMdFEhz7mmoNehQMTMQD2bmippidI19VdS+MQ4vgf4Xcj9FS47K5NfdOhRA2QnxQ64IqsxiPGXsnlnvU1I58lVcQY2YRLIbvFuRsFjXxKmpVZje2Td/g2EFtPE7bQLpPAnDxY3+qjjxEeBp/KP3VNwPw1/UvExFFITDVgP5iN+y3uJTg91ugtZcsTnbOm68mMT86XdlCBqjiXRQwiAegNuq6ci5olBfZWbdOqZlZQNqTdx1P0CS6weJ8hlsDmNE4QnnplxXJVNvs65lJdDcSwS5dtNdfuyJjN07QC6CGYIpospxHNm9Fd4jN2sQslPPMQkVunn2JXoy8zDzuBNVEm2Bteq1kPAojrAC+g379AmxwLMxTR2WE39ROb0aPrRdM8i/Jz1D/AAY5kam6lwMYLD7xA7ldDkPwygD/AKjokU9wxvoBX4rQYXwnLwLwoDGu/URmf/73VI8kXyT8QP7b+swuBRZ5xa9kF0KGDmERxDHHnla4g35ro2GcWxAAyLDMQ7ObSp7nRQsaq1pqufS2LOhxiQ6wPNCOSm3nQa4pS77Osx8bOzAO5r8lX/8A9L7N1cvcA/QrGHiqudrrFhoeo2d8lXzHEA5pU73sLmM6Ov4fj0GOQGuo/wDS6x8tirk9FwGDjorei23DvGxaMrz7RnU+IdnH5FXnk/JCuP8AB0piNVeF45Ai+7EAJ2d4T2vY+StHK6eog1jCemg9KcUy+IErYyQt7goE2w0q0XQjxqGqgzmLi2X3hspt6PmEiWjuIo/dNiC0VuQ4Hmm41XNJB8QumYkw5wBAudVjFrDjA+8OztlDn30uCq2HMxREyuFWC3Tupc623hRMVcWcG6pp6ayuqino1CalUE3PXoSiI2WM5HzirTQhUuN8bOEAwPefs79Kq8Yxr2Yow+I/DqsjEiEkkmpKpM/RGw4jyTU3qkFESiqqinqDEIohNbDhjKGigA5KnzGqONMl7qlG1cLZ1pDoQaEAlwhU9kG8WjJax1jEtwS2BGWrnffZdddERzUwWVPb5qwMJNCH0SOSiobY1Q8UflYSNlZRG5W+Sz/EswIcMmtAthk/pksXxNwNjRQpTFmlwzW59+aop+fzusoT3FdC4uuyD5OzunD4huhhwINQPlWnxVq6MBoFwvAMfiS72kO8INxtTey7Lh8w2Kxr2GocB5KdS4KJqia2aJNE4ZuiaEJMwxUmuiXWbxRQcXT4DDVcojxDnJHNbP8AEycyWpz8+S5lCmHOdUnyXRww2myXNaTSLp0U+0zkijm0Irc0FDbtRPMmYTRQMDjzN/mq2WlHxbgVp6K3lsCyN9pFOUAac1V4vZFNt9CziDWCoAHkFNlcRiauyNadi2/wUTDMPzNMzEFITSRDB0e79XYKBNTJLiUv+hmsNTBnjWrHN7aK/wAJ4uiwrEuA/S67fLl5LF4PJRIl2ttzPyWmlsELW1iPoOX+0rpIKls3+G8WwYtA7/jceZ8J7O281YxAdVyeabCh3aDX/Kgr2UvCOK3wxlDiWH8pNQOrTsiq0Vzh0B0SpoQVHjS8P3m6ix7rOMxJ7/GH2G2/aikRMSoaNBNdqJ0Iyxi4mANKnT90Qn3OGdlw3UfRVUXGGCopU0oeh3UeDiEQNcYbaNJFf4RBpfzmJh4q21tOSqJjHSyxVfOzFLg2KosRmqoitknEZ3MSVmcYnwwf3HRFiWIho1WYmI5eanVPM6I2CJEJNTclNkoVRKooEoJLQjRMehmtTlUlE9y4DtHPaKTKC1ev39VVPiK2kx4G9q+v+1PkfQ/GuydDanC1Ex1kslKgsS1qbbqB3P7J4CyQ0eI9BREwzFh1+/Nc0/EbEKnILDQmvL7+K6fNODWOedgT8FwvjKJniVP3e330WmdpGqskz8u6pTzwpuDYcYjgOZV9O4Q1kMEUqa+VK/fmrVaTEmXhiolQV2X8NZj/AIch1Gy43M3c0Dc/K663wScuSg95oPPb/a3L/FG4l+5nQQyypoM4M7oejm37g8ueiuREssdxNAId7Vho5u65b6wvxrdM7+IspnudKEFc5lMLcYohtq4uNBZdGh4h/WPEF4DYjjQE6H9lq+H+C4UsfaOPtIp30a0cmj6q3FblYJyxNPSLhXD8OBBaCPhqsrxHBM1OQpWH7ppmI2aPed5D6LofEETLD+7dVjuA255idmDfJlYPMkup6BBbusKSzCNx7GbCZDgMADGNAAGwCxmCSDo0ZrW7mgVnxRFdHmS1uh9Kc1q+C8JayKw00r65dfvmm8vGf+iOfKi6ksLbDY1jRYanmdz5prGo1AdP2V/GhUCwvFEc+6D2PluoY9L6sMzis0S7U0Vb7em6ROx7qNGi1C7IXRx2+y+wvGHMd4Xfz0WqksWLmh5cANzyXNZZyvcGxFzGvbTM2oNDzI/hNmCM0kecgF1Wk1501TcfiBoJa2oYfUGlyoUtPQnG7Q0pmckmOqWEFFCMdjYqDYmo5qtnZ5oaSTZVU5DcytVSzMyXHWwTTOithzUyXuJPkmaogjorCAqghRHVYwdEKIsyVVYx6FzKPGiIGIq+ZjrgO4OYmLFamWHhb2HyC59OTViugyx8DerW/JT5Pg/H9JbDYow+6Ya5K9rQJEx2h+iKCwgnyUUTGqJ01ot5I3iwuIHkwiBpS/Kg3PmFxbiCES/TS1edyPWvyXaJl9R9/e65tislV7hSl77HU2Cab7FcdDGCS4YWlw2t8ageiPiWaHsohb+VjW9KvrmPe6bxF9GDYDQ9tlSYlN1lqO950UuPZoIB+JA81SFr0FPFhUYfDq8kgENB33P+wuw8MyDocOHmvlAoQeYuFjuA+GnRm+1fXKPEAd8zsgA88x8l1CagBgo0Up9HFbnregcE52ywboqrGYFQeqmQZzwiuu9kcZ4cPqFJ40VnUzluOwDAiMiMs5jg70NQupSE+2NBZFbo5oPY7j1WM4mlM2YDYfW3lZSvw4mSIToRPuucR6io+PzQl9Btdl1xK6kI12BNFjeDKskpl41ix3DuGgClPNanjB//ABOp+kn4H9lmuCXh8jDYLlsWIXdy6vrRP/iya9obkcGaxxiPFSduQP8AsLV4BAFK7n4FQMSiAUp25/eiuMFFGA/fZTb0pmIlzD/CVzbisC9Ki5/0ugT0egNeq51xO8GhqSaFNL7BS6MRGpU0KaN0qK6pKQ1y7UcTHoRpZW2FTGXNpenwVO111LgP3S0MizmnteLWPoq+GYuajWuJ/tBPySozTrsfgVVzszEbo5wHKpojGsW0vZKxyPHyZYkN7B+pzHDyzaKiqtVw5xFEByOdmadQbjzBVziHCUCY8cE+webkAVYf/H8vl6KsvOmSc/TnmZFmWjnOB5pnuhsQf2uofQqkmsMjQ/fhvb3bb1CoKRsyGZJqjbfS6xhQcnA9PQsPfqRkHN1vhqn8sBtjmeeebKO1BVFAOyx41AqacmtU5PTNlQxYpcaNuSvPO1kmHBdEdbTmunSLv+Nn+LfkFiJSFla0Fa/CTWE3oKeinyLopx+yW4pl70slMvC52zoSB7S6Vmqo5capxqXRsHTEWW4ol7F4utNRQZyC11join2Bro525+aG5ppm1A+gVTNST3lkFo8T4ga30obcgSVqcbwfI/O3UXA2tck9Al4FKl0eHEI/6TXOJoKlxuT/APLTYFdcVi05qnvDeSsBkJjIEPbIO+QtJ+Z9VZT7Ne5PxqouFyXic9+uYkebWp2diqW9dlEu8RDc4BM/1Qa74+tP2UabmLedlXR5ipB6qelQ8Si1Peg8qmnzVbIRPZ1ymjob81e4vXpqFIikH5/P91Dhe84DcEediPmUyYtIt8SjmPB8IuAajlYgg+qgcJ4Z/TgitQ5xPY019QFZYHBq++jmHTYg7+Suv6UNBP35I7iaEc69KHEB429xor6VNGAKhiVz3I6ev+1cOiUb5V3qUr6HT0iYrM0BquZ8TTlTRaviHErEFc7xGNmcT6K3DPZLmroiPKQ1AlCi7TjFAp+HEUYFOQ0rQUWUGYUbEYYNwlQ01Heln2M/RVwX5HA8vktzguJZR4jala7U5rFNh5ntHM/yfhVSZ80gsyk0LntA5tYQBfzp5K2aR9GynuOIUOzAYh9B6qkmuN4z9IbAD0JWbhQxW++5H0TrHVsASdgN+YonSE0ej4tmNXQodf8AAJk4m/a3YAfIIF1RW1qCm5rW/XS/cJktJNQPgiAW57jdxTUOEXXCMv53RB5GlkTHQ8Smk9hbCBUCp5quhwnxHggVHNarDmZRlNLrgOwZhR73WywkAQhTQlZt8kPPkVeYTGoAwiinfopH8iyc1JeEprrJJXMdIw80SHkeqfiNUZxSjokQx6JD2B1kuXclZERSmxKGIjfZsFSNzpbQH00SMNl6PNLNb4e5tmPmT8FbxGhum1zTZQWeDp+c9y/NT0+SZVgPFF+I4o4DnX1H8KqnY9vmPmjiRqHsSD8wfvqo8UVJ++iDrQzOEQ+Lsf20UV0H5/yrJkCn3olCDcGndbQlR7KhHqigSfiBHMfPRW75cV0RQ25W08/rRFMDJMpCyUOla28qeX8KVNPoL9OtVBMbpobdbEfUpMzHoBvQfAbrClTGd4/vyHzT2ITtLeXS9hVV8zFo48wK+unzVbiM1Yk7fXRPmi7hQcQTxJpWv3ZZuK9S8Ri5nEqA4rt45xHHyVrDqjSWpRVBABLCQUbSgEkw30TMeKkPcp/D/D0adeWwxRo96IfdaPqegWS+mbI+AQM8bT3WRHdqNIBPqnOJ5b2URkC3/FDZX/KIA9x71cPgu0SPAMBspElmAj2jRWLbOTSzieQI0XE+IIcb+rjtmP8ArCIWvtQVbYEcmkUp0oqz2SogiF7wNnDTep3FQnoUMktyijgABlBrUfm7pyHJhtc5yltKCmp3uNLXQjT1CMvhI3Fbnn0Tk9DMGxdUded90xKNrDdXQGmvOtEy+KSabny+KZPveaxsJjpY5bWBsetLqLpanzTkOYdrtp/CkxYofQnYAabBYxv5RhAAAsrOXgOJTslBEQhpWvwvhRlnZ3hcKR26N4fhwiNAc015qS/AC2hY6vQq6h4dk91xpyKW+JTUIVP5Mq/BnsqNSJtwzGm9wob+i46WHZL0UaKJNi1k9n2UZzz9/FKMLgRdB5qU96p3RMr1YQ4lR991ggjP1H3dVczFuQdNPLdWEUqpmKab1QQWLhTBJIrWo+I/j5KbKm1L9O2lPLRU0M3VmyJloeevQ7lFgRPAp5Iy773UL23ySXTQrqgjEmI7TvRR4kSwATZiVCYjHmmMPmJc2+O1CFDix6kgfZFa32CizczyvX7uoEzOU8IpXc/RMkI2KmpmhAFCTc31J59gs9ikcjNU/egUqPH3rWlbfuVQYjMVFN/LzXRxz2QuuitjOuUzW6OIUloXYjkY4EoJCBcgEWEBdEwErpnBH4fVAjzbbe8yCd+sT/8APqgEoOEOB4k3/wAsWsKXF60o6IK3DOQ/u9Krq0nJQ4bWwYDAyGy9G2BB1qfzHr1UuNG0DdAKtGxG4A3/AJCfw+FQ11PvDmQdR0VJn6xHW+i5lIdAByt5bWXM/wAa+Ey9gn4LavhNyxwK+KGNIlObb1PLsuowW0A+7Jb2gggioIIIOhFKEHoQmQjPID5muqbLxfeo9Oq1P4kcMsk51zILmmE8Z2gEEwwdWO5UNadFmWwQmFGhU2TjYPNOolsMEAgjRUWMencCwYsAqxo7i6v2iicQyrnU4XdaNOmGhQ5iMPJS5iWDgqealIrLs8Q5KfJ5FI8SJPwQfE29FBfG+X+0UxOV5seNuapprFgw1eaN0O3quS1p1Q8LgOH7KM91T0+SYhzAOtxt57jonojagUPmo4V0jTEMW2ofRSZNxI7fH7+qZdCOuu1OvnoE9TLev89VmYXGNK18lTR4wJPNPTc3eux+zZNSz2OsQ4dS2x86LYbQSkMmpopPs7EH7Ks5eXbSovVMxoQBWCVrdOtN/kjdsdE5FAF+l005l6b29EcAOsFkxMaffwT7egp0TExz+CxiknHm/K38KtmH0VjiMUdABX/SoJmYuT3srwiNMjTEagVPMRCTVSJmMoLqnRdUThzW9GyUoBSoUg7UhWsng1qkfe6arSFmGyhbDJ0FVIhSTiQACSTQAaknQAbq8iMYwhoGZzjlaAKkuJo0Abkmy6fwdwk2WHto4Do5AsPdggjSvPm70SqnXoLlT7K7gfgMS9I8yA6KfchmhbDOxcf1fJbCLELqEaG7e41bRPOq73udOzvyuaN6pidjshguiObDaPeJcAGuGhLjpW1grzOEarQocK/XUcwd2k7KfJgDkG6gmwH6mk77rnuP/iZAYC2WZ7d36rshNcPzNtV+/ILneOcUzU0T7WK7KTXI3wsH/iPqqYJp2ziD8SZKVq0P9vEH5IVx2MT3WrlvEv4mzs1VrHCWhn8sMnMf8ohv6UWKREog0BNydyak7k7kndJRoLACQQQWMEiKNEsY9guKix4paK0J7KQ6Gq2dLvdBy21Oi5bbOiUhMaac5tYTwCNWu+V9FTnitzTRzBUajT0T07ANs7CSBT2kN1/Nu6p5qSc7fO0WDiKEX/VvSqi2yySImKT4ivLrMr93KoJw1qDfbmr6NgMQA08XIih+CY/9PiBtDDrezgDUf5dFJplE0Y2WxV8s/K4F0Hbd0PtXVvRa/DsVZEALXAigpT9uakM4JbMQ8xjAOOwbp3UGR/Dd8GJnD3Ef2Py+rDYpnCpAVuWWcWYy03B+I5057JMSE+MQ2HS9Mzv0gGpJ66ABQsSl4kKoyl3wPpup0ebbLQiBY+89/Xv9FGo8fZaa8vRJmIsCWGmZ3PU2VA/HYhecjcvUjbpXRZyf4lLnVayorubfBR5+ajmGI7bAmhoDam1fij4P6HyXw6nJxWxYYe0gnQkCgzDUFp0KizBpataLm2A8URodQHAhxGYHnzBGhIsthAxR8QWaKcr1HZyW+NywxSokx417/RNMfrTt3CkRJCIWh2UUdoN+SgTGZjsrhlcNjY9LIIzZJhxQ3Qjl/KamIwpc76dlE9rvuSmI80OnzRwGkHEXCh63oB0WenHXNr7D5Eq7nSDvSn3qmYUNoNQKkXqb33p67aK0dEq7KWXwSJEN/C3qr2BgzGWb5nmNyE9/VNA2Fq9R/KYj40GjypUn1t97Jm6oCUokmAyGCTtcDl91VDi2M0Jaz4ddu6r8QxZ0Q0FTXYV1OvdT+HcEL4gL77nkOhO1earx8P1kuTm+I2n4X8PZazke8TSE0/kqPfJ2JBIHdbycn4cJhiRXthsFaF5oP7odPzG1lz/FeNYUsz2cGkV4FAP+20cn094ghc8xbGI0y/PHeXu2roNvC3ZdSnDldnQuIPxQAq2UZXb2sQWc3/DX1oueYri0aYdnjxHRHDTNoOzRYeShFySmEDqhVEgiYCJGURWMAoFFVFVYwaIoqoLBDqjDugSEEDHriLN5aVFiaVrpXRHGeb2q3pqggubWdGIrp+E2jX5Xm92jlSxpXmkQzVrgxzKnxUdpW3poggpv2MvRFkZYVrE3GjCcte6eiTsSGaBvtGc9HD6FBBD0MuyZBmmPGwPLdFEhOF2O8jceuoQQQT0LWGbx3GnNGV0LTfUeq5tx3iGcsyuqylxyd/cESCXNpFJeSyjwWOwvDYhpWwJ09V0r/wBLhvlixpAqK+Y3QQS/1CxopwPdOfzmE5HGlbbrfcESmaBR9nVtXcIkEvk2ux/FJ9FzDmCZk3oGty5PS4+91jfxNf4g4EggbW+IQQS8S/cjX/FmOlcfit1dnH92vrqpYx6ooW07GqCC7XEnCrY2cRqa796JEWdi0s22tkEErSQybZXx5qIeahlznuy6kokFWMJXpaQxDge+au/SPf8A2amZvG4jxlHgZ+htgedTq7zQQVswgV4cjQQTACQqjQWMBESjQQMJJRIIImCQQQWCEgiQQMBJMRGgsY//2Q=="/>
          <p:cNvSpPr>
            <a:spLocks noChangeAspect="1" noChangeArrowheads="1"/>
          </p:cNvSpPr>
          <p:nvPr/>
        </p:nvSpPr>
        <p:spPr bwMode="auto">
          <a:xfrm>
            <a:off x="155575" y="-1279525"/>
            <a:ext cx="4762500" cy="26765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Spiritual death</a:t>
            </a:r>
            <a:endParaRPr lang="en-US"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a:bodyPr>
          <a:lstStyle/>
          <a:p>
            <a:r>
              <a:rPr lang="en-US" i="1" dirty="0" smtClean="0"/>
              <a:t>"And then will I profess unto them, I never knew you: depart from me, ye that work iniquity" (Matt. 7:23)</a:t>
            </a:r>
          </a:p>
          <a:p>
            <a:r>
              <a:rPr lang="en-US" i="1" dirty="0" smtClean="0"/>
              <a:t>"Then shall he say also unto them on the left hand, Depart from me, ye cursed, into everlasting fire, prepared for the devil and his angels" (Matt. 25:41)</a:t>
            </a:r>
          </a:p>
          <a:p>
            <a:r>
              <a:rPr lang="en-US" i="1" dirty="0" smtClean="0"/>
              <a:t>"He that hath an ear, let him hear what the Spirit saith unto the churches; He that </a:t>
            </a:r>
            <a:r>
              <a:rPr lang="en-US" i="1" dirty="0" err="1" smtClean="0"/>
              <a:t>overcometh</a:t>
            </a:r>
            <a:r>
              <a:rPr lang="en-US" i="1" dirty="0" smtClean="0"/>
              <a:t> shall not be hurt of the second death" (Rev. 2:11)</a:t>
            </a:r>
          </a:p>
          <a:p>
            <a:endParaRPr lang="en-US" i="1"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r>
              <a:rPr lang="en-US" sz="3600" i="1" dirty="0" smtClean="0"/>
              <a:t>"Blessed and holy is he that hath part in the first resurrection; on such the </a:t>
            </a:r>
            <a:r>
              <a:rPr lang="en-US" sz="3600" i="1" u="sng" dirty="0" smtClean="0"/>
              <a:t>second death </a:t>
            </a:r>
            <a:r>
              <a:rPr lang="en-US" sz="3600" i="1" dirty="0" smtClean="0"/>
              <a:t>hath no power" (Rev. 20:6)</a:t>
            </a:r>
          </a:p>
          <a:p>
            <a:r>
              <a:rPr lang="en-US" sz="3600" i="1" dirty="0" smtClean="0"/>
              <a:t>"And death and hell were cast into the lake of fire. This is the </a:t>
            </a:r>
            <a:r>
              <a:rPr lang="en-US" sz="3600" i="1" u="sng" dirty="0" smtClean="0"/>
              <a:t>second death</a:t>
            </a:r>
            <a:r>
              <a:rPr lang="en-US" sz="3600" i="1" dirty="0" smtClean="0"/>
              <a:t>" (Rev. 20:14)</a:t>
            </a:r>
          </a:p>
          <a:p>
            <a:r>
              <a:rPr lang="en-US" sz="3600" i="1" dirty="0" smtClean="0"/>
              <a:t>"But the fearful, and unbelieving, and the abominable, and murderers, and whoremongers, and sorcerers, and idolaters, and all liars, shall have their part in the lake which </a:t>
            </a:r>
            <a:r>
              <a:rPr lang="en-US" sz="3600" i="1" dirty="0" err="1" smtClean="0"/>
              <a:t>burneth</a:t>
            </a:r>
            <a:r>
              <a:rPr lang="en-US" sz="3600" i="1" dirty="0" smtClean="0"/>
              <a:t> with fire and brimstone: which is the </a:t>
            </a:r>
            <a:r>
              <a:rPr lang="en-US" sz="3600" i="1" u="sng" dirty="0" smtClean="0"/>
              <a:t>second death</a:t>
            </a:r>
            <a:r>
              <a:rPr lang="en-US" sz="3600" i="1" dirty="0" smtClean="0"/>
              <a:t>" (Rev. 21:8)</a:t>
            </a:r>
          </a:p>
          <a:p>
            <a:endParaRPr lang="en-US" sz="3600" i="1"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jesus-is-savior.com/Hells_Truth/hell_forever_and_ever.jpg"/>
          <p:cNvPicPr>
            <a:picLocks noChangeAspect="1" noChangeArrowheads="1"/>
          </p:cNvPicPr>
          <p:nvPr/>
        </p:nvPicPr>
        <p:blipFill>
          <a:blip r:embed="rId2" cstate="print">
            <a:lum bright="-10000" contrast="20000"/>
          </a:blip>
          <a:srcRect/>
          <a:stretch>
            <a:fillRect/>
          </a:stretch>
        </p:blipFill>
        <p:spPr bwMode="auto">
          <a:xfrm>
            <a:off x="1" y="-5537"/>
            <a:ext cx="9144000" cy="6863537"/>
          </a:xfrm>
          <a:prstGeom prst="rect">
            <a:avLst/>
          </a:prstGeom>
          <a:noFill/>
        </p:spPr>
      </p:pic>
    </p:spTree>
  </p:cSld>
  <p:clrMapOvr>
    <a:masterClrMapping/>
  </p:clrMapOvr>
  <p:transition>
    <p:fade thruBlk="1"/>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2133600"/>
          </a:xfrm>
        </p:spPr>
        <p:txBody>
          <a:bodyPr/>
          <a:lstStyle/>
          <a:p>
            <a:r>
              <a:rPr lang="en-US" i="1" dirty="0" smtClean="0"/>
              <a:t>Romans 6:23 </a:t>
            </a:r>
            <a:br>
              <a:rPr lang="en-US" i="1" dirty="0" smtClean="0"/>
            </a:br>
            <a:r>
              <a:rPr lang="en-US" i="1" dirty="0" smtClean="0"/>
              <a:t>“For the wages of sin is death…”</a:t>
            </a:r>
            <a:endParaRPr lang="en-US" i="1" dirty="0"/>
          </a:p>
        </p:txBody>
      </p:sp>
      <p:pic>
        <p:nvPicPr>
          <p:cNvPr id="104450" name="Picture 2" descr="http://www.thebibleschool.com/bible-school-web/images/sin.jpg"/>
          <p:cNvPicPr>
            <a:picLocks noChangeAspect="1" noChangeArrowheads="1"/>
          </p:cNvPicPr>
          <p:nvPr/>
        </p:nvPicPr>
        <p:blipFill>
          <a:blip r:embed="rId2" cstate="print"/>
          <a:srcRect/>
          <a:stretch>
            <a:fillRect/>
          </a:stretch>
        </p:blipFill>
        <p:spPr bwMode="auto">
          <a:xfrm>
            <a:off x="1981200" y="2438400"/>
            <a:ext cx="5173649" cy="38862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2.bp.blogspot.com/_pEkULZUBC7Q/TBmG3zgLlzI/AAAAAAAABX8/PfgTSFgLfDA/s1600/Bible+on+high.png"/>
          <p:cNvPicPr>
            <a:picLocks noChangeAspect="1" noChangeArrowheads="1"/>
          </p:cNvPicPr>
          <p:nvPr/>
        </p:nvPicPr>
        <p:blipFill>
          <a:blip r:embed="rId2" cstate="print"/>
          <a:srcRect/>
          <a:stretch>
            <a:fillRect/>
          </a:stretch>
        </p:blipFill>
        <p:spPr bwMode="auto">
          <a:xfrm>
            <a:off x="1905000" y="0"/>
            <a:ext cx="5442855" cy="4191000"/>
          </a:xfrm>
          <a:prstGeom prst="rect">
            <a:avLst/>
          </a:prstGeom>
          <a:noFill/>
        </p:spPr>
      </p:pic>
      <p:sp>
        <p:nvSpPr>
          <p:cNvPr id="4" name="Title 3"/>
          <p:cNvSpPr>
            <a:spLocks noGrp="1"/>
          </p:cNvSpPr>
          <p:nvPr>
            <p:ph type="title"/>
          </p:nvPr>
        </p:nvSpPr>
        <p:spPr>
          <a:xfrm>
            <a:off x="457200" y="4572000"/>
            <a:ext cx="8229600" cy="2286000"/>
          </a:xfrm>
        </p:spPr>
        <p:txBody>
          <a:bodyPr/>
          <a:lstStyle/>
          <a:p>
            <a:r>
              <a:rPr lang="en-US" i="1" dirty="0" smtClean="0"/>
              <a:t>“Thy Word is Truth…”</a:t>
            </a:r>
            <a:endParaRPr lang="en-US" i="1" dirty="0"/>
          </a:p>
        </p:txBody>
      </p:sp>
    </p:spTree>
  </p:cSld>
  <p:clrMapOvr>
    <a:masterClrMapping/>
  </p:clrMapOvr>
  <p:transition>
    <p:fade thruBlk="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90" name="Picture 6" descr="http://www.jesus-is-savior.com/Basics/gift_of_eternal_life.jpg"/>
          <p:cNvPicPr>
            <a:picLocks noChangeAspect="1" noChangeArrowheads="1"/>
          </p:cNvPicPr>
          <p:nvPr/>
        </p:nvPicPr>
        <p:blipFill>
          <a:blip r:embed="rId2" cstate="print"/>
          <a:srcRect/>
          <a:stretch>
            <a:fillRect/>
          </a:stretch>
        </p:blipFill>
        <p:spPr bwMode="auto">
          <a:xfrm>
            <a:off x="-533400" y="0"/>
            <a:ext cx="10286997" cy="68580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AutoShape 4" descr="data:image/jpeg;base64,/9j/4AAQSkZJRgABAQAAAQABAAD/2wCEAAkGBhQSERUUExQVFRQVGBcYGBgYGRYYGRgYGx0XFxwYGB0eHiYeGBkjHhoYIDAgJCcpLC0tGB8xNTAqNSYrLCkBCQoKBQUFDQUFDSkYEhgpKSkpKSkpKSkpKSkpKSkpKSkpKSkpKSkpKSkpKSkpKSkpKSkpKSkpKSkpKSkpKSkpKf/AABEIAK4BIQMBIgACEQEDEQH/xAAcAAACAgMBAQAAAAAAAAAAAAAABgUHAgMECAH/xABZEAACAQIEAwQFBAoNCQcFAQABAgMEEQAFEiEGBzETQVFhFCJxgZEyobHBCBUjQlJUkpPR0hYXJDNDRGJygqKywsMlNEVjc4SUo9MYNVN0dYPjZGWztPBV/8QAFAEBAAAAAAAAAAAAAAAAAAAAAP/EABQRAQAAAAAAAAAAAAAAAAAAAAD/2gAMAwEAAhEDEQA/ALxwYMV7nEFRUZ09MtdUU8YpI5wsWjc9o8Z+UCB3d2+3hgLCvgvhPPAU1rrmuYB/EvCy/k9nYYyXgSY/KzXMCf5LQKPh2RwDdgvhSbgmo7s1rvf6Of8ACxg3L+U9c1zL3SQj4Wi2wDhfBfCcOXJPy8zzRh4ekBPiUQE4+ty3X8fzQf75L9eAcMGFD9rOA9aivY+Jq57/ANrGr9qqnuP3RXbdP3VN7fHAOmDCa/K6n+9qK9P5tXPv7bk4wPKyHb915jt/9XLvgHXBhQflnBY6amvU9zLVz3HsuxHzYw/axi76zMSe8+ly3PtwDlgwmDlfAP41mHvq5v04y/a2ToK/NF9lZJ9YwDjfBfCWeXhXpmuaKPOoVvnaMnAeAlI9bNMyJ8fSwvzKoGAdL4L4Tk5eRn/SGZHz9Nl+rH1uXyC98wzIe2tl288A4XwXwiHl7GP9K5mP986/1cbl4CQ/KzTMm/3vTt/RUXwDrgwpPy6pyP8AOK2/j6ZUXP8AXt82MRysob3PpLN+Eaqq1e24kwDfgwoftXUd7hqseNqqp39vr4zHLiBfkVFfGPBKypH944BswYT25cJ3V2Zr42rJd/be/wA1sfE5aR766zMpP51XLt7NNsA44MKI5cRjpWZkvsrJ/h1wHlvGRvWZkT4+mTX+m2AbsGEv9qyE/Kq8xYjvarlvjJeV8AvpqcwUk3uKua/04BywYTV5XwAf5zmB8zVzfUcE/K+E201eYxkd61cv96+AcsGKj4n4cnoKnLhDmOYOs9XHFIss5caSQdhYDoG63xbmAMGDBgDCPRMX4jqCBtFQRRsf5TSmQfNf4YeMJWTJfPq9hsFpqVW82OtgfgLYB1wYMGAMGDBgDCFxVkUNZm9LDUAyRClnfs9bquoSQgE6SL9SLHbbD7hPkN+IEH4GXufYXnQD46D8MBmvK+gU+pHLGf8AV1FSm3hYSWt7sbTy3oz1FQfbV1n/AFcRvHtJVtW0ZpUYlo6qAyi+mAy9j91f+aqsQO9lAwtUPDWZJFPBZyYZqOnpmYvoaGOdpzM1iLroZA2nf1CvdYA5jlhQXuI5b+PpVXf49rgPLGi7vSV8xVVfv/hO/CdDlVeBI6xSGa+YyBkBUdrJURQaow5HrCBZGj1HcHHdO1YoIoaWpjiSkq/VqnkDPKxjbUulpC83XSH03u9j1wDH+1lR9xqh42q6rf2/dMfG5W0BNzHMx8TVVZ/xcMOTUgip4YwSRHHGl2vqOlQtzfe+3fhTz+jeTNachKiVFMWpbTJDFYu/bxyKwjLXAV42DFhYDzDe3KLKz1pQfMyzkn2ntLnGQ5TZZt+5QbdxknI+Be2E+lObdjSuitqMNa6kSO7M8rRyATI6qiyIpfQpZlutrjvkKCfMKcrIseYPR9tGTHKYpqxh2cwfbV6sTSdjsWuPWI0rtgGOPlVlY/icRv8Aham+FybY2ftYZZ+JQfk4h4M6raWan9KiqpImgmZhDEagrLJNqSOUxj+CistwLEk9cccVfVnNXEUlW59KjVomVvRkojDGzMSVCpIGYgWbUStiDc4BiblblZ/iUPuBH0HGK8qsrH8Sh9+o/Sd8dfHom9Al9H7TtQYivZ6te0sZYDTv8kG/lfDDgFccsMsH8Sg/JxkeWuWfiNP+bGOeppZxmnaSQTTw2jFO0cqiOC4ZZWljMi6mJN9Vn9WwABG8LQ0mZCam7Z7wDMajbTL23Z2qijSOW0mG1tI02sU32tgJxuVWVn+JQ/Bh9ePh5UZX+KR/lSfrYhqDJK4zq7wyrUie8lUakGBoBJcxpAGN1MfqhCi6T62q+52cM01c1RC0q1iSK0hq2llQ0zgq9kp4g5BsxjKsFWwU3JJIISa8psrH8UTfxaU/C77YwquW+Uwxs8lPHGiKSzl5F0qNyS2u4GFGoSvFBKuitv6VCGmc1DSSwXJcmFJS8YGyMIioYEEW3s/cEBTRLH2bIELKVeGaAG51XVJmd9PrWuWNyD7AENlPCeT1gYwDXotq0T1Sst9wSO0B33se+3lju/auoPwJ7b3HpVXY37z91x28GZAtNCTaUyyMzSST2M72ZtHasGbVpU2Fja29hcjDBgEfhTLUpM0q6aAuIfR6eTQ0kkgVy0ykjWzEXAXv7hh4wncOj/LOaX746Ej2aJRb4gnDjgDBgwYAwYMGASOPVL12URjoatnJ7/ucbN08LE39mHfCVx9AFq8pnuQyVnZbdLTRuDf8gD3nDqMAYMGDAGEvhxr53mnfaOhHs9SQ2+vDphF4JH+Vs5ubntaXfy7I2Hu6YB6wYMGAMGDBgDCDX57T02fSPUzxwj0CJUMjBQbzSsQL9TsMP2NFRQRyEF40cjoWVWt7LjbAQi8xMtP8epfzsY+vGwce5d+P0n5+L9bEhLkVOws0ELDwMaEfOMal4ZpB0pqcf+1H+rgOdeN6A9K6kPsnh/WwHjjLx1rqQf7xD+tje/C9IetLTn2xRn+7jJeGqUCwpoAPARR/q4DnXjagPStpD7J4f1sff2aUP47S/n4f1sbX4WpD1pac+2GI/wB3Hw8KUf4pTbf6mL9XAa/2aUP47S/n4f1sYNxxl4611IP94h/WxvPCtH+K0/h+8xdPycZ/sbpfxaD81H+jAcn7O8u/H6P/AIiH9bEhlWcwVKF6eWOZASpaNgwDDqLjv3HxxrfhylPWmgNvGKM/VhXyF46TMc1BCRRKlLUCwCqqCJkc2GwAMd/fgGuqz6niYpJPCjC11aRFIv0uCb40niqj/Gqf89F+thV4M4VgrInr6ymhkmrX7YCREk7OGwWFBqBHyApJ7y3lhkbgmgJBNFSEjoewh2/q4AbjagHWtpB7Z4f1sY/s6y/8fo/+Ih/Wxvi4Vo1N1padSepEMQP9nG1eH6YdKeEeyOP9GAjm5hZaP49S+6aM/QcYNzIy0fx6m/OKfrxMrlMI6RRj+gv6MbfQk/AX8kfowC6/M/LB/HYPc1/oxh+2plf47D8T+jEznGa0tKnaVEkUS72ZyoufBe9j5DfC6vMyCXelpayrH4cNOwT8uQoMB0jmplf47D8T+jGwczssvb06n/LxwNzCgX/OqKsplvcyS014x3XLRl7e04YMtrqOrXVC8E695Qo9vI26ew4BZ4RzmGpzevkglSVDBSAMhuLjtr/C4+OHzGuKnVfkqF9gA+jGzAGDBgwBgwYMAm8yDY5ae77ZU1/eJQPnOHIYS+Zz2SgY9FzKjJ8hqbDpgDBgwYAwk8BAem5s33xq1B6dBGtvpOHbCXwKoFbmwAH+dqb9/rRIT7v0nAOmDBgwBgwvcb8Umhp1dI+1mmlSCFCdIaWS9tR7lABPutte+IhOCayqYHMq3tIrb0tMrQxEnudw3aSJ5G36Q6825k08bNHTJNWzLsyUqGQIfCRx6idD3ki3THLT8w6hV1VOVV0Q8Ywk9v5wUhh8MTuYcIwSUopkDU8akFPR27FkYdCpXv79wb4X6nl/VuhikzeqMLDSy9nCHKnYjtLatxtfARdVzEq8zIiyWMhdu1qpk0xxd+lQb6n8dm8h3jui4QzGFDJJnbhgLsXghMQ9oY7L8PdhxyvLIKOFIYVWKJLKo6bnz72J7+pJxXnMKlqazNqekiSGaJKc1DRzlxDq7Qx65AhvJawAXcbnzwEzT8a1NJMsOaRIkbkLHWQ6uwZj0WQG5hY+JNr37t8POK7z+pzSWmkpHyuCXtUMfaJUJ2AuLaijASKF6jzAscOXDmXPT0kEMj9o8USIz/hFQAT4/HASWDBgwBgwYMAYrrjvgepq6+MxELTVEKwVbAgMsccnbDSLg3f5FwD57YZc54zhgfswVaQNob11VYpGjMkSzEm8ayWsGsRfCxSc6aeQ2BiLMtGETtNLGWd2SVCxGm0Q0knofHfAWLFGFAVQAAAABsABsAPLGWIjJOKIaq2g2LB3RWI1PCraBMFvcRsd1JtcYl8AYMGDAGDBgwFRcP1sME0lRnFNU+mmR/u0kEk0EaXOhacoHVVA77A7nfDkvNLK/wAciH87UvzFRiS4g4nSl0oFaaoluIoI7GSQ+PgiDvdrAfNiK/YY9ZZ8zftRcFaWMstOneNe+qoYfhNZfBRgO3Oc/l9ESpy9I6xdQZlVt3i9YP2RGxkBtsfBha9sR9LlOXZrGKmFNEtyO1ivBUxSDqrlbMHB+9a49oOGulpEiQJGioi7BVAVQPAAbDCvxFwlMJmrMvkWGpZbSxtfsqkDYa7fIkH3sg37jtgNMVDnURZVqKKeMWCNNHKsjL4v2ZChu7Yb2vt0x0E5yN7Za38n90qT5Bt7e3TisqeuysqyZnU5pDVobSRzzTOQ3+rMaaWU9xsPrw28t5qkVTpEa2XLDGSklaoV1kuLCIn13jIv1At5W3Bo4Y40Wpd6eaM01ZF++QObnT07SJthJGfwh+glkwu8acKCsh1Rns6uG700w2aOTra4+8a2lgbix6bYOCeKDWQkSoYqqA9nURHYpIB1HijdVPh42wDFgwYMAl8zmstAxFwuY0hI8ruNveQfdh0wlc0VvHQr+FmNGD421Mdvhh1wBgwYMAYT+CrenZsO/wBKjN/bDHtfy3w4YTeBF/deakbg1lr+YijuPdfAOWDBgwCnzJ4dlqqVGgAaemmjqYlJtraMn1L91wT7wMcyc1qY2RYatqojelFPJ2qnob3AQAH77VbDrgwCaJc6nNwtFRxnor9pUTL/ADtJWO/kCbeJxX/G9BUyVLQ1Vf6QkCRv2bUs60zyuX+5Sej3KWQKwZiT6+1rHFw57xBBRxNLPIqKoJtcamt96g6sx6ADvOK7m4HzOolau7cQyzgAwLJPCYY1uY4zJHcSMATq1IdybYDm4TrcnISWq109TT2bsKyeZhERuGhWVrOLWK7Fum2MKPiA1GfQ1yrKlHIVpIZiCqzfc5nK6DZmVpGDB7WHZi+7ba8j4XqauV5THTyyUs7wiWsqauq0umnUYo9KIVBPfbdT4Y7l4bWermgzOqY1o0GhkBEKKlkYPSx3t2qyKVYXJsq9xvgLXwYRqTO82pRaspFq4127akYdoQOjNC1tTHvCEezDBkXGFLWbQyqXHyomukqEdQ0bWYW9lsBM4MGDAGObMcwSCKSaU6Y41Z2PWyqLnbv9mN0soVSzEKqgkkmwAG5JPcBiDoM6pM0hmjQmSMrokVlkjJSQHSwDANoYXIYeGx2wFaZhUnNavtxAq6FqFijlhR5CtP2QkuhdVmnMkgCo7FIxGxsWIx3wVctTLNl7pCwpzAHkWkhklYTaSitCSY41iuwkYX6CwBN8SnDeQUpM2V1aapIZ5ZoNbOJHhlJcSJICGLC7I9j1XfrjZlfA8Mk7wytRvFS6gsUEbxzJ2tpFM0gk1XI7ujdTuMBB8BcQR5bVPSTLpWplKxuikos0UjUzR6r6hESsZQG+jtNJPfi38VtRcP01ZmoWNFFJlSKiKmyGqZxKRtswTSpIP35F74mM15hdlVSRJB2kNOYFqJhKgMbTsERVjsS5FwTuLb9e8HHBgwYAwYiMw4vooG0zVdPG34LSoG+BN8Rs3M3LwdKVAmbuWBJJz/y1a3vwHA/ClfBWVNRST0rCpYMfSYpHkQAAdmrow+5jqF7vnPW+U5kw1TZjDCoBLdhTKLDvOuZ3AAHfpwfs2nkB9Gyysk85uzpV/wCY2u39DCzzFhzB6GY1NZS0qOpVaeJGkMxbpEZG9ZmO4siD4XOAWeHs5lnRpZsyq6dnkJp6gzCSlUg2EFUgAjjfbV6wUMGFuli+5TzGaErFmkawFrBKqM66SY+Ik/gyfBviOmKxqs7MOha+nZZmTSHkEtHUFLAbzRBo6hALD7oi+eI6fLsva/rOq7llFZl+k7fyU1X9kZPlfAelgqNZ7K22zbHY77HwwqVM0tfWSxQVMtPT0o0SPD2eqSpax0XdGGmNLXAtvIB3YrjlrBSyqY/SazLpHYmBFnZUmhICgoZF0yvqD7qqnfYbYujJMlipIVhhWyLfqSWZibszE7sxNyTgIGq4TrilkzeoVtrFoKRhbvuBGpJ89WO/hrhUUrzSvNJUT1HZ9rK4Rb9muhAFQBQACfM33OJ7BgDBgwYBM5ldct/9Tpf8QYc8JfMpvWyweOZU3zCQ4dBgDBgwYAOEzlybyZof/uM4t3bLEBhzOEzl0lpM0/8AUZj8UiP14BzxxZvnUNLGZaiRY0G12PU9wA6sx8ACcYcQZytJSzVDi6wxs9ul7DZR5k2Hvwv8J8NmXs6+u+61cih1DD1KVWGoRwofksAQC5uxIO+A+txzNLcUeX1Uvg8wFLF7QZPXI9iXxokyXOKgfda6CkB+8poTIbeckpBv5gDG7mpxW9Bl7PEfu8rLFDtc626kDvIUMR52xXvBmaZlleawUFZL26VShyC7SFC+v1gzC4IZDqG4Iueu+AsbKuWdHE/ayK9VUXU9tUsZXupuCt9lsfAYbMVZnPMjMfttUUdFSRVKQKpIuVfdUJOouF+U9rWvt7cOnBuc1NTTmSspvRZQ7LoJPyRazb+0j3XwErluWR06dnEulNTta5PrOxdiSSSSWYnG2ekR9OtFbSQy6gDpYdGF+hHiMVrw9zxjqswWm9HZIZXaOKcvfUw6XXSAA23QkjUvjjPmLzGr6GoZKai7aFIhI8rJMVHyrnUpChQANz54CzML+f8AAVFWuJKiBWkAAEgLo4t09ZCCbd18V/y/5qZlmFZCjUsS0r6w0ixzWGhSxs5Yre+kWt98MTmVcd1D8QVGXyBBAkZMdhZr6Y3DE33uGbb2eGA6K3K8wy60lHJJXU4Pr0s7BplXxhlPrNb8Fr7Da/cx8N8WwVyExEh02khkGiWJvCRDuPb0Pjhb4Z4hqjndfRTydpDGiyw+qi6FYqQt1AJ2e3rX+Rjp4+4fZbZlSDTWUqliBsKiEbvDJbdvVB0+BG3dYGjOMrWpp5YHJCTI8bFdiAwKkjz3xWy0dbSZgxeftKmRQICwWOnq4o1uaZlX94qFOt1e5B1Ha1xiyspzNKiCOeM3SVFdfYwB388as8yOOrhMUuq11ZWUlXR1IZXRhurgjYj68BWubMK/MaeDMGeCW79hT0zqZKc6GYS1M63tIwUlUTYWBN97sE3BE6rI0+ZVTxBbsIkghmdUBIV5VXXIbXHUdT44yr8mgpKvK4oECA1FQx6lnb0ae7Ox3diSN2JOG3Nv3iX/AGb/ANk4CosrzSKOFvtdUfa+OSNWmgq7ho4mCgVtKbnW5QdASGYi9ja7HwZwBE7LVywBEsnYQOAWAVi6VNSTu9UxZjv8kPbc3tMcF5TBUZVl5mhil0U8JXtEV9J0KCV1A2PmMNuA5syzGOnieaVgscalmY9wAufafLvwnUuS1WaJ2tZLLTUz7x0kJ7NzH96amQesWYblFsBt33x0Z8DW5jFRfxenVKqp7w7aj2EJ8tSmQg3uFXDlgIbKeDaKmXTBSwoPHQCx9rG7N7zjlrON6ClqkonlSOZwCFCkKCx9UMQNKs3UA27vEXkeJM7SjpZqh/kxIWt0ueir7Waw9+Kt5KcMNUvNm1WNcszsItQBA39eRfDcaF8AreIwFyYgUoqJq9pC8clYq2CtIHeJbC/Zxk/cr9SQATfc74njiheEZgeLqm/UvUgX8QD09wOAuKHh6Naqaqc65JVSMa9No4l/g08mYsxv1JHhjceHKU2/c0G3T7lHt/Vwlc/o75QxuRpliO3fuRY+I3v7hiCoeRqzUsEkdfUo7xI+5DoCyAnSAVIXfx6YC1s2ySCpj7Ooijlj/BdQQPMfgnzGFas4Eo6ZNcdXU0KLuWSqdUt5iUslvdiG5yZE65CidozmlNOWc3BkCjsSzbm9ywbcnEXwnyTy2qo4KgvUt2saMR2iAKxHrAWTua492AcfQczhAkpquKujIBEdQqRsy2uDHNEALn+UpHnjqynj+J5RT1KPR1R6RT2Af/ZSD1JR7DfywwZbQLBDHDHfREixrfc6VAUXPebDGrOMjgq4jFURJLGfvWF7HxB6qfMWOA7sGEjI6qXLqtKCeRpaeZWNHM+7qU3ankb74hd1Y9Rt5B3wCLzWbSuXyd0eZUjHyF3Bw9YRedAtlbP3xzU7j2iRR9Zw9DAGDBgwAcJfLlryZoe77Yzj8lYgcOhwl8uWtLmidy5hOQfN1jYj4/TgPnN/1ssaK9u3mp4vypUJ+YHDoBhK5wZfJJljvFcvTvHUAdbiNrm/kFJb+jhmyHO4qynjqIWDJIoI8j3qfBgbgjxGArzjyQVHEGVUu5EWudh973svtI7H58R/GUy/ssy+xuRFGGsehJqLX9xB9+GDjrgmsatjzHLZIxUJEYmSUCxXexQkEBtyN7e3rde4A5d5kc0OY5lp1rqtdkZmcr2akBPVVACfgNsBD8DcUzpn9WwgaRKqpMLt6wEQDvpubEXCr0NtlOLM5s58aTKqh1NndREnjeQ6SR5hdR92ELhrJeIMtWYxU1NMZ5Glk1uGfVv3iRL3623692+JzmBw9X5lDliNAAuuOSsRWUdmx0Kdi1yqhpehJwCPxDT01LlOVy09RA9RSSrLIiSxs5aTTI5sDclWRF9g8sXLxxKsuUVjoQVakmdSOhBjZgR7RiD4y5V0T0NQKajiWfs2MZRQG1j1gF377W9+Msuymrk4dNK8RSq9GeAIxUE6dUa73sNSgdT34DXyI/7ni/2k39s4r/i7in0Hil6gRtLoRUKJ8ptUAFh16FlPuxZ3KPIaijy1YKmPs5FkkNtSt6rG4N1JHecRVPywnGenM2mi7PW7aAH1aTEYlFztfff/APhgFvlxxG9XxHUzPC8Bmpv3t7kro9HUE3UdQt+n32LsIvhYouCBHm02YmYkyxLEItIAUARgnVe5uUv0HU9cM7NYXPQYBM5U3Skmp/vaWrqoIz4or6h8NRHuw6YTeVB10Bn3HpNRUzi/g8r2+YA4csAjcfU7y1+VRJK8JaaoOtAhZSsDHbWCu4uNweuNWZxSiCsZc1qmNIr9oOypBYiLtdJPYDVdSu4Pj39Ozi1P8qZQfCSq3/3djb5sQPENVpouIGHUy6Pyqemj/vH44Bx4Bo+yyyjTvFPET7WUMfnJxP40UVP2caJ+Aqr8AB9WN+AR+B6i+Y5ssm0/bxm3eYBGFiI8rX+Pnu8YTOOOGZTJHX0JVa2nFirGyVEPVoZD08wT0PhsR0cF8x6XMRpRuzqF2eByNYI66f8AxF8x7wMAm/ZE5xIlLBTqr9nK5eRwPVslrIT0uWYN/QGMsh56ZXBTxwrHUxrEioqlEbZRbqH3J8TbfFsugIsQCD1B3BwvZpy6y6oUiSjg3++RFjf3Mlm+fASeQZ2lZTR1EQYJKupQ40ta5G438MUJwZJ23Frunye3rGv/ACdMy/Pt8cehKKiSGNIo1CRxqFVR0CgWAGIrK+CKOnnaohgVJm1anuxJ1nU3UkbnAKXP+qC5QVPWSaJR7Rqf6FOI/k2M31j0zWKJadRCGEVifufZ6dPrW0X3Pv3w88acEwZnAsM5kUK2tWjYAhrEd4IOxPUYm6SmEaKi9EVVF+tgAB9GAg+YUIbK60N09GmPvCMw+cDFWcn+F6+WKmqkr3SmjkI9HJkKFA5DrbUF3u1jY2J8sXDxLlBqqSenD6DNG8eq17aha9ri4xU1N9jxMgAXM2QdSFicAey0owF2YMK3APB0uXxyJLVyVWtgwLhhosNNhd267eHTDTgEvm3GVy81C/vlJNDUJ7UdQf6rNhyikDAEdCAR7DvhY5oThMprNX30TIPNnsigeZYjE/lcJSGJW2KogPtCgHAKHOTfLdPTVPTLfuH3RTv5bYeRhG5yj/JbHvWanI8z2qD39cPIwBgwYMAHCTy4Pr5rt/pGo/sxYdjhK5dDTPmqnr9sJW9zJGRgKg4347zySRhJHUUcdyAkaOm3nJbU+3eDbwAwt8GcwKzKnPZG8bG7wyA6GPS46FWt98PAXva2Ls4x53w0Fa9K1NK/ZhdThlXdgHGkEHULEbkjv2xEy/ZHUhsPRJyO+5j+YXN/mwHTlX2RlG6jt4Z4m79OmRPcbhv6uHGm5mZc9w1UkTDqk+qBx7VkCnCDJ9kNRKfudFKR59kh+YnGmr+yKpmG9A7/AM947f2TgLUTjGhIuKylI8p4j/exl+y6i/G6b89F+tiljzkyxrs+TxFj19Wna/tJjvjKLm/lNjfJ4gdukdMRb26B9GAuuLiSlb5NTA1+lpYz9DY6jmEY6yIP6S/pxQL82cpa98kg9umnB+aL68aV5mZODf7SRfGM/wB3AXtVcW0cX75V0yfzpol+lsR9RzLyxOtbTn+a4c/BbnFT0fOfLYjePJ4k81EAPxEdziRj+yLp0+RQMu3c6L9CYB+HNWgb97eWY+EVPUuT5fvdvnxBcZ53mtbTGLL6CaJZQVeSdoYpNJFiEQyXQkffHcdwB3C9/wBpdPxF/wA+P+njJvslo+6hfz+7L+pgIzh/griWDQscxiRBZVedHjUDoNHri3uxe1AJBFH2xUy6F7QpfSXsNRW++m97X7sVXw79kElVUwwGjdDNIkYYSq1i5C3toFwL4tzAVbmrTTVB9OOZxNDK7U60UOqLTZkV1lRHZ3KNvqK21MNOIejyRWSpWtgzk+kTNJG6iRtSeqIzJHGezEo0AkSIOi+GLqwYCE4MmqWo4zWAib1gdQVWZQxCM6qSqOV0kqDYE+7E3gwYClOMOUeb10rs9dFIhdiqM0qIi39UBApUG23u6nCv/wBn/NEIZHp9QNwVlcEEdCCUFjj0Jn+aejUs9QRq7GKSS3joUtb32tjz0/2Q2ZEH1aYX7xG+3su/04BqyQcUUaHVGlTGl/VlkikcgfgsHDk+FyfZhzy/jyr0A1OU1iN39l2Uo+BZWHsscUvHz6zQdZIj7Yk+q2Nw+yAzO1rwe3st/wC1b5sBcNXzWji/faHMox4tTbfEORj7Rc5MtkFzLJGe8PDNce0qpG9x34plufmaXuHhHkIlt+nGyP7IDMwdzAfIxfoYYC8IeaOWN0rYB/OYr/aAtjbLzJyxRc11N7pFY/AXOKOf7IPMD1jpCPAxOf8AExzPzwq+opqFT4iA3+dzgL2h5oZY3Stg97af7VsdC8wctP8AHqT3zRj6Tjz0/OuuY3ZaUnzgQ4xj5yVYuexoifOmT6iMB6Dk5kZavWupvdIp+g44Zub2WDZajtW7kijldmPgLLa58yMUlHzyrR/A0e3+o/QwxIQ/ZE16/wABSe5JRf4SYCS4r4/zKpqo3XLJvRoH1pDLDP6zj5Mkum12HUL0BP33XD3wBzGq62bsanLpoNie1CyCMEfetrUaSd7bnfuxXS/ZIVlt6amv/wC6B8NeGzlfzdqszrfR5YoEQRu5KdoG9UqABdiPvsAw84wfQIz3CqpiR4jX0+Nvhh6wic37+i01vx6luPH1m2+Nvhh7wBgwYMAYS+A1HpmbMOhqwPeIkv8AOcOhwlcAAirzYfe+m3HtMaE/VgKV58xWziQ/hRxH+rp+rBzK5bQ0FLSVNPJJJHP8ovpNiVV106QNiNXW/TGfP1SM3a5veKK3lsRb5iffhvzuP0zhCB+pgEXu7OQ05+Ck4BG4z5cJQ5bR1XaO0tRoLKQoVdUfaWHeSNhe+GzgTknSVOXR1dXLOjOrOQjIqqgLWO6E7qNXvw3c7OHjUUVJDEp1elwxiwuFV1dLm3QA6d8dfNnMly/JGhi9XWqUsQ8FIsR+bVvmwFXcteV1NmMdRU1EksNOkuiKzRqT3nWzKQbaoxsBuTha5m8Hplte1PGXaPQjoXILWYWNyAB8oN3Ye+Y0T5fklBlyK3aTfdJbDqVtIy+Z7R190Yxx87itVT5bmCfw0RRvIiz29oZpB7sAkcG8AVWZuVp0GhT68r7Rp5E9S38kAn3b4s+H7GgWGquOq2+mHa/leTcY7pM0OT8L070/qzVAjIewNnnBlLnxIQaRfwXwwmZRy7zydY6mKZwJ1SQSGpIYhwGBazar738cBx8t+VAzRZyajsexdUsED3vqJJ9YW6eeJDmPydjyyiFQtQ8rdoiEFFUWYOb7Em+wwy8g4JPRMxCNafUFBPQPocKfyvoxW/G+X5rTLGmYyTlZbsivP2oJSwJsHYAjUPjgOLgrgSpzOYxwABVsZJGuEQG9rkAkk2NgNzY9wJDxxhyKFBQTVXpTSvEFOkRaVN2VTvrJ21X92G/kTmNNJljUqSaKnVKZACFk9bZZE7yAukX7ivsvTnF+RVmWzSU0zyaX3BDP2cyXvq62O/UHoRgMOXEd81ov/MRH4MD9WPX4x5K5T0+vOKMeEur8lWf6setsAYMGDAGDBgwC5zGktlVaT+Lyj4qR9ePIBx645pD/ACRW72+4t4eI238envx5IVSTYbkmw9uAceXvLCozVmZGEUCGzysCfW66UXbU1iD1AFxc7i9sx/Y5UGneaqLW3IaIC/jbsz8L4YauojyHJQVVS0EaqB3STvYEnvsXJY+QOKoy/hHOs7iFYatdDltAeV0A0sVOlEUqguDgEvj/AIWXLq6WmWQyKmkhiApsyhgDY2uL2v3+AxZnL3kpR1uXQVM71AklDkhHQLYO6iwMZPQDvxWvHnDVTQ1Qiq5RLK0aPqDvJ6puoBZgDtptbwtj0fyj/wC5qP8AmH+2+A855DwulRmy0WphG07xkgjVoUtuDa17L1ti5/8As5Zf/wCNV/lxf9PFY8ppNXEMDHveoP8Aypji4eb2R5jUpTjLmkVlZzJom7E2IXTc6l1fffHAI/Mnk5RZfl8lRE9QZFaMLrdCvrOqm4EY7ie/HXwTyNoquhp6iaSoDyxhmVXQLck2teMnpbvxWPGUWY00no9fNMWZVk0POZVIJIBPrFb3BxuyzmnmUEccUVUyxxgKi6IiAB0G63I9pwFyj7HXLv8AxKr85H/0sK3Mzk7R5fl8lTA05dWjADuhWzMFOwQH58WDzb4pnoctE1O4SUyRrcqrbEMSLMCO7Hn/AD7mdmNZC0NRUa4msSvZwrfSQw3VAeoHf3YBWxaP2Oy3zV/Kmk/txD68Vdi0fsdyftq9vxaS/s1xfXbAW3zXNoKQnur6Q/1zh3wh84QfRKe3X02lt+UcPmAMGDBgDChwZDprc186qM/GCJvrw34UeFHtmWbJ4S0zflU6b/1fmwFH8+2/yxJ5RQ/2b4snkDVq+USJJpKxzSqQdxoKo5uDtb1mxV/PKS+dT9dlhG/+zQ7eW+F3JuM6ukgmp4JNEU4IkXShuCpQ2JBK7G1wRgLk5V8y5a7NqpJXPZSoWgQnZBG1gqjuJRiWPeVx38cRen59QUQ3jpgamYdR1BCt7dKD2S4oHh/PZaKoSogIEkd9JIuNwVII7xYnDdwnzZkpKyprJYBUTVNgTrMekA30r6rbbILd2gYCxuO+ebUVbLSxU6SdlpBdnYXYqGIAA2te3XuOPvOGb0zh+nqtIBJp5iAbhe0QqQD3i7ge7FCZrmLVE8sz/LldpG9rEsfpw6NzZdsp+1r06sgjEYk1nUNJ1KbWtsQNvLAWJw5RrnfDYpVZRPAAi3+9eLeMnvCsnq3828MSfJjIcyp0lFe0ixqEjhidw+kJe5WxIVbWUWO+/gMUHwtxfU5dN2tM+knZlIujr1sy9/t2I7iMWHVfZHVbQlUp4UlIt2l3YDzCHv8AC5I8jgJ7kDXm2Z2F9MiSAdCS3bbf1RiseOuY0+amHt0iTsdenswwvr03vqZumkeHfjp5c8zGykzkQiYz9ne7lbaNf8k3vr+bHbzC5t/bSmSE0qwlJVk1iTVeyuum2gWvrv17sB2y8j80p6tDTFXUMClQrrHo32ZlJ1KR4AN5XxZPPeliOTlptJmR4uya1j2hIDBfAFA5t/JHgMVhw3z5r6ZBHJ2dSoAAMlxIAO7WD63tYE+eF3jnmFU5pIGmIWNPkRJfQvid92Y+J91sBIclUvndL5GU/CKXHqvHlnkfb7dU9zvaa3meyk+q+PU2AMGDBgDBgwYBU5qpfJ6z/ZE/AqceS4ZdLBh1Ug/A3x665kUjS5VWIgJYwtYKCSbetYAbm9rY8kz5fIhIaN1I8VYfSMB6tzakgz3KiInsk6hke1ykim9mHiGBUjwvhU5WcF5tQVAjqJVFFGr2QOHVma59QW1LZjqJNvDvxT/BvH1bleo05vE5u0ciloyfHqCrW7wRewveww1Vf2ROYMtljpoz+EFcn3BnI+Y4DZ9kco+2MB7zTLf3SS4tjlHUq2S0jDoqOD7Vdwfox5gzzPp6yYzVMhkkNhc22A6BQLBV67AW3OGDJOalfSUq00LosSa7XjVj65LG5PmxwEhyRjD53Cx+9EzD824/vYu7mXzHGUpC3YGYzM4A16AAoBJvpa+7Da3j7/MnDnEc1DOJ6cqsiggEgMLMLHY+WJDi7j6rzIRipZG7LUV0qF+Vpve3X5IwG7mNxuM1qlqBD2OmJY9OvXezO176V/Cta3dhWU74+rGT0BOPpjI7j8MB6W57wa8mLfgSQv8AElP7+PM2HbiLmxXVtIaWbsuyOgHShBOggje57wOmErTgPmLZ+xwH+UZ//LN/+SLFT2xcX2N0B9KqWsdPYqL22uXBtf3H4YCx+b6E0cNuoq6Ujr112+vDzhO5o/5rCdtqyjP/ADVw44AwYMGAMIpoa+mzOsngpY54qpaaxaoWLSYkKG40MSd/ZYd5Oz1gwCHXQ1UsnaS5JRyuBp1tUxM2kdwLQdNzt5446fKHU+rw7RqfHtqX5iIifmxZGDAV1Nwy8hDNkeW36etOl/fpprHGH7FiOuQZcf5s0X104xZGDAVv9prbfscpj7HoT9Kg4PtSDa/DcHn62XfNY7++2LIwYCuftbbpw5B7my7rj7JDJay8ORHwBky8C/uv9GLFwYCtFSpA1fscpvMLPR6vbbs7H44+tmTkDteHW38BSSbeewsfI4srBgEGnzgIbLkVQrD8GOkA/KDgY6k4qqR8jJqkf0qVf7++HTBgEtOLJUa7ZPVqfFBTOfiJBt546P2dyd+WZl+bgP8AjYbMGAUxx3ITtlmZe+OAfTNjN+NZR1yzMPctMfonw04MApNxxN0XK8wJ81pwPj2xwfsurT8nKan+lNSp9MmG3BgE5eJc0JA+1AUeLVsAt7dKN82Nv26zX/8AzoPZ6b/8OGzBgFF86zQi32tg38awH/B6YwFTmVrfa6it4ekm3w7DDjgwCk0mZ3uKKg8v3RJf/wDXxm02bnpBlwHgZ6g/4GGrBgE8fbaw/c2W+ztp9v8Ak2xms2agf5rl5P8AJnmH0wYbcGAVfT81H8To29lVIPpgwHNc0/EKb/jG/wChhqwYBTXNs0O32tpwPOs/+DAc3zMf6NgP82sF/ngGGzBgEybPMy02OURt029MhI994xjKPiHNLf8AdKL5Gti2+EZGHHBgK9zWmzKvenjmooqeKKpgndxUrLdYjqKhQgJJ7unTFhYMGAMGDB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430" name="AutoShape 6" descr="data:image/jpeg;base64,/9j/4AAQSkZJRgABAQAAAQABAAD/2wCEAAkGBhQSERUUExQVFRQVGBcYGBgYGRYYGRgYGx0XFxwYGB0eHiYeGBkjHhoYIDAgJCcpLC0tGB8xNTAqNSYrLCkBCQoKBQUFDQUFDSkYEhgpKSkpKSkpKSkpKSkpKSkpKSkpKSkpKSkpKSkpKSkpKSkpKSkpKSkpKSkpKSkpKSkpKf/AABEIAK4BIQMBIgACEQEDEQH/xAAcAAACAgMBAQAAAAAAAAAAAAAABgUHAgMECAH/xABZEAACAQIEAwQFBAoNCQcFAQABAgMEEQAFEiEGBzETQVFhFCJxgZEyobHBCBUjQlJUkpPR0hYXJDNDRGJygqKywsMlNEVjc4SUo9MYNVN0dYPjZGWztPBV/8QAFAEBAAAAAAAAAAAAAAAAAAAAAP/EABQRAQAAAAAAAAAAAAAAAAAAAAD/2gAMAwEAAhEDEQA/ALxwYMV7nEFRUZ09MtdUU8YpI5wsWjc9o8Z+UCB3d2+3hgLCvgvhPPAU1rrmuYB/EvCy/k9nYYyXgSY/KzXMCf5LQKPh2RwDdgvhSbgmo7s1rvf6Of8ACxg3L+U9c1zL3SQj4Wi2wDhfBfCcOXJPy8zzRh4ekBPiUQE4+ty3X8fzQf75L9eAcMGFD9rOA9aivY+Jq57/ANrGr9qqnuP3RXbdP3VN7fHAOmDCa/K6n+9qK9P5tXPv7bk4wPKyHb915jt/9XLvgHXBhQflnBY6amvU9zLVz3HsuxHzYw/axi76zMSe8+ly3PtwDlgwmDlfAP41mHvq5v04y/a2ToK/NF9lZJ9YwDjfBfCWeXhXpmuaKPOoVvnaMnAeAlI9bNMyJ8fSwvzKoGAdL4L4Tk5eRn/SGZHz9Nl+rH1uXyC98wzIe2tl288A4XwXwiHl7GP9K5mP986/1cbl4CQ/KzTMm/3vTt/RUXwDrgwpPy6pyP8AOK2/j6ZUXP8AXt82MRysob3PpLN+Eaqq1e24kwDfgwoftXUd7hqseNqqp39vr4zHLiBfkVFfGPBKypH944BswYT25cJ3V2Zr42rJd/be/wA1sfE5aR766zMpP51XLt7NNsA44MKI5cRjpWZkvsrJ/h1wHlvGRvWZkT4+mTX+m2AbsGEv9qyE/Kq8xYjvarlvjJeV8AvpqcwUk3uKua/04BywYTV5XwAf5zmB8zVzfUcE/K+E201eYxkd61cv96+AcsGKj4n4cnoKnLhDmOYOs9XHFIss5caSQdhYDoG63xbmAMGDBgDCPRMX4jqCBtFQRRsf5TSmQfNf4YeMJWTJfPq9hsFpqVW82OtgfgLYB1wYMGAMGDBgDCFxVkUNZm9LDUAyRClnfs9bquoSQgE6SL9SLHbbD7hPkN+IEH4GXufYXnQD46D8MBmvK+gU+pHLGf8AV1FSm3hYSWt7sbTy3oz1FQfbV1n/AFcRvHtJVtW0ZpUYlo6qAyi+mAy9j91f+aqsQO9lAwtUPDWZJFPBZyYZqOnpmYvoaGOdpzM1iLroZA2nf1CvdYA5jlhQXuI5b+PpVXf49rgPLGi7vSV8xVVfv/hO/CdDlVeBI6xSGa+YyBkBUdrJURQaow5HrCBZGj1HcHHdO1YoIoaWpjiSkq/VqnkDPKxjbUulpC83XSH03u9j1wDH+1lR9xqh42q6rf2/dMfG5W0BNzHMx8TVVZ/xcMOTUgip4YwSRHHGl2vqOlQtzfe+3fhTz+jeTNachKiVFMWpbTJDFYu/bxyKwjLXAV42DFhYDzDe3KLKz1pQfMyzkn2ntLnGQ5TZZt+5QbdxknI+Be2E+lObdjSuitqMNa6kSO7M8rRyATI6qiyIpfQpZlutrjvkKCfMKcrIseYPR9tGTHKYpqxh2cwfbV6sTSdjsWuPWI0rtgGOPlVlY/icRv8Aham+FybY2ftYZZ+JQfk4h4M6raWan9KiqpImgmZhDEagrLJNqSOUxj+CistwLEk9cccVfVnNXEUlW59KjVomVvRkojDGzMSVCpIGYgWbUStiDc4BiblblZ/iUPuBH0HGK8qsrH8Sh9+o/Sd8dfHom9Al9H7TtQYivZ6te0sZYDTv8kG/lfDDgFccsMsH8Sg/JxkeWuWfiNP+bGOeppZxmnaSQTTw2jFO0cqiOC4ZZWljMi6mJN9Vn9WwABG8LQ0mZCam7Z7wDMajbTL23Z2qijSOW0mG1tI02sU32tgJxuVWVn+JQ/Bh9ePh5UZX+KR/lSfrYhqDJK4zq7wyrUie8lUakGBoBJcxpAGN1MfqhCi6T62q+52cM01c1RC0q1iSK0hq2llQ0zgq9kp4g5BsxjKsFWwU3JJIISa8psrH8UTfxaU/C77YwquW+Uwxs8lPHGiKSzl5F0qNyS2u4GFGoSvFBKuitv6VCGmc1DSSwXJcmFJS8YGyMIioYEEW3s/cEBTRLH2bIELKVeGaAG51XVJmd9PrWuWNyD7AENlPCeT1gYwDXotq0T1Sst9wSO0B33se+3lju/auoPwJ7b3HpVXY37z91x28GZAtNCTaUyyMzSST2M72ZtHasGbVpU2Fja29hcjDBgEfhTLUpM0q6aAuIfR6eTQ0kkgVy0ykjWzEXAXv7hh4wncOj/LOaX746Ej2aJRb4gnDjgDBgwYAwYMGASOPVL12URjoatnJ7/ucbN08LE39mHfCVx9AFq8pnuQyVnZbdLTRuDf8gD3nDqMAYMGDAGEvhxr53mnfaOhHs9SQ2+vDphF4JH+Vs5ubntaXfy7I2Hu6YB6wYMGAMGDBgDCDX57T02fSPUzxwj0CJUMjBQbzSsQL9TsMP2NFRQRyEF40cjoWVWt7LjbAQi8xMtP8epfzsY+vGwce5d+P0n5+L9bEhLkVOws0ELDwMaEfOMal4ZpB0pqcf+1H+rgOdeN6A9K6kPsnh/WwHjjLx1rqQf7xD+tje/C9IetLTn2xRn+7jJeGqUCwpoAPARR/q4DnXjagPStpD7J4f1sff2aUP47S/n4f1sbX4WpD1pac+2GI/wB3Hw8KUf4pTbf6mL9XAa/2aUP47S/n4f1sYNxxl4611IP94h/WxvPCtH+K0/h+8xdPycZ/sbpfxaD81H+jAcn7O8u/H6P/AIiH9bEhlWcwVKF6eWOZASpaNgwDDqLjv3HxxrfhylPWmgNvGKM/VhXyF46TMc1BCRRKlLUCwCqqCJkc2GwAMd/fgGuqz6niYpJPCjC11aRFIv0uCb40niqj/Gqf89F+thV4M4VgrInr6ymhkmrX7YCREk7OGwWFBqBHyApJ7y3lhkbgmgJBNFSEjoewh2/q4AbjagHWtpB7Z4f1sY/s6y/8fo/+Ih/Wxvi4Vo1N1padSepEMQP9nG1eH6YdKeEeyOP9GAjm5hZaP49S+6aM/QcYNzIy0fx6m/OKfrxMrlMI6RRj+gv6MbfQk/AX8kfowC6/M/LB/HYPc1/oxh+2plf47D8T+jEznGa0tKnaVEkUS72ZyoufBe9j5DfC6vMyCXelpayrH4cNOwT8uQoMB0jmplf47D8T+jGwczssvb06n/LxwNzCgX/OqKsplvcyS014x3XLRl7e04YMtrqOrXVC8E695Qo9vI26ew4BZ4RzmGpzevkglSVDBSAMhuLjtr/C4+OHzGuKnVfkqF9gA+jGzAGDBgwBgwYMAm8yDY5ae77ZU1/eJQPnOHIYS+Zz2SgY9FzKjJ8hqbDpgDBgwYAwk8BAem5s33xq1B6dBGtvpOHbCXwKoFbmwAH+dqb9/rRIT7v0nAOmDBgwBgwvcb8Umhp1dI+1mmlSCFCdIaWS9tR7lABPutte+IhOCayqYHMq3tIrb0tMrQxEnudw3aSJ5G36Q6825k08bNHTJNWzLsyUqGQIfCRx6idD3ki3THLT8w6hV1VOVV0Q8Ywk9v5wUhh8MTuYcIwSUopkDU8akFPR27FkYdCpXv79wb4X6nl/VuhikzeqMLDSy9nCHKnYjtLatxtfARdVzEq8zIiyWMhdu1qpk0xxd+lQb6n8dm8h3jui4QzGFDJJnbhgLsXghMQ9oY7L8PdhxyvLIKOFIYVWKJLKo6bnz72J7+pJxXnMKlqazNqekiSGaJKc1DRzlxDq7Qx65AhvJawAXcbnzwEzT8a1NJMsOaRIkbkLHWQ6uwZj0WQG5hY+JNr37t8POK7z+pzSWmkpHyuCXtUMfaJUJ2AuLaijASKF6jzAscOXDmXPT0kEMj9o8USIz/hFQAT4/HASWDBgwBgwYMAYrrjvgepq6+MxELTVEKwVbAgMsccnbDSLg3f5FwD57YZc54zhgfswVaQNob11VYpGjMkSzEm8ayWsGsRfCxSc6aeQ2BiLMtGETtNLGWd2SVCxGm0Q0knofHfAWLFGFAVQAAAABsABsAPLGWIjJOKIaq2g2LB3RWI1PCraBMFvcRsd1JtcYl8AYMGDAGDBgwFRcP1sME0lRnFNU+mmR/u0kEk0EaXOhacoHVVA77A7nfDkvNLK/wAciH87UvzFRiS4g4nSl0oFaaoluIoI7GSQ+PgiDvdrAfNiK/YY9ZZ8zftRcFaWMstOneNe+qoYfhNZfBRgO3Oc/l9ESpy9I6xdQZlVt3i9YP2RGxkBtsfBha9sR9LlOXZrGKmFNEtyO1ivBUxSDqrlbMHB+9a49oOGulpEiQJGioi7BVAVQPAAbDCvxFwlMJmrMvkWGpZbSxtfsqkDYa7fIkH3sg37jtgNMVDnURZVqKKeMWCNNHKsjL4v2ZChu7Yb2vt0x0E5yN7Za38n90qT5Bt7e3TisqeuysqyZnU5pDVobSRzzTOQ3+rMaaWU9xsPrw28t5qkVTpEa2XLDGSklaoV1kuLCIn13jIv1At5W3Bo4Y40Wpd6eaM01ZF++QObnT07SJthJGfwh+glkwu8acKCsh1Rns6uG700w2aOTra4+8a2lgbix6bYOCeKDWQkSoYqqA9nURHYpIB1HijdVPh42wDFgwYMAl8zmstAxFwuY0hI8ruNveQfdh0wlc0VvHQr+FmNGD421Mdvhh1wBgwYMAYT+CrenZsO/wBKjN/bDHtfy3w4YTeBF/deakbg1lr+YijuPdfAOWDBgwCnzJ4dlqqVGgAaemmjqYlJtraMn1L91wT7wMcyc1qY2RYatqojelFPJ2qnob3AQAH77VbDrgwCaJc6nNwtFRxnor9pUTL/ADtJWO/kCbeJxX/G9BUyVLQ1Vf6QkCRv2bUs60zyuX+5Sej3KWQKwZiT6+1rHFw57xBBRxNLPIqKoJtcamt96g6sx6ADvOK7m4HzOolau7cQyzgAwLJPCYY1uY4zJHcSMATq1IdybYDm4TrcnISWq109TT2bsKyeZhERuGhWVrOLWK7Fum2MKPiA1GfQ1yrKlHIVpIZiCqzfc5nK6DZmVpGDB7WHZi+7ba8j4XqauV5THTyyUs7wiWsqauq0umnUYo9KIVBPfbdT4Y7l4bWermgzOqY1o0GhkBEKKlkYPSx3t2qyKVYXJsq9xvgLXwYRqTO82pRaspFq4127akYdoQOjNC1tTHvCEezDBkXGFLWbQyqXHyomukqEdQ0bWYW9lsBM4MGDAGObMcwSCKSaU6Y41Z2PWyqLnbv9mN0soVSzEKqgkkmwAG5JPcBiDoM6pM0hmjQmSMrokVlkjJSQHSwDANoYXIYeGx2wFaZhUnNavtxAq6FqFijlhR5CtP2QkuhdVmnMkgCo7FIxGxsWIx3wVctTLNl7pCwpzAHkWkhklYTaSitCSY41iuwkYX6CwBN8SnDeQUpM2V1aapIZ5ZoNbOJHhlJcSJICGLC7I9j1XfrjZlfA8Mk7wytRvFS6gsUEbxzJ2tpFM0gk1XI7ujdTuMBB8BcQR5bVPSTLpWplKxuikos0UjUzR6r6hESsZQG+jtNJPfi38VtRcP01ZmoWNFFJlSKiKmyGqZxKRtswTSpIP35F74mM15hdlVSRJB2kNOYFqJhKgMbTsERVjsS5FwTuLb9e8HHBgwYAwYiMw4vooG0zVdPG34LSoG+BN8Rs3M3LwdKVAmbuWBJJz/y1a3vwHA/ClfBWVNRST0rCpYMfSYpHkQAAdmrow+5jqF7vnPW+U5kw1TZjDCoBLdhTKLDvOuZ3AAHfpwfs2nkB9Gyysk85uzpV/wCY2u39DCzzFhzB6GY1NZS0qOpVaeJGkMxbpEZG9ZmO4siD4XOAWeHs5lnRpZsyq6dnkJp6gzCSlUg2EFUgAjjfbV6wUMGFuli+5TzGaErFmkawFrBKqM66SY+Ik/gyfBviOmKxqs7MOha+nZZmTSHkEtHUFLAbzRBo6hALD7oi+eI6fLsva/rOq7llFZl+k7fyU1X9kZPlfAelgqNZ7K22zbHY77HwwqVM0tfWSxQVMtPT0o0SPD2eqSpax0XdGGmNLXAtvIB3YrjlrBSyqY/SazLpHYmBFnZUmhICgoZF0yvqD7qqnfYbYujJMlipIVhhWyLfqSWZibszE7sxNyTgIGq4TrilkzeoVtrFoKRhbvuBGpJ89WO/hrhUUrzSvNJUT1HZ9rK4Rb9muhAFQBQACfM33OJ7BgDBgwYBM5ldct/9Tpf8QYc8JfMpvWyweOZU3zCQ4dBgDBgwYAOEzlybyZof/uM4t3bLEBhzOEzl0lpM0/8AUZj8UiP14BzxxZvnUNLGZaiRY0G12PU9wA6sx8ACcYcQZytJSzVDi6wxs9ul7DZR5k2Hvwv8J8NmXs6+u+61cih1DD1KVWGoRwofksAQC5uxIO+A+txzNLcUeX1Uvg8wFLF7QZPXI9iXxokyXOKgfda6CkB+8poTIbeckpBv5gDG7mpxW9Bl7PEfu8rLFDtc626kDvIUMR52xXvBmaZlleawUFZL26VShyC7SFC+v1gzC4IZDqG4Iueu+AsbKuWdHE/ayK9VUXU9tUsZXupuCt9lsfAYbMVZnPMjMfttUUdFSRVKQKpIuVfdUJOouF+U9rWvt7cOnBuc1NTTmSspvRZQ7LoJPyRazb+0j3XwErluWR06dnEulNTta5PrOxdiSSSSWYnG2ekR9OtFbSQy6gDpYdGF+hHiMVrw9zxjqswWm9HZIZXaOKcvfUw6XXSAA23QkjUvjjPmLzGr6GoZKai7aFIhI8rJMVHyrnUpChQANz54CzML+f8AAVFWuJKiBWkAAEgLo4t09ZCCbd18V/y/5qZlmFZCjUsS0r6w0ixzWGhSxs5Yre+kWt98MTmVcd1D8QVGXyBBAkZMdhZr6Y3DE33uGbb2eGA6K3K8wy60lHJJXU4Pr0s7BplXxhlPrNb8Fr7Da/cx8N8WwVyExEh02khkGiWJvCRDuPb0Pjhb4Z4hqjndfRTydpDGiyw+qi6FYqQt1AJ2e3rX+Rjp4+4fZbZlSDTWUqliBsKiEbvDJbdvVB0+BG3dYGjOMrWpp5YHJCTI8bFdiAwKkjz3xWy0dbSZgxeftKmRQICwWOnq4o1uaZlX94qFOt1e5B1Ha1xiyspzNKiCOeM3SVFdfYwB388as8yOOrhMUuq11ZWUlXR1IZXRhurgjYj68BWubMK/MaeDMGeCW79hT0zqZKc6GYS1M63tIwUlUTYWBN97sE3BE6rI0+ZVTxBbsIkghmdUBIV5VXXIbXHUdT44yr8mgpKvK4oECA1FQx6lnb0ae7Ox3diSN2JOG3Nv3iX/AGb/ANk4CosrzSKOFvtdUfa+OSNWmgq7ho4mCgVtKbnW5QdASGYi9ja7HwZwBE7LVywBEsnYQOAWAVi6VNSTu9UxZjv8kPbc3tMcF5TBUZVl5mhil0U8JXtEV9J0KCV1A2PmMNuA5syzGOnieaVgscalmY9wAufafLvwnUuS1WaJ2tZLLTUz7x0kJ7NzH96amQesWYblFsBt33x0Z8DW5jFRfxenVKqp7w7aj2EJ8tSmQg3uFXDlgIbKeDaKmXTBSwoPHQCx9rG7N7zjlrON6ClqkonlSOZwCFCkKCx9UMQNKs3UA27vEXkeJM7SjpZqh/kxIWt0ueir7Waw9+Kt5KcMNUvNm1WNcszsItQBA39eRfDcaF8AreIwFyYgUoqJq9pC8clYq2CtIHeJbC/Zxk/cr9SQATfc74njiheEZgeLqm/UvUgX8QD09wOAuKHh6Naqaqc65JVSMa9No4l/g08mYsxv1JHhjceHKU2/c0G3T7lHt/Vwlc/o75QxuRpliO3fuRY+I3v7hiCoeRqzUsEkdfUo7xI+5DoCyAnSAVIXfx6YC1s2ySCpj7Ooijlj/BdQQPMfgnzGFas4Eo6ZNcdXU0KLuWSqdUt5iUslvdiG5yZE65CidozmlNOWc3BkCjsSzbm9ywbcnEXwnyTy2qo4KgvUt2saMR2iAKxHrAWTua492AcfQczhAkpquKujIBEdQqRsy2uDHNEALn+UpHnjqynj+J5RT1KPR1R6RT2Af/ZSD1JR7DfywwZbQLBDHDHfREixrfc6VAUXPebDGrOMjgq4jFURJLGfvWF7HxB6qfMWOA7sGEjI6qXLqtKCeRpaeZWNHM+7qU3ankb74hd1Y9Rt5B3wCLzWbSuXyd0eZUjHyF3Bw9YRedAtlbP3xzU7j2iRR9Zw9DAGDBgwAcJfLlryZoe77Yzj8lYgcOhwl8uWtLmidy5hOQfN1jYj4/TgPnN/1ssaK9u3mp4vypUJ+YHDoBhK5wZfJJljvFcvTvHUAdbiNrm/kFJb+jhmyHO4qynjqIWDJIoI8j3qfBgbgjxGArzjyQVHEGVUu5EWudh973svtI7H58R/GUy/ssy+xuRFGGsehJqLX9xB9+GDjrgmsatjzHLZIxUJEYmSUCxXexQkEBtyN7e3rde4A5d5kc0OY5lp1rqtdkZmcr2akBPVVACfgNsBD8DcUzpn9WwgaRKqpMLt6wEQDvpubEXCr0NtlOLM5s58aTKqh1NndREnjeQ6SR5hdR92ELhrJeIMtWYxU1NMZ5Glk1uGfVv3iRL3623692+JzmBw9X5lDliNAAuuOSsRWUdmx0Kdi1yqhpehJwCPxDT01LlOVy09RA9RSSrLIiSxs5aTTI5sDclWRF9g8sXLxxKsuUVjoQVakmdSOhBjZgR7RiD4y5V0T0NQKajiWfs2MZRQG1j1gF377W9+Msuymrk4dNK8RSq9GeAIxUE6dUa73sNSgdT34DXyI/7ni/2k39s4r/i7in0Hil6gRtLoRUKJ8ptUAFh16FlPuxZ3KPIaijy1YKmPs5FkkNtSt6rG4N1JHecRVPywnGenM2mi7PW7aAH1aTEYlFztfff/APhgFvlxxG9XxHUzPC8Bmpv3t7kro9HUE3UdQt+n32LsIvhYouCBHm02YmYkyxLEItIAUARgnVe5uUv0HU9cM7NYXPQYBM5U3Skmp/vaWrqoIz4or6h8NRHuw6YTeVB10Bn3HpNRUzi/g8r2+YA4csAjcfU7y1+VRJK8JaaoOtAhZSsDHbWCu4uNweuNWZxSiCsZc1qmNIr9oOypBYiLtdJPYDVdSu4Pj39Ozi1P8qZQfCSq3/3djb5sQPENVpouIGHUy6Pyqemj/vH44Bx4Bo+yyyjTvFPET7WUMfnJxP40UVP2caJ+Aqr8AB9WN+AR+B6i+Y5ssm0/bxm3eYBGFiI8rX+Pnu8YTOOOGZTJHX0JVa2nFirGyVEPVoZD08wT0PhsR0cF8x6XMRpRuzqF2eByNYI66f8AxF8x7wMAm/ZE5xIlLBTqr9nK5eRwPVslrIT0uWYN/QGMsh56ZXBTxwrHUxrEioqlEbZRbqH3J8TbfFsugIsQCD1B3BwvZpy6y6oUiSjg3++RFjf3Mlm+fASeQZ2lZTR1EQYJKupQ40ta5G438MUJwZJ23Frunye3rGv/ACdMy/Pt8cehKKiSGNIo1CRxqFVR0CgWAGIrK+CKOnnaohgVJm1anuxJ1nU3UkbnAKXP+qC5QVPWSaJR7Rqf6FOI/k2M31j0zWKJadRCGEVifufZ6dPrW0X3Pv3w88acEwZnAsM5kUK2tWjYAhrEd4IOxPUYm6SmEaKi9EVVF+tgAB9GAg+YUIbK60N09GmPvCMw+cDFWcn+F6+WKmqkr3SmjkI9HJkKFA5DrbUF3u1jY2J8sXDxLlBqqSenD6DNG8eq17aha9ri4xU1N9jxMgAXM2QdSFicAey0owF2YMK3APB0uXxyJLVyVWtgwLhhosNNhd267eHTDTgEvm3GVy81C/vlJNDUJ7UdQf6rNhyikDAEdCAR7DvhY5oThMprNX30TIPNnsigeZYjE/lcJSGJW2KogPtCgHAKHOTfLdPTVPTLfuH3RTv5bYeRhG5yj/JbHvWanI8z2qD39cPIwBgwYMAHCTy4Pr5rt/pGo/sxYdjhK5dDTPmqnr9sJW9zJGRgKg4347zySRhJHUUcdyAkaOm3nJbU+3eDbwAwt8GcwKzKnPZG8bG7wyA6GPS46FWt98PAXva2Ls4x53w0Fa9K1NK/ZhdThlXdgHGkEHULEbkjv2xEy/ZHUhsPRJyO+5j+YXN/mwHTlX2RlG6jt4Z4m79OmRPcbhv6uHGm5mZc9w1UkTDqk+qBx7VkCnCDJ9kNRKfudFKR59kh+YnGmr+yKpmG9A7/AM947f2TgLUTjGhIuKylI8p4j/exl+y6i/G6b89F+tiljzkyxrs+TxFj19Wna/tJjvjKLm/lNjfJ4gdukdMRb26B9GAuuLiSlb5NTA1+lpYz9DY6jmEY6yIP6S/pxQL82cpa98kg9umnB+aL68aV5mZODf7SRfGM/wB3AXtVcW0cX75V0yfzpol+lsR9RzLyxOtbTn+a4c/BbnFT0fOfLYjePJ4k81EAPxEdziRj+yLp0+RQMu3c6L9CYB+HNWgb97eWY+EVPUuT5fvdvnxBcZ53mtbTGLL6CaJZQVeSdoYpNJFiEQyXQkffHcdwB3C9/wBpdPxF/wA+P+njJvslo+6hfz+7L+pgIzh/griWDQscxiRBZVedHjUDoNHri3uxe1AJBFH2xUy6F7QpfSXsNRW++m97X7sVXw79kElVUwwGjdDNIkYYSq1i5C3toFwL4tzAVbmrTTVB9OOZxNDK7U60UOqLTZkV1lRHZ3KNvqK21MNOIejyRWSpWtgzk+kTNJG6iRtSeqIzJHGezEo0AkSIOi+GLqwYCE4MmqWo4zWAib1gdQVWZQxCM6qSqOV0kqDYE+7E3gwYClOMOUeb10rs9dFIhdiqM0qIi39UBApUG23u6nCv/wBn/NEIZHp9QNwVlcEEdCCUFjj0Jn+aejUs9QRq7GKSS3joUtb32tjz0/2Q2ZEH1aYX7xG+3su/04BqyQcUUaHVGlTGl/VlkikcgfgsHDk+FyfZhzy/jyr0A1OU1iN39l2Uo+BZWHsscUvHz6zQdZIj7Yk+q2Nw+yAzO1rwe3st/wC1b5sBcNXzWji/faHMox4tTbfEORj7Rc5MtkFzLJGe8PDNce0qpG9x34plufmaXuHhHkIlt+nGyP7IDMwdzAfIxfoYYC8IeaOWN0rYB/OYr/aAtjbLzJyxRc11N7pFY/AXOKOf7IPMD1jpCPAxOf8AExzPzwq+opqFT4iA3+dzgL2h5oZY3Stg97af7VsdC8wctP8AHqT3zRj6Tjz0/OuuY3ZaUnzgQ4xj5yVYuexoifOmT6iMB6Dk5kZavWupvdIp+g44Zub2WDZajtW7kijldmPgLLa58yMUlHzyrR/A0e3+o/QwxIQ/ZE16/wABSe5JRf4SYCS4r4/zKpqo3XLJvRoH1pDLDP6zj5Mkum12HUL0BP33XD3wBzGq62bsanLpoNie1CyCMEfetrUaSd7bnfuxXS/ZIVlt6amv/wC6B8NeGzlfzdqszrfR5YoEQRu5KdoG9UqABdiPvsAw84wfQIz3CqpiR4jX0+Nvhh6wic37+i01vx6luPH1m2+Nvhh7wBgwYMAYS+A1HpmbMOhqwPeIkv8AOcOhwlcAAirzYfe+m3HtMaE/VgKV58xWziQ/hRxH+rp+rBzK5bQ0FLSVNPJJJHP8ovpNiVV106QNiNXW/TGfP1SM3a5veKK3lsRb5iffhvzuP0zhCB+pgEXu7OQ05+Ck4BG4z5cJQ5bR1XaO0tRoLKQoVdUfaWHeSNhe+GzgTknSVOXR1dXLOjOrOQjIqqgLWO6E7qNXvw3c7OHjUUVJDEp1elwxiwuFV1dLm3QA6d8dfNnMly/JGhi9XWqUsQ8FIsR+bVvmwFXcteV1NmMdRU1EksNOkuiKzRqT3nWzKQbaoxsBuTha5m8Hplte1PGXaPQjoXILWYWNyAB8oN3Ye+Y0T5fklBlyK3aTfdJbDqVtIy+Z7R190Yxx87itVT5bmCfw0RRvIiz29oZpB7sAkcG8AVWZuVp0GhT68r7Rp5E9S38kAn3b4s+H7GgWGquOq2+mHa/leTcY7pM0OT8L070/qzVAjIewNnnBlLnxIQaRfwXwwmZRy7zydY6mKZwJ1SQSGpIYhwGBazar738cBx8t+VAzRZyajsexdUsED3vqJJ9YW6eeJDmPydjyyiFQtQ8rdoiEFFUWYOb7Em+wwy8g4JPRMxCNafUFBPQPocKfyvoxW/G+X5rTLGmYyTlZbsivP2oJSwJsHYAjUPjgOLgrgSpzOYxwABVsZJGuEQG9rkAkk2NgNzY9wJDxxhyKFBQTVXpTSvEFOkRaVN2VTvrJ21X92G/kTmNNJljUqSaKnVKZACFk9bZZE7yAukX7ivsvTnF+RVmWzSU0zyaX3BDP2cyXvq62O/UHoRgMOXEd81ov/MRH4MD9WPX4x5K5T0+vOKMeEur8lWf6setsAYMGDAGDBgwC5zGktlVaT+Lyj4qR9ePIBx645pD/ACRW72+4t4eI238envx5IVSTYbkmw9uAceXvLCozVmZGEUCGzysCfW66UXbU1iD1AFxc7i9sx/Y5UGneaqLW3IaIC/jbsz8L4YauojyHJQVVS0EaqB3STvYEnvsXJY+QOKoy/hHOs7iFYatdDltAeV0A0sVOlEUqguDgEvj/AIWXLq6WmWQyKmkhiApsyhgDY2uL2v3+AxZnL3kpR1uXQVM71AklDkhHQLYO6iwMZPQDvxWvHnDVTQ1Qiq5RLK0aPqDvJ6puoBZgDtptbwtj0fyj/wC5qP8AmH+2+A855DwulRmy0WphG07xkgjVoUtuDa17L1ti5/8As5Zf/wCNV/lxf9PFY8ppNXEMDHveoP8Aypji4eb2R5jUpTjLmkVlZzJom7E2IXTc6l1fffHAI/Mnk5RZfl8lRE9QZFaMLrdCvrOqm4EY7ie/HXwTyNoquhp6iaSoDyxhmVXQLck2teMnpbvxWPGUWY00no9fNMWZVk0POZVIJIBPrFb3BxuyzmnmUEccUVUyxxgKi6IiAB0G63I9pwFyj7HXLv8AxKr85H/0sK3Mzk7R5fl8lTA05dWjADuhWzMFOwQH58WDzb4pnoctE1O4SUyRrcqrbEMSLMCO7Hn/AD7mdmNZC0NRUa4msSvZwrfSQw3VAeoHf3YBWxaP2Oy3zV/Kmk/txD68Vdi0fsdyftq9vxaS/s1xfXbAW3zXNoKQnur6Q/1zh3wh84QfRKe3X02lt+UcPmAMGDBgDChwZDprc186qM/GCJvrw34UeFHtmWbJ4S0zflU6b/1fmwFH8+2/yxJ5RQ/2b4snkDVq+USJJpKxzSqQdxoKo5uDtb1mxV/PKS+dT9dlhG/+zQ7eW+F3JuM6ukgmp4JNEU4IkXShuCpQ2JBK7G1wRgLk5V8y5a7NqpJXPZSoWgQnZBG1gqjuJRiWPeVx38cRen59QUQ3jpgamYdR1BCt7dKD2S4oHh/PZaKoSogIEkd9JIuNwVII7xYnDdwnzZkpKyprJYBUTVNgTrMekA30r6rbbILd2gYCxuO+ebUVbLSxU6SdlpBdnYXYqGIAA2te3XuOPvOGb0zh+nqtIBJp5iAbhe0QqQD3i7ge7FCZrmLVE8sz/LldpG9rEsfpw6NzZdsp+1r06sgjEYk1nUNJ1KbWtsQNvLAWJw5RrnfDYpVZRPAAi3+9eLeMnvCsnq3828MSfJjIcyp0lFe0ixqEjhidw+kJe5WxIVbWUWO+/gMUHwtxfU5dN2tM+knZlIujr1sy9/t2I7iMWHVfZHVbQlUp4UlIt2l3YDzCHv8AC5I8jgJ7kDXm2Z2F9MiSAdCS3bbf1RiseOuY0+amHt0iTsdenswwvr03vqZumkeHfjp5c8zGykzkQiYz9ne7lbaNf8k3vr+bHbzC5t/bSmSE0qwlJVk1iTVeyuum2gWvrv17sB2y8j80p6tDTFXUMClQrrHo32ZlJ1KR4AN5XxZPPeliOTlptJmR4uya1j2hIDBfAFA5t/JHgMVhw3z5r6ZBHJ2dSoAAMlxIAO7WD63tYE+eF3jnmFU5pIGmIWNPkRJfQvid92Y+J91sBIclUvndL5GU/CKXHqvHlnkfb7dU9zvaa3meyk+q+PU2AMGDBgDBgwYBU5qpfJ6z/ZE/AqceS4ZdLBh1Ug/A3x665kUjS5VWIgJYwtYKCSbetYAbm9rY8kz5fIhIaN1I8VYfSMB6tzakgz3KiInsk6hke1ykim9mHiGBUjwvhU5WcF5tQVAjqJVFFGr2QOHVma59QW1LZjqJNvDvxT/BvH1bleo05vE5u0ciloyfHqCrW7wRewveww1Vf2ROYMtljpoz+EFcn3BnI+Y4DZ9kco+2MB7zTLf3SS4tjlHUq2S0jDoqOD7Vdwfox5gzzPp6yYzVMhkkNhc22A6BQLBV67AW3OGDJOalfSUq00LosSa7XjVj65LG5PmxwEhyRjD53Cx+9EzD824/vYu7mXzHGUpC3YGYzM4A16AAoBJvpa+7Da3j7/MnDnEc1DOJ6cqsiggEgMLMLHY+WJDi7j6rzIRipZG7LUV0qF+Vpve3X5IwG7mNxuM1qlqBD2OmJY9OvXezO176V/Cta3dhWU74+rGT0BOPpjI7j8MB6W57wa8mLfgSQv8AElP7+PM2HbiLmxXVtIaWbsuyOgHShBOggje57wOmErTgPmLZ+xwH+UZ//LN/+SLFT2xcX2N0B9KqWsdPYqL22uXBtf3H4YCx+b6E0cNuoq6Ujr112+vDzhO5o/5rCdtqyjP/ADVw44AwYMGAMIpoa+mzOsngpY54qpaaxaoWLSYkKG40MSd/ZYd5Oz1gwCHXQ1UsnaS5JRyuBp1tUxM2kdwLQdNzt5446fKHU+rw7RqfHtqX5iIifmxZGDAV1Nwy8hDNkeW36etOl/fpprHGH7FiOuQZcf5s0X104xZGDAVv9prbfscpj7HoT9Kg4PtSDa/DcHn62XfNY7++2LIwYCuftbbpw5B7my7rj7JDJay8ORHwBky8C/uv9GLFwYCtFSpA1fscpvMLPR6vbbs7H44+tmTkDteHW38BSSbeewsfI4srBgEGnzgIbLkVQrD8GOkA/KDgY6k4qqR8jJqkf0qVf7++HTBgEtOLJUa7ZPVqfFBTOfiJBt546P2dyd+WZl+bgP8AjYbMGAUxx3ITtlmZe+OAfTNjN+NZR1yzMPctMfonw04MApNxxN0XK8wJ81pwPj2xwfsurT8nKan+lNSp9MmG3BgE5eJc0JA+1AUeLVsAt7dKN82Nv26zX/8AzoPZ6b/8OGzBgFF86zQi32tg38awH/B6YwFTmVrfa6it4ekm3w7DDjgwCk0mZ3uKKg8v3RJf/wDXxm02bnpBlwHgZ6g/4GGrBgE8fbaw/c2W+ztp9v8Ak2xms2agf5rl5P8AJnmH0wYbcGAVfT81H8To29lVIPpgwHNc0/EKb/jG/wChhqwYBTXNs0O32tpwPOs/+DAc3zMf6NgP82sF/ngGGzBgEybPMy02OURt029MhI994xjKPiHNLf8AdKL5Gti2+EZGHHBgK9zWmzKvenjmooqeKKpgndxUrLdYjqKhQgJJ7unTFhYMGAMGDB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432" name="Picture 8" descr="http://mightymag.org/wp-content/uploads/2010/11/Toughest-wage.jpg"/>
          <p:cNvPicPr>
            <a:picLocks noChangeAspect="1" noChangeArrowheads="1"/>
          </p:cNvPicPr>
          <p:nvPr/>
        </p:nvPicPr>
        <p:blipFill>
          <a:blip r:embed="rId2" cstate="print"/>
          <a:srcRect/>
          <a:stretch>
            <a:fillRect/>
          </a:stretch>
        </p:blipFill>
        <p:spPr bwMode="auto">
          <a:xfrm>
            <a:off x="0" y="685800"/>
            <a:ext cx="9084928" cy="5493544"/>
          </a:xfrm>
          <a:prstGeom prst="rect">
            <a:avLst/>
          </a:prstGeom>
          <a:noFill/>
        </p:spPr>
      </p:pic>
    </p:spTree>
  </p:cSld>
  <p:clrMapOvr>
    <a:masterClrMapping/>
  </p:clrMapOvr>
  <p:transition>
    <p:fade thruBlk="1"/>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5# Suffering</a:t>
            </a:r>
            <a:endParaRPr lang="en-US" dirty="0">
              <a:solidFill>
                <a:srgbClr val="FFFF00"/>
              </a:solidFill>
            </a:endParaRPr>
          </a:p>
        </p:txBody>
      </p:sp>
      <p:sp>
        <p:nvSpPr>
          <p:cNvPr id="3" name="Content Placeholder 2"/>
          <p:cNvSpPr>
            <a:spLocks noGrp="1"/>
          </p:cNvSpPr>
          <p:nvPr>
            <p:ph idx="1"/>
          </p:nvPr>
        </p:nvSpPr>
        <p:spPr>
          <a:xfrm>
            <a:off x="0" y="1447800"/>
            <a:ext cx="9144000" cy="2514601"/>
          </a:xfrm>
        </p:spPr>
        <p:txBody>
          <a:bodyPr/>
          <a:lstStyle/>
          <a:p>
            <a:pPr lvl="0">
              <a:buNone/>
            </a:pPr>
            <a:r>
              <a:rPr lang="en-US" i="1" dirty="0" smtClean="0"/>
              <a:t>   "Unto the woman he said, I will greatly multiply thy sorrow and thy conception; in sorrow thou shalt bring forth children; and thy desire shall be to thy husband, and he shall rule over thee" (Gen. 3:16)</a:t>
            </a:r>
          </a:p>
          <a:p>
            <a:endParaRPr lang="en-US" i="1" dirty="0"/>
          </a:p>
        </p:txBody>
      </p:sp>
      <p:pic>
        <p:nvPicPr>
          <p:cNvPr id="110594" name="Picture 2" descr="http://www.momlogic.com/images/childbirth_should_be_painfull_pm-thumb-270x270.jpg"/>
          <p:cNvPicPr>
            <a:picLocks noChangeAspect="1" noChangeArrowheads="1"/>
          </p:cNvPicPr>
          <p:nvPr/>
        </p:nvPicPr>
        <p:blipFill>
          <a:blip r:embed="rId2" cstate="print"/>
          <a:srcRect/>
          <a:stretch>
            <a:fillRect/>
          </a:stretch>
        </p:blipFill>
        <p:spPr bwMode="auto">
          <a:xfrm>
            <a:off x="457200" y="3809999"/>
            <a:ext cx="3048000" cy="3048001"/>
          </a:xfrm>
          <a:prstGeom prst="rect">
            <a:avLst/>
          </a:prstGeom>
          <a:noFill/>
        </p:spPr>
      </p:pic>
      <p:pic>
        <p:nvPicPr>
          <p:cNvPr id="110596" name="Picture 4" descr="http://churchleadergazette.com/clg/images/Husband%20and%20Wife.jpg"/>
          <p:cNvPicPr>
            <a:picLocks noChangeAspect="1" noChangeArrowheads="1"/>
          </p:cNvPicPr>
          <p:nvPr/>
        </p:nvPicPr>
        <p:blipFill>
          <a:blip r:embed="rId3" cstate="print"/>
          <a:srcRect/>
          <a:stretch>
            <a:fillRect/>
          </a:stretch>
        </p:blipFill>
        <p:spPr bwMode="auto">
          <a:xfrm>
            <a:off x="4343400" y="3810000"/>
            <a:ext cx="4181621" cy="2787748"/>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10594"/>
                                        </p:tgtEl>
                                        <p:attrNameLst>
                                          <p:attrName>style.visibility</p:attrName>
                                        </p:attrNameLst>
                                      </p:cBhvr>
                                      <p:to>
                                        <p:strVal val="visible"/>
                                      </p:to>
                                    </p:set>
                                    <p:anim calcmode="lin" valueType="num">
                                      <p:cBhvr>
                                        <p:cTn id="7" dur="1000" fill="hold"/>
                                        <p:tgtEl>
                                          <p:spTgt spid="110594"/>
                                        </p:tgtEl>
                                        <p:attrNameLst>
                                          <p:attrName>ppt_w</p:attrName>
                                        </p:attrNameLst>
                                      </p:cBhvr>
                                      <p:tavLst>
                                        <p:tav tm="0">
                                          <p:val>
                                            <p:strVal val="#ppt_w*0.70"/>
                                          </p:val>
                                        </p:tav>
                                        <p:tav tm="100000">
                                          <p:val>
                                            <p:strVal val="#ppt_w"/>
                                          </p:val>
                                        </p:tav>
                                      </p:tavLst>
                                    </p:anim>
                                    <p:anim calcmode="lin" valueType="num">
                                      <p:cBhvr>
                                        <p:cTn id="8" dur="1000" fill="hold"/>
                                        <p:tgtEl>
                                          <p:spTgt spid="110594"/>
                                        </p:tgtEl>
                                        <p:attrNameLst>
                                          <p:attrName>ppt_h</p:attrName>
                                        </p:attrNameLst>
                                      </p:cBhvr>
                                      <p:tavLst>
                                        <p:tav tm="0">
                                          <p:val>
                                            <p:strVal val="#ppt_h"/>
                                          </p:val>
                                        </p:tav>
                                        <p:tav tm="100000">
                                          <p:val>
                                            <p:strVal val="#ppt_h"/>
                                          </p:val>
                                        </p:tav>
                                      </p:tavLst>
                                    </p:anim>
                                    <p:animEffect transition="in" filter="fade">
                                      <p:cBhvr>
                                        <p:cTn id="9" dur="1000"/>
                                        <p:tgtEl>
                                          <p:spTgt spid="11059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0596"/>
                                        </p:tgtEl>
                                        <p:attrNameLst>
                                          <p:attrName>style.visibility</p:attrName>
                                        </p:attrNameLst>
                                      </p:cBhvr>
                                      <p:to>
                                        <p:strVal val="visible"/>
                                      </p:to>
                                    </p:set>
                                    <p:anim calcmode="lin" valueType="num">
                                      <p:cBhvr>
                                        <p:cTn id="14" dur="1000" fill="hold"/>
                                        <p:tgtEl>
                                          <p:spTgt spid="110596"/>
                                        </p:tgtEl>
                                        <p:attrNameLst>
                                          <p:attrName>ppt_w</p:attrName>
                                        </p:attrNameLst>
                                      </p:cBhvr>
                                      <p:tavLst>
                                        <p:tav tm="0">
                                          <p:val>
                                            <p:strVal val="#ppt_w*0.70"/>
                                          </p:val>
                                        </p:tav>
                                        <p:tav tm="100000">
                                          <p:val>
                                            <p:strVal val="#ppt_w"/>
                                          </p:val>
                                        </p:tav>
                                      </p:tavLst>
                                    </p:anim>
                                    <p:anim calcmode="lin" valueType="num">
                                      <p:cBhvr>
                                        <p:cTn id="15" dur="1000" fill="hold"/>
                                        <p:tgtEl>
                                          <p:spTgt spid="110596"/>
                                        </p:tgtEl>
                                        <p:attrNameLst>
                                          <p:attrName>ppt_h</p:attrName>
                                        </p:attrNameLst>
                                      </p:cBhvr>
                                      <p:tavLst>
                                        <p:tav tm="0">
                                          <p:val>
                                            <p:strVal val="#ppt_h"/>
                                          </p:val>
                                        </p:tav>
                                        <p:tav tm="100000">
                                          <p:val>
                                            <p:strVal val="#ppt_h"/>
                                          </p:val>
                                        </p:tav>
                                      </p:tavLst>
                                    </p:anim>
                                    <p:animEffect transition="in" filter="fade">
                                      <p:cBhvr>
                                        <p:cTn id="16" dur="1000"/>
                                        <p:tgtEl>
                                          <p:spTgt spid="110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982729">
            <a:off x="762000" y="762000"/>
            <a:ext cx="7696200" cy="20621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200" i="1" dirty="0" smtClean="0"/>
              <a:t>Isa. 26:17 “Like as a woman with child, that </a:t>
            </a:r>
            <a:r>
              <a:rPr lang="en-US" sz="3200" i="1" dirty="0" err="1" smtClean="0"/>
              <a:t>draweth</a:t>
            </a:r>
            <a:r>
              <a:rPr lang="en-US" sz="3200" i="1" dirty="0" smtClean="0"/>
              <a:t> near the time of her delivery, is in pain, and </a:t>
            </a:r>
            <a:r>
              <a:rPr lang="en-US" sz="3200" i="1" dirty="0" err="1" smtClean="0"/>
              <a:t>crieth</a:t>
            </a:r>
            <a:r>
              <a:rPr lang="en-US" sz="3200" i="1" dirty="0" smtClean="0"/>
              <a:t> out in her pangs, so have we been in thy sight, O LORD.”</a:t>
            </a:r>
            <a:endParaRPr lang="en-US" sz="3200" i="1" dirty="0"/>
          </a:p>
        </p:txBody>
      </p:sp>
      <p:sp>
        <p:nvSpPr>
          <p:cNvPr id="3" name="Rectangle 2"/>
          <p:cNvSpPr/>
          <p:nvPr/>
        </p:nvSpPr>
        <p:spPr>
          <a:xfrm rot="507777">
            <a:off x="990600" y="4267200"/>
            <a:ext cx="7162800"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3200" i="1" dirty="0" smtClean="0"/>
              <a:t> Col. 3:18  “Wives, submit yourselves unto your own husbands, as it is fit in the Lord.”</a:t>
            </a:r>
            <a:endParaRPr lang="en-US" sz="3200" i="1"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6# Weariness in labor</a:t>
            </a:r>
            <a:endParaRPr lang="en-US" dirty="0">
              <a:solidFill>
                <a:srgbClr val="FFFF00"/>
              </a:solidFill>
            </a:endParaRPr>
          </a:p>
        </p:txBody>
      </p:sp>
      <p:pic>
        <p:nvPicPr>
          <p:cNvPr id="114690" name="Picture 2" descr="http://www.ineedmotivation.com/blog/wp-content/uploads/2008/04/tired.jpg"/>
          <p:cNvPicPr>
            <a:picLocks noChangeAspect="1" noChangeArrowheads="1"/>
          </p:cNvPicPr>
          <p:nvPr/>
        </p:nvPicPr>
        <p:blipFill>
          <a:blip r:embed="rId2" cstate="print"/>
          <a:srcRect/>
          <a:stretch>
            <a:fillRect/>
          </a:stretch>
        </p:blipFill>
        <p:spPr bwMode="auto">
          <a:xfrm rot="431056">
            <a:off x="4491252" y="1639382"/>
            <a:ext cx="4476750" cy="3095625"/>
          </a:xfrm>
          <a:prstGeom prst="rect">
            <a:avLst/>
          </a:prstGeom>
          <a:ln>
            <a:noFill/>
          </a:ln>
          <a:effectLst>
            <a:softEdge rad="112500"/>
          </a:effectLst>
        </p:spPr>
      </p:pic>
      <p:pic>
        <p:nvPicPr>
          <p:cNvPr id="114692" name="Picture 4" descr="https://encrypted-tbn1.gstatic.com/images?q=tbn:ANd9GcRs7hR1ynHZdxUwJfYj84lTO3Kp4oBAKXicz_WHWtgTXAs3m8iK"/>
          <p:cNvPicPr>
            <a:picLocks noChangeAspect="1" noChangeArrowheads="1"/>
          </p:cNvPicPr>
          <p:nvPr/>
        </p:nvPicPr>
        <p:blipFill>
          <a:blip r:embed="rId3" cstate="print"/>
          <a:srcRect/>
          <a:stretch>
            <a:fillRect/>
          </a:stretch>
        </p:blipFill>
        <p:spPr bwMode="auto">
          <a:xfrm rot="20815568">
            <a:off x="234470" y="1575612"/>
            <a:ext cx="4116527" cy="2544763"/>
          </a:xfrm>
          <a:prstGeom prst="rect">
            <a:avLst/>
          </a:prstGeom>
          <a:noFill/>
        </p:spPr>
      </p:pic>
      <p:pic>
        <p:nvPicPr>
          <p:cNvPr id="114694" name="Picture 6" descr="http://omaha.com/assets/images/OW7575719.JPG"/>
          <p:cNvPicPr>
            <a:picLocks noChangeAspect="1" noChangeArrowheads="1"/>
          </p:cNvPicPr>
          <p:nvPr/>
        </p:nvPicPr>
        <p:blipFill>
          <a:blip r:embed="rId4" cstate="print"/>
          <a:srcRect/>
          <a:stretch>
            <a:fillRect/>
          </a:stretch>
        </p:blipFill>
        <p:spPr bwMode="auto">
          <a:xfrm>
            <a:off x="2057400" y="4332841"/>
            <a:ext cx="3790950" cy="2525159"/>
          </a:xfrm>
          <a:prstGeom prst="rect">
            <a:avLst/>
          </a:prstGeom>
          <a:noFill/>
        </p:spPr>
      </p:pic>
    </p:spTree>
  </p:cSld>
  <p:clrMapOvr>
    <a:masterClrMapping/>
  </p:clrMapOvr>
  <p:transition>
    <p:fade thruBlk="1"/>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477000"/>
          </a:xfrm>
        </p:spPr>
        <p:txBody>
          <a:bodyPr>
            <a:noAutofit/>
          </a:bodyPr>
          <a:lstStyle/>
          <a:p>
            <a:r>
              <a:rPr lang="en-US" sz="3600" i="1" dirty="0" smtClean="0"/>
              <a:t>"And unto Adam he said, Because thou hast hearkened unto the voice of thy wife, and hast eaten of the tree, of which I commanded thee, saying, Thou shalt not eat of it; cursed is the ground for thy sake; in sorrow shalt thou eat of it all the days of thy life; thorns also and thistles shall it bring forth to thee; and thou shalt eat the herb of the field; In the sweat of thy face shalt thou eat bread, till thou return unto the ground; for out of it </a:t>
            </a:r>
            <a:r>
              <a:rPr lang="en-US" sz="3600" i="1" dirty="0" err="1" smtClean="0"/>
              <a:t>wast</a:t>
            </a:r>
            <a:r>
              <a:rPr lang="en-US" sz="3600" i="1" dirty="0" smtClean="0"/>
              <a:t> thou taken; for dust thou art, and unto dust shalt thou return" </a:t>
            </a:r>
            <a:br>
              <a:rPr lang="en-US" sz="3600" i="1" dirty="0" smtClean="0"/>
            </a:br>
            <a:r>
              <a:rPr lang="en-US" sz="3600" i="1" dirty="0" smtClean="0"/>
              <a:t>(Gen. 3:17-19)</a:t>
            </a:r>
            <a:br>
              <a:rPr lang="en-US" sz="3600" i="1" dirty="0" smtClean="0"/>
            </a:br>
            <a:endParaRPr lang="en-US" sz="3600" i="1" dirty="0"/>
          </a:p>
        </p:txBody>
      </p:sp>
    </p:spTree>
  </p:cSld>
  <p:clrMapOvr>
    <a:masterClrMapping/>
  </p:clrMapOvr>
  <p:transition>
    <p:fade thruBlk="1"/>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2" descr="data:image/jpeg;base64,/9j/4AAQSkZJRgABAQAAAQABAAD/2wBDAAkGBwgHBgkIBwgKCgkLDRYPDQwMDRsUFRAWIB0iIiAdHx8kKDQsJCYxJx8fLT0tMTU3Ojo6Iys/RD84QzQ5Ojf/2wBDAQoKCg0MDRoPDxo3JR8lNzc3Nzc3Nzc3Nzc3Nzc3Nzc3Nzc3Nzc3Nzc3Nzc3Nzc3Nzc3Nzc3Nzc3Nzc3Nzc3Nzf/wAARCADCAQMDASIAAhEBAxEB/8QAGwABAAMBAQEBAAAAAAAAAAAAAAUGBwEDAgT/xAA5EAACAgIBAwIDBQcDAwUAAAAAAQIDBBEFBhIhMUEHE1EiYXGBoRQVIzJCUpFicsEzorE0krLR8P/EABoBAQACAwEAAAAAAAAAAAAAAAABAgMEBQb/xAAiEQEAAgICAQQDAAAAAAAAAAAAAQIDEQQxEgUiQWFRgfD/2gAMAwEAAhEDEQA/AMNAAAAAAAAAAAAAAAAAAAAAAAAAAAAAAAAAAAAAAAAAAAAAAAAAAAAAAAAAAAAAAAAAAAAAAAAAAAAAAAAAAAAAAAAAAAAAAAAAAAAAAAAAAAAAADqA7OudbSnFxbSemteH5TPkt/xTojj9UqMJTcHg4rj3zcnr5MV6tv6FQAAAAAAAAAAAAAAAAAAAAAAAAAAAAAAAAAAAAAAAAA/TxuDk8nnUYOFVK7JyJququPrKT9DSH8C+q1Spxv4yUtbdfz57/DfZorvwkbXxF4PS3/Hf/wAJFu+JHMc1w/xI5LkMDPy44mDfhytohfNQ+1XF6cd60+1p+PcD8F3wQ6vjQ7VPjrJqO/lLIfd+G3FL9TN8zFvwsq7FyqpVX0zcLK5rTjJPTTNd6K6j5bmvi3j5kM/N/dGdl5XyKJ3T7HXGuTS7N68Jx/MpvxdjGPxH5xQSS+dF6X1cIt/rsCnAAAAAAAAAAAAAAAAAAAAAAAAAAAAAAAAAAAAAAB+3huNyOX5PHwMSMXdfLtipTjFfV+W0vRMCz/BtQfxI4X5klFKyxrfu/lz0v8mvrofK5nrzqu7ncOa4TksequqcbopzlB1tNaba12P1RjnUnRXL9NdQrFwJSyGp2Txb6LI/Mkql3Sm4xk3DXr516EvzXJ/ErG4aV3I8rkfsdcKbLPl5VUpxhZ5rlJRfdp/eBd78DjelPip0ZwnGqUMaii+X8SXdJyu+YvL9/KS/wZt8ZaZU/EfmO5aU51zj96dcTQX8Weo+P4mjO5zotuL1GOY3KqEpa2vDi9b9fX8DOo1cj8SupeW5DIysXGyI40sqSmpdirrUV2x0m/C1+PkCnA6zgAAAAAAAAAAAAAAAAAAAAAAAAAAAAAAAAAAAD1xf/U1f71/5PI6vUDXOZ4fH4jrzleV5u/Epxs+fIwopyE1Lfy5KM9Na03JJP6le665PKweXw6e+TxcjiuO/aaXrVsYVxkk/zRSsjJyMuank323TS7VKybk0vp5Jjk8nluqs2q7IqrU6MeFEXGPZFQgtR9fcibRWNyyY8V8tvGkbn6XbrLnsTLx+oP3TmcTRxfKSquhVVX35GVa2pPvXdutxk5NtpL6bJHh+n+G6e5TqXisNchLluP4O53ZFs4/Ku74R7u2GtpJyWnt+5ma6bz/rV/7yTzus+rcaE8HL5S2SdPyZd0ISlOtr0ctba/MrXJS06rLNm4XIwV8stJiPuFSB04XaoAAAAAAAAAAAAAAAAAAAAAAAAAAAAAAAAAAB1epwICycJVTicZZyNtanZvUE/bzr/wA+5K5eVfRZCq5Q7LoyjCyva7Za8IguE5HHhj2YOd4os21L2W/qTNVFV1a+XmSylVFuuPdF6bWlvXr+Zz8savM3/vw9l6fk8+NWnHmInUbjcb3v3bjudx1p5cRVXk41U5Z19l2lKcVf6efRog+oM2vMzu6nbhCPam1rf/7ZNeeI4NT+RCGQ12S9NttvztepUn6mXBXd5v8AHw53quacXGx8bWrTETbv9d/Pe3AAbbzwAAAAAAAAAAAAAAAAAAAAAAAAAAAAAAEtwuBg5OPk5PI5F1VNDgtUVqUm5b8+X6eP1AiTpbuNfFYNHIZ3EWZU8ijHSg8qqGk5SS2l9Vr9T54rqTk8rOUcu2uyKrslFOmC1JRbT9PbQFVVVjg5quTgvWSi9L8z4LZx3L85y87q7sq7ISpko0JJRnOa7IrSSX9W/PtFn5ren+OwpfK5TnaasleJVY9Mrux/RtaWwK6e2NlX4tjnj2yrk1ptP1J7D6dwsi2dtXJrIwqa5WXOuvstil/ol9fr5PN4/THbtZPK7fovlQ8fiRMRPa1bWrPlWdSh8rNyMvX7RdOzXopPwj87Lhl5WRwPEcauLnjzpyI2T+bLHi3Z9p6b3vTS8a+4+8+/Fo4rDzruKxMq3J0r5WJxbl2Re12616iIiI1Be9rz5WncqWCzywOK5Dj1mRdfEN2uuEJTnarfHn71p+/3nhkdN1Qk8fH5XGvzl4/Z4xlHb/tUn4b+i9yVVfBP4uHxdHEV5HI0Zdl1t06v4Vih8tx1400/qfcuk8z5l05X42PjRtnXVdlWqv5va2tpevsBXQTlnSnLKLnj1VZVa/rx7ozT/Xf6ENbXOmyVdsJQnBuMoyWmmvZoD4AAAAAAAAAAAAAAAAAAAAAAAAJXp6SnlW4UvTMqdS3/AH/zQ/7kl+ZFH1XOVVkbK5OM4tSi17NAWbGwbY42RCMXq+ENePVKSZzG426m+NnY/CkvT6xa/wCTXuken8fmeGjmRhHzZL8lLU1+k0fv4rpWjPotmoJ9mVfT6f2Wyj/wBkfCxlx2Bn/K+zlWRarl7xScY7X37tf+COsjkcZx/wAymqMlC/eTCdakp1yiu3u/07U1+LXvo9eps58f1CpVRUq4/NUq29KcZW2bT/GOvw0voWLiequHnTD9qrU7Etd7sVVmvpJNdr+9qWn/AGr0Arj494eY7sZTWPPTg3712JaT/KSFOJRjcXn15c66ZzlQq52p639tvyk2vCLRdzWBz3K04ePFJeZdsJd7bitrulpJJP2jvb9Wtafx8YOIXEWfJgtRkqJ/rev/AKAg7qK83p3jqsa1XvHuujKcItLy1LS2k3/N9Ecz1bl4OFx7rVFGJU5ztkt70l3TevXS8JLz/wAWn4QcMuW42yM47jCVk/8ALgv+GTfA9M/vHM5bj7bZq3HusdNj+063G2yHj6rSj4fs2vRgZzyEKsrieNtxcaMaqqZtbX2u1WS13P3b02/vZ5c1gOzmchwT/iWSlDXvot9lOBw+Hl8ZyFMq7lXbTCCnXquzus3H7Uk+37UWn53Fo9ud4+vA4ji+RykoO2F6dnr8uUba0pfel5b+q2BUuSjdlcTXG+pK6q5zss97NxS7n9+opN++t+uz26gxbuT6hsd/e61a6YqPqkt/ZX0ba1+Zpa6ex+X6Tyc3FrSnLFtUq157LIxacfya/NafuRF3E52Pxa5+NVV2NkdtsvntLucpJRcWntS8xWtPek/VsDPuQ4J0Zix8dWwhJwhqctuMp6TW9L3f6Fd5bIWVyeVfH+WdsnH/AG78fpo2LmcKUulY8tZGr5v7Z2bqbcWoxlJNN+X/ACoxIAAAAAAAAAAAAAAAAAAAAAAAAAdXqcAGq9G/EqHT/D14kVRLxHujbKyLjKMVDx2wkmmopkn098U6uLospbxr1ZlW5DfzbK2nZNza816em352t/RGLgCU6jyq8vk5WUzU4qEYuUd6ctedb9ttkWABN9I8lTxfMQyr2kowai5b1vw/Ok3rxr0fqWf4idZ4/VNSm1VG6MI1xjVOc9pScttyhHWtteN+pnoA0XoDryvpfjnTXGn5kk4zV3ev6m004p/VLT16e5I4PxMq4/l8nOx/lu3JnZKxSrm6/tyjLSfiXhx9XH+r7vOUgC6dddSYnUWdXnfw1bK2Mpxq7mklGMW9yjHy1GPjz6epOdV9W4XJdN08cpVax1c4TjapOzv3rUV5Xlxb3rWmZeALz018ROQ4PAeHVZYoTSVn2YTjNJdqepLw+3UXp+VFfQtGfyv756c4vhq+QVEMWmUYS1/1FpRhal47tR7lr2cn7xMeP2YfJ5WJB1VzjOlvbqtipw39dP0f3rTA2LkeTxKulKuFqtViWTCSl9dev/an+piJKZHNX21Trrppp74uMpQc3Jxfqk5Sek/fWt+hFgAAAAAAAAAAAAAAAAAAAAAAAAAAAAAAAAAAAAAAAAAAAAAAAAAAAAAAAAAAAAAAAAAAAAAAAAAAAAAAAAAAAAAAAAAAAAAHXrS0cAA6cAAHfY4AAAAAAAAAAAAAAAAAAAAAAAAAAAAAAAAAAAAAAAAAAAAAAAAAP//Z"/>
          <p:cNvSpPr>
            <a:spLocks noChangeAspect="1" noChangeArrowheads="1"/>
          </p:cNvSpPr>
          <p:nvPr/>
        </p:nvSpPr>
        <p:spPr bwMode="auto">
          <a:xfrm>
            <a:off x="155575" y="-1538288"/>
            <a:ext cx="4286250" cy="32194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8788" name="Picture 4" descr="http://myfbcovers.com/uploads/covers/2011/11/10/8889d1e0edcc012e21587f93b3e77c75/watermarked_cover.png"/>
          <p:cNvPicPr>
            <a:picLocks noChangeAspect="1" noChangeArrowheads="1"/>
          </p:cNvPicPr>
          <p:nvPr/>
        </p:nvPicPr>
        <p:blipFill>
          <a:blip r:embed="rId2" cstate="print"/>
          <a:srcRect l="25000" t="2597" r="19231"/>
          <a:stretch>
            <a:fillRect/>
          </a:stretch>
        </p:blipFill>
        <p:spPr bwMode="auto">
          <a:xfrm>
            <a:off x="422659" y="533400"/>
            <a:ext cx="8721341" cy="563880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048000"/>
          </a:xfrm>
        </p:spPr>
        <p:txBody>
          <a:bodyPr>
            <a:normAutofit/>
          </a:bodyPr>
          <a:lstStyle/>
          <a:p>
            <a:r>
              <a:rPr lang="en-US" i="1" dirty="0" smtClean="0"/>
              <a:t>“For even when we were with you, this we commanded you, that if any would not work, neither should he eat.” </a:t>
            </a:r>
            <a:br>
              <a:rPr lang="en-US" i="1" dirty="0" smtClean="0"/>
            </a:br>
            <a:r>
              <a:rPr lang="en-US" i="1" dirty="0" smtClean="0"/>
              <a:t>(II Thess. 3:10) </a:t>
            </a:r>
            <a:endParaRPr lang="en-US" i="1" dirty="0"/>
          </a:p>
        </p:txBody>
      </p:sp>
      <p:pic>
        <p:nvPicPr>
          <p:cNvPr id="113666" name="Picture 2" descr="http://quotes.lifehack.org/media/quotes/quote-Thomas-A.-Edison-there-is-no-substitute-for-hard-work-854.png"/>
          <p:cNvPicPr>
            <a:picLocks noChangeAspect="1" noChangeArrowheads="1"/>
          </p:cNvPicPr>
          <p:nvPr/>
        </p:nvPicPr>
        <p:blipFill>
          <a:blip r:embed="rId2" cstate="print"/>
          <a:srcRect/>
          <a:stretch>
            <a:fillRect/>
          </a:stretch>
        </p:blipFill>
        <p:spPr bwMode="auto">
          <a:xfrm>
            <a:off x="838200" y="3114675"/>
            <a:ext cx="7315200" cy="3743325"/>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2000"/>
                                        <p:tgtEl>
                                          <p:spTgt spid="113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7# Separation from God</a:t>
            </a:r>
            <a:endParaRPr lang="en-US" dirty="0">
              <a:solidFill>
                <a:srgbClr val="FFFF00"/>
              </a:solidFill>
            </a:endParaRPr>
          </a:p>
        </p:txBody>
      </p:sp>
      <p:sp>
        <p:nvSpPr>
          <p:cNvPr id="6" name="Content Placeholder 5"/>
          <p:cNvSpPr>
            <a:spLocks noGrp="1"/>
          </p:cNvSpPr>
          <p:nvPr>
            <p:ph idx="1"/>
          </p:nvPr>
        </p:nvSpPr>
        <p:spPr/>
        <p:txBody>
          <a:bodyPr/>
          <a:lstStyle/>
          <a:p>
            <a:endParaRPr lang="en-US"/>
          </a:p>
        </p:txBody>
      </p:sp>
      <p:pic>
        <p:nvPicPr>
          <p:cNvPr id="117762" name="Picture 2" descr="http://crossanddovemagazine.com/wp-content/uploads/2012/11/alive0142.jpg"/>
          <p:cNvPicPr>
            <a:picLocks noChangeAspect="1" noChangeArrowheads="1"/>
          </p:cNvPicPr>
          <p:nvPr/>
        </p:nvPicPr>
        <p:blipFill>
          <a:blip r:embed="rId2" cstate="print"/>
          <a:srcRect/>
          <a:stretch>
            <a:fillRect/>
          </a:stretch>
        </p:blipFill>
        <p:spPr bwMode="auto">
          <a:xfrm>
            <a:off x="-2034" y="1524000"/>
            <a:ext cx="9146034" cy="5140071"/>
          </a:xfrm>
          <a:prstGeom prst="rect">
            <a:avLst/>
          </a:prstGeom>
          <a:noFill/>
        </p:spPr>
      </p:pic>
    </p:spTree>
  </p:cSld>
  <p:clrMapOvr>
    <a:masterClrMapping/>
  </p:clrMapOvr>
  <p:transition>
    <p:fade thruBlk="1"/>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p:nvPr>
        </p:nvSpPr>
        <p:spPr>
          <a:xfrm>
            <a:off x="0" y="1066800"/>
            <a:ext cx="9144000" cy="5029200"/>
          </a:xfrm>
        </p:spPr>
        <p:txBody>
          <a:bodyPr>
            <a:noAutofit/>
          </a:bodyPr>
          <a:lstStyle/>
          <a:p>
            <a:pPr lvl="0">
              <a:buNone/>
            </a:pPr>
            <a:r>
              <a:rPr lang="en-US" sz="3600" i="1" dirty="0" smtClean="0"/>
              <a:t>   "And the Lord God said, Behold, the man is become as one of us, to know good and evil: and now, lest he put forth his hand, and take also of the tree of life, and eat, and live for ever: therefore the Lord God sent him forth from the garden of Eden, to till the ground from whence he was taken. So he drove out the man; and he placed at the east of the garden of Eden </a:t>
            </a:r>
            <a:r>
              <a:rPr lang="en-US" sz="3600" i="1" dirty="0" err="1" smtClean="0"/>
              <a:t>Cherubims</a:t>
            </a:r>
            <a:r>
              <a:rPr lang="en-US" sz="3600" i="1" dirty="0" smtClean="0"/>
              <a:t> and a flaming sword which turned every way, to keep the way of the tree of life" (Gen. 3:22-24)</a:t>
            </a:r>
          </a:p>
          <a:p>
            <a:endParaRPr lang="en-US" sz="3600" i="1" dirty="0"/>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1961</TotalTime>
  <Words>2723</Words>
  <Application>Microsoft Office PowerPoint</Application>
  <PresentationFormat>On-screen Show (4:3)</PresentationFormat>
  <Paragraphs>145</Paragraphs>
  <Slides>103</Slides>
  <Notes>1</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Office Theme</vt:lpstr>
      <vt:lpstr>The Doctrine of Man (Part 5)</vt:lpstr>
      <vt:lpstr>Slide 2</vt:lpstr>
      <vt:lpstr>Slide 3</vt:lpstr>
      <vt:lpstr>Slide 4</vt:lpstr>
      <vt:lpstr>Slide 5</vt:lpstr>
      <vt:lpstr>Slide 6</vt:lpstr>
      <vt:lpstr>Slide 7</vt:lpstr>
      <vt:lpstr>Slide 8</vt:lpstr>
      <vt:lpstr>“Thy Word is Truth…”</vt:lpstr>
      <vt:lpstr>Slide 10</vt:lpstr>
      <vt:lpstr>Slide 11</vt:lpstr>
      <vt:lpstr>Slide 12</vt:lpstr>
      <vt:lpstr>Slide 13</vt:lpstr>
      <vt:lpstr>Slide 14</vt:lpstr>
      <vt:lpstr>Slide 15</vt:lpstr>
      <vt:lpstr>Slide 16</vt:lpstr>
      <vt:lpstr>Slide 17</vt:lpstr>
      <vt:lpstr>Slide 18</vt:lpstr>
      <vt:lpstr>Slide 19</vt:lpstr>
      <vt:lpstr>Slide 20</vt:lpstr>
      <vt:lpstr>Three persons of the Godhead</vt:lpstr>
      <vt:lpstr>Man is a trichotomous (three-part) being. That is, does he consist of body, soul and spirit? </vt:lpstr>
      <vt:lpstr>Slide 23</vt:lpstr>
      <vt:lpstr>The three elements of personality are </vt:lpstr>
      <vt:lpstr>Man’s Original Duties  and Responsibilities </vt:lpstr>
      <vt:lpstr>Why did God create man?  </vt:lpstr>
      <vt:lpstr>“Thou art worthy, O Lord, to receive glory and honour and power: for thou hast created all things, and for thy pleasure they are and were created.”  (Rev. 4:11)</vt:lpstr>
      <vt:lpstr>“Furthermore then we beseech you, brethren, and exhort you by the Lord Jesus, that as ye have received of us how ye ought to walk and to please God, so ye would abound more and more.” (I Thess. 4:1)</vt:lpstr>
      <vt:lpstr>“So then they that are in the flesh cannot please God.”  (Romans 8:8) </vt:lpstr>
      <vt:lpstr>Slide 30</vt:lpstr>
      <vt:lpstr>Slide 31</vt:lpstr>
      <vt:lpstr>How do we bring pleasure to God?</vt:lpstr>
      <vt:lpstr>The only way to bring pleasure to God is by fulfilling our God given duties and responsibilities.</vt:lpstr>
      <vt:lpstr>Slide 34</vt:lpstr>
      <vt:lpstr>Slide 35</vt:lpstr>
      <vt:lpstr>Slide 36</vt:lpstr>
      <vt:lpstr>"Now the serpent was more subtile than any beast of the field which the Lord God had made. And he said unto the woman, Yea, hath God said, Ye shall not eat of every tree of the garden?" (Gen. 3:1). </vt:lpstr>
      <vt:lpstr>Satan’s approach to Eve  </vt:lpstr>
      <vt:lpstr>Don’t ever doubt the Word of God!</vt:lpstr>
      <vt:lpstr> </vt:lpstr>
      <vt:lpstr>(Galatians 6:7-8)  “Be not deceived; God is not mocked: for whatsoever a man soweth, that shall he also reap. For he that soweth to his flesh shall of the flesh reap corruption; but he that soweth to the Spirit shall of the Spirit reap life everlasting.”</vt:lpstr>
      <vt:lpstr>Slide 42</vt:lpstr>
      <vt:lpstr>"And when the woman saw that the tree was good for food, and that it was pleasant to the eyes, and a tree to be desired to make one wise, she took of the fruit thereof and did eat…”</vt:lpstr>
      <vt:lpstr>Satan’s Threefold Temptation</vt:lpstr>
      <vt:lpstr>Slide 45</vt:lpstr>
      <vt:lpstr> (I Tim. 2:14)  “And Adam was not deceived, but the woman being deceived was in the transgression.”</vt:lpstr>
      <vt:lpstr> “The Consequences of the Fall”</vt:lpstr>
      <vt:lpstr>“And the eyes of them both were opened, and they knew that they were naked; and they sewed fig leaves together, and made themselves aprons.”</vt:lpstr>
      <vt:lpstr>The trial that followed the fall</vt:lpstr>
      <vt:lpstr>At this point the Righteous Judge sets up His court in Eden and the trial begins</vt:lpstr>
      <vt:lpstr>(Genesis 3:8-13)  “And they heard the voice of the LORD God walking in the garden in the cool of the day: and Adam and his wife hid themselves from the presence of the LORD God amongst the trees of the garden. And the LORD God called unto Adam, and said unto him, Where art thou? </vt:lpstr>
      <vt:lpstr>And he said, I heard thy voice in the garden, and I was afraid, because I was naked; and I hid myself. And he said, Who told thee that thou wast naked? Hast thou eaten of the tree, whereof I commanded thee that thou shouldest not eat? And the man said, The woman whom thou gavest to be with me, she gave me of the tree, and I did eat. And the LORD God said unto the woman, What is this that thou hast done? And the woman said, The serpent beguiled me, and I did eat.”</vt:lpstr>
      <vt:lpstr>Slide 53</vt:lpstr>
      <vt:lpstr>Slide 54</vt:lpstr>
      <vt:lpstr>Slide 55</vt:lpstr>
      <vt:lpstr>Slide 56</vt:lpstr>
      <vt:lpstr>A threefold sentence passed  </vt:lpstr>
      <vt:lpstr>Judgment upon the Serpent</vt:lpstr>
      <vt:lpstr> "And the Lord God said unto the serpent, Because thou hast done this, thou art cursed above all cattle, and above every beast of the field; upon thy belly shalt thou go, and dust shalt thou eat all the days  of thy life." (Gen. 3:14) </vt:lpstr>
      <vt:lpstr>Slide 60</vt:lpstr>
      <vt:lpstr>Slide 61</vt:lpstr>
      <vt:lpstr> Judgment upon Satan</vt:lpstr>
      <vt:lpstr>"And I will put enmity between thee and the woman, and between thy seed and her seed; it shall bruise thy head, and thou shalt bruise his heel"  (Gen. 3:15) </vt:lpstr>
      <vt:lpstr>At first glance this verse would merely seem to predict the natural hatred of man for snakes.</vt:lpstr>
      <vt:lpstr>Students of the Bible however see a far more precious and profound truth underlying these words. </vt:lpstr>
      <vt:lpstr>For in this verse we see no less than a thrilling prediction of the cross and the resurrection of the Savior’s and His  great victory over Satan.</vt:lpstr>
      <vt:lpstr>There will be an intense hatred between Satan and Christ. Eventually Christ shall crush the head of Satan, while suffering a heel wound in the process.</vt:lpstr>
      <vt:lpstr>Slide 68</vt:lpstr>
      <vt:lpstr>Slide 69</vt:lpstr>
      <vt:lpstr>Slide 70</vt:lpstr>
      <vt:lpstr>Slide 71</vt:lpstr>
      <vt:lpstr>Judgment upon Adam and Eve (sevenfold sentence because of their sin)</vt:lpstr>
      <vt:lpstr>1# Guilt and Shame </vt:lpstr>
      <vt:lpstr>I John 2:28  “And now, little children, abide in him; that, when he shall appear, we may have confidence, and not be ashamed before him at his coming.”   Rom. 3:19  “Now we know that what things soever the law saith, it saith to them who are under the law: that every mouth may be stopped, and all the world may become guilty before God.”</vt:lpstr>
      <vt:lpstr>Slide 75</vt:lpstr>
      <vt:lpstr>The difference between guilt and shame is that guilt is the feeling we get when we have done something wrong and know it. Shame is when our actions result in branding ourselves in the eyes of others  as a bad person.</vt:lpstr>
      <vt:lpstr>2# Fear</vt:lpstr>
      <vt:lpstr>Slide 78</vt:lpstr>
      <vt:lpstr> (Proverbs 28:13)  “He that covereth his sins shall not prosper: but whoso confesseth and forsaketh them shall have mercy.”</vt:lpstr>
      <vt:lpstr>What’s your fig leaf? What are you hiding behind?</vt:lpstr>
      <vt:lpstr>3# Discord</vt:lpstr>
      <vt:lpstr>(Proverbs 6:16-19)  “These six things doth the LORD hate: yea, seven are an abomination unto him: A proud look, a lying tongue, and hands that shed innocent blood, An heart that deviseth wicked imaginations, feet that be swift in running to mischief, A false witness that speaketh lies, and he that soweth discord among brethren.”</vt:lpstr>
      <vt:lpstr>Slide 83</vt:lpstr>
      <vt:lpstr>4# Death</vt:lpstr>
      <vt:lpstr>Physical death  </vt:lpstr>
      <vt:lpstr>Spiritual death</vt:lpstr>
      <vt:lpstr>Slide 87</vt:lpstr>
      <vt:lpstr>Slide 88</vt:lpstr>
      <vt:lpstr>Romans 6:23  “For the wages of sin is death…”</vt:lpstr>
      <vt:lpstr>Slide 90</vt:lpstr>
      <vt:lpstr>Slide 91</vt:lpstr>
      <vt:lpstr>5# Suffering</vt:lpstr>
      <vt:lpstr>Slide 93</vt:lpstr>
      <vt:lpstr>6# Weariness in labor</vt:lpstr>
      <vt:lpstr>"And unto Adam he said, Because thou hast hearkened unto the voice of thy wife, and hast eaten of the tree, of which I commanded thee, saying, Thou shalt not eat of it; cursed is the ground for thy sake; in sorrow shalt thou eat of it all the days of thy life; thorns also and thistles shall it bring forth to thee; and thou shalt eat the herb of the field; In the sweat of thy face shalt thou eat bread, till thou return unto the ground; for out of it wast thou taken; for dust thou art, and unto dust shalt thou return"  (Gen. 3:17-19) </vt:lpstr>
      <vt:lpstr>Slide 96</vt:lpstr>
      <vt:lpstr>“For even when we were with you, this we commanded you, that if any would not work, neither should he eat.”  (II Thess. 3:10) </vt:lpstr>
      <vt:lpstr>7# Separation from God</vt:lpstr>
      <vt:lpstr>   "And the Lord God said, Behold, the man is become as one of us, to know good and evil: and now, lest he put forth his hand, and take also of the tree of life, and eat, and live for ever: therefore the Lord God sent him forth from the garden of Eden, to till the ground from whence he was taken. So he drove out the man; and he placed at the east of the garden of Eden Cherubims and a flaming sword which turned every way, to keep the way of the tree of life" (Gen. 3:22-24) </vt:lpstr>
      <vt:lpstr>Revelation  22:2</vt:lpstr>
      <vt:lpstr>Slide 101</vt:lpstr>
      <vt:lpstr>Slide 102</vt:lpstr>
      <vt:lpstr>Slide 103</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Man (Part 5)</dc:title>
  <dc:creator>Pastor Daniel White</dc:creator>
  <cp:lastModifiedBy>Pastor Daniel White</cp:lastModifiedBy>
  <cp:revision>204</cp:revision>
  <dcterms:created xsi:type="dcterms:W3CDTF">2013-12-10T14:00:44Z</dcterms:created>
  <dcterms:modified xsi:type="dcterms:W3CDTF">2014-01-08T13:51:40Z</dcterms:modified>
</cp:coreProperties>
</file>