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77" r:id="rId4"/>
    <p:sldId id="257" r:id="rId5"/>
    <p:sldId id="258" r:id="rId6"/>
    <p:sldId id="259" r:id="rId7"/>
    <p:sldId id="260" r:id="rId8"/>
    <p:sldId id="276" r:id="rId9"/>
    <p:sldId id="261" r:id="rId10"/>
    <p:sldId id="273" r:id="rId11"/>
    <p:sldId id="274" r:id="rId12"/>
    <p:sldId id="275" r:id="rId13"/>
    <p:sldId id="272" r:id="rId14"/>
    <p:sldId id="278" r:id="rId15"/>
    <p:sldId id="271" r:id="rId16"/>
    <p:sldId id="265" r:id="rId17"/>
    <p:sldId id="280" r:id="rId18"/>
    <p:sldId id="281" r:id="rId19"/>
    <p:sldId id="282" r:id="rId20"/>
    <p:sldId id="283" r:id="rId21"/>
    <p:sldId id="267" r:id="rId22"/>
    <p:sldId id="269" r:id="rId23"/>
    <p:sldId id="270" r:id="rId24"/>
    <p:sldId id="262" r:id="rId25"/>
    <p:sldId id="284" r:id="rId26"/>
    <p:sldId id="285" r:id="rId27"/>
    <p:sldId id="286" r:id="rId28"/>
    <p:sldId id="287" r:id="rId29"/>
    <p:sldId id="288" r:id="rId30"/>
    <p:sldId id="289" r:id="rId31"/>
    <p:sldId id="290" r:id="rId32"/>
    <p:sldId id="26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058" autoAdjust="0"/>
    <p:restoredTop sz="94660"/>
  </p:normalViewPr>
  <p:slideViewPr>
    <p:cSldViewPr>
      <p:cViewPr varScale="1">
        <p:scale>
          <a:sx n="81" d="100"/>
          <a:sy n="81" d="100"/>
        </p:scale>
        <p:origin x="-5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09F861-B8F0-4CA6-96B4-7EB87A9DB8D9}" type="datetimeFigureOut">
              <a:rPr lang="en-US" smtClean="0"/>
              <a:pPr/>
              <a:t>6/17/2010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A6F40-07B0-4A03-981F-7DBC10E910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9DA9B-C6FF-4D27-A074-FC51B8AFA886}" type="datetimeFigureOut">
              <a:rPr lang="en-US" smtClean="0"/>
              <a:pPr/>
              <a:t>6/17/2010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5BEEEC-8547-41CA-AA20-84BCBEA05A0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9DA9B-C6FF-4D27-A074-FC51B8AFA886}" type="datetimeFigureOut">
              <a:rPr lang="en-US" smtClean="0"/>
              <a:pPr/>
              <a:t>6/17/2010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BEEEC-8547-41CA-AA20-84BCBEA05A0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81200" y="3055937"/>
            <a:ext cx="2057400" cy="4043363"/>
          </a:xfrm>
          <a:prstGeom prst="rect">
            <a:avLst/>
          </a:prstGeom>
          <a:noFill/>
          <a:ln w="9525">
            <a:noFill/>
            <a:miter lim="800000"/>
            <a:headEnd/>
            <a:tailEnd/>
          </a:ln>
        </p:spPr>
      </p:pic>
      <p:sp>
        <p:nvSpPr>
          <p:cNvPr id="2" name="Title 1"/>
          <p:cNvSpPr>
            <a:spLocks noGrp="1"/>
          </p:cNvSpPr>
          <p:nvPr>
            <p:ph type="ctrTitle"/>
          </p:nvPr>
        </p:nvSpPr>
        <p:spPr>
          <a:xfrm>
            <a:off x="0" y="0"/>
            <a:ext cx="9144000" cy="3048000"/>
          </a:xfrm>
        </p:spPr>
        <p:txBody>
          <a:bodyPr>
            <a:normAutofit fontScale="90000"/>
          </a:bodyPr>
          <a:lstStyle/>
          <a:p>
            <a:r>
              <a:rPr lang="en-US" sz="4900" dirty="0" smtClean="0">
                <a:effectLst>
                  <a:glow rad="101600">
                    <a:schemeClr val="bg1">
                      <a:alpha val="60000"/>
                    </a:schemeClr>
                  </a:glow>
                </a:effectLst>
              </a:rPr>
              <a:t>How to Provide Protection </a:t>
            </a:r>
            <a:br>
              <a:rPr lang="en-US" sz="4900" dirty="0" smtClean="0">
                <a:effectLst>
                  <a:glow rad="101600">
                    <a:schemeClr val="bg1">
                      <a:alpha val="60000"/>
                    </a:schemeClr>
                  </a:glow>
                </a:effectLst>
              </a:rPr>
            </a:br>
            <a:r>
              <a:rPr lang="en-US" sz="4900" dirty="0" smtClean="0">
                <a:effectLst>
                  <a:glow rad="101600">
                    <a:schemeClr val="bg1">
                      <a:alpha val="60000"/>
                    </a:schemeClr>
                  </a:glow>
                </a:effectLst>
              </a:rPr>
              <a:t>for your Daughters</a:t>
            </a:r>
            <a:r>
              <a:rPr lang="en-US" sz="4000" dirty="0" smtClean="0">
                <a:effectLst>
                  <a:glow rad="101600">
                    <a:schemeClr val="bg1">
                      <a:alpha val="60000"/>
                    </a:schemeClr>
                  </a:glow>
                </a:effectLst>
              </a:rPr>
              <a:t/>
            </a:r>
            <a:br>
              <a:rPr lang="en-US" sz="4000"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“Fathers, provoke not your children to wrath: but bring them up in the nurture and admonition of the Lord.”</a:t>
            </a:r>
            <a:endParaRPr lang="en-US" sz="4000" i="1" dirty="0">
              <a:solidFill>
                <a:srgbClr val="FFFF00"/>
              </a:solidFill>
              <a:effectLst>
                <a:glow rad="101600">
                  <a:schemeClr val="bg1">
                    <a:alpha val="60000"/>
                  </a:schemeClr>
                </a:glow>
              </a:effectLst>
            </a:endParaRPr>
          </a:p>
        </p:txBody>
      </p:sp>
      <p:pic>
        <p:nvPicPr>
          <p:cNvPr id="3" name="Picture 2"/>
          <p:cNvPicPr>
            <a:picLocks noChangeAspect="1" noChangeArrowheads="1"/>
          </p:cNvPicPr>
          <p:nvPr/>
        </p:nvPicPr>
        <p:blipFill>
          <a:blip r:embed="rId4" cstate="print"/>
          <a:srcRect/>
          <a:stretch>
            <a:fillRect/>
          </a:stretch>
        </p:blipFill>
        <p:spPr bwMode="auto">
          <a:xfrm>
            <a:off x="5334000" y="3252881"/>
            <a:ext cx="2598743" cy="3605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Applying Biblical teaching to the area of dating and </a:t>
            </a:r>
            <a:r>
              <a:rPr lang="en-US" dirty="0">
                <a:effectLst>
                  <a:glow rad="101600">
                    <a:schemeClr val="bg1">
                      <a:alpha val="60000"/>
                    </a:schemeClr>
                  </a:glow>
                </a:effectLst>
              </a:rPr>
              <a:t>c</a:t>
            </a:r>
            <a:r>
              <a:rPr lang="en-US" dirty="0" smtClean="0">
                <a:effectLst>
                  <a:glow rad="101600">
                    <a:schemeClr val="bg1">
                      <a:alpha val="60000"/>
                    </a:schemeClr>
                  </a:glow>
                </a:effectLst>
              </a:rPr>
              <a:t>ourtship</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3400" dirty="0" smtClean="0">
                <a:effectLst>
                  <a:glow rad="101600">
                    <a:schemeClr val="bg1">
                      <a:alpha val="60000"/>
                    </a:schemeClr>
                  </a:glow>
                </a:effectLst>
              </a:rPr>
              <a:t>I reject the worldly philosophy of dating – </a:t>
            </a:r>
            <a:r>
              <a:rPr lang="en-US" sz="3400" i="1" dirty="0" smtClean="0">
                <a:effectLst>
                  <a:glow rad="101600">
                    <a:schemeClr val="bg1">
                      <a:alpha val="60000"/>
                    </a:schemeClr>
                  </a:glow>
                </a:effectLst>
              </a:rPr>
              <a:t>Romans 12:1-2</a:t>
            </a:r>
          </a:p>
          <a:p>
            <a:r>
              <a:rPr lang="en-US" sz="3400" dirty="0" smtClean="0">
                <a:effectLst>
                  <a:glow rad="101600">
                    <a:schemeClr val="bg1">
                      <a:alpha val="60000"/>
                    </a:schemeClr>
                  </a:glow>
                </a:effectLst>
              </a:rPr>
              <a:t>I purpose not to defile my self –                      </a:t>
            </a:r>
            <a:r>
              <a:rPr lang="en-US" sz="3400" i="1" dirty="0" smtClean="0">
                <a:effectLst>
                  <a:glow rad="101600">
                    <a:schemeClr val="bg1">
                      <a:alpha val="60000"/>
                    </a:schemeClr>
                  </a:glow>
                </a:effectLst>
              </a:rPr>
              <a:t>II Corinthians 6:14-7:1</a:t>
            </a:r>
          </a:p>
          <a:p>
            <a:r>
              <a:rPr lang="en-US" sz="3400" dirty="0" smtClean="0">
                <a:effectLst>
                  <a:glow rad="101600">
                    <a:schemeClr val="bg1">
                      <a:alpha val="60000"/>
                    </a:schemeClr>
                  </a:glow>
                </a:effectLst>
              </a:rPr>
              <a:t>I will guard my heat with all diligence keeping it for the one God has for me – </a:t>
            </a:r>
            <a:r>
              <a:rPr lang="en-US" sz="3400" i="1" dirty="0" smtClean="0">
                <a:effectLst>
                  <a:glow rad="101600">
                    <a:schemeClr val="bg1">
                      <a:alpha val="60000"/>
                    </a:schemeClr>
                  </a:glow>
                </a:effectLst>
              </a:rPr>
              <a:t>Proverbs 4:32</a:t>
            </a:r>
          </a:p>
          <a:p>
            <a:r>
              <a:rPr lang="en-US" sz="3400" dirty="0" smtClean="0">
                <a:effectLst>
                  <a:glow rad="101600">
                    <a:schemeClr val="bg1">
                      <a:alpha val="60000"/>
                    </a:schemeClr>
                  </a:glow>
                </a:effectLst>
              </a:rPr>
              <a:t>I am committed to serve the Lord –                     </a:t>
            </a:r>
            <a:r>
              <a:rPr lang="en-US" sz="3400" i="1" dirty="0" smtClean="0">
                <a:effectLst>
                  <a:glow rad="101600">
                    <a:schemeClr val="bg1">
                      <a:alpha val="60000"/>
                    </a:schemeClr>
                  </a:glow>
                </a:effectLst>
              </a:rPr>
              <a:t>I Corinthians 7:32</a:t>
            </a:r>
          </a:p>
        </p:txBody>
      </p:sp>
      <p:pic>
        <p:nvPicPr>
          <p:cNvPr id="5" name="Picture 2" descr="C:\Users\Ptr. Daniel White\Desktop\Prophecy pictures\prophecy pictures\riches materal pos. plesures, worldly\412939.jpg"/>
          <p:cNvPicPr>
            <a:picLocks noChangeAspect="1" noChangeArrowheads="1"/>
          </p:cNvPicPr>
          <p:nvPr/>
        </p:nvPicPr>
        <p:blipFill>
          <a:blip r:embed="rId3" cstate="print"/>
          <a:srcRect/>
          <a:stretch>
            <a:fillRect/>
          </a:stretch>
        </p:blipFill>
        <p:spPr bwMode="auto">
          <a:xfrm>
            <a:off x="6698074" y="2133600"/>
            <a:ext cx="2445926"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2" name="Picture 2" descr="C:\Users\Ptr. Daniel White\Desktop\Bible pictures\Courtship Marriage Family\scan0017.jpg"/>
          <p:cNvPicPr>
            <a:picLocks noChangeAspect="1" noChangeArrowheads="1"/>
          </p:cNvPicPr>
          <p:nvPr/>
        </p:nvPicPr>
        <p:blipFill>
          <a:blip r:embed="rId4" cstate="print">
            <a:lum bright="-10000"/>
          </a:blip>
          <a:srcRect/>
          <a:stretch>
            <a:fillRect/>
          </a:stretch>
        </p:blipFill>
        <p:spPr bwMode="auto">
          <a:xfrm>
            <a:off x="7010400" y="4953000"/>
            <a:ext cx="2360526"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a:bodyPr>
          <a:lstStyle/>
          <a:p>
            <a:r>
              <a:rPr lang="en-US" sz="4000" dirty="0" smtClean="0">
                <a:effectLst>
                  <a:glow rad="101600">
                    <a:schemeClr val="bg1">
                      <a:alpha val="60000"/>
                    </a:schemeClr>
                  </a:glow>
                </a:effectLst>
              </a:rPr>
              <a:t>I will avoid on line dating, chat rooms,     e-mail, face book, cell phone, my-space, texting, etc. – </a:t>
            </a:r>
            <a:r>
              <a:rPr lang="en-US" sz="4000" i="1" dirty="0" smtClean="0">
                <a:effectLst>
                  <a:glow rad="101600">
                    <a:schemeClr val="bg1">
                      <a:alpha val="60000"/>
                    </a:schemeClr>
                  </a:glow>
                </a:effectLst>
              </a:rPr>
              <a:t>I John 2:15</a:t>
            </a:r>
          </a:p>
          <a:p>
            <a:pPr>
              <a:buNone/>
            </a:pPr>
            <a:endParaRPr lang="en-US" dirty="0" smtClean="0"/>
          </a:p>
        </p:txBody>
      </p:sp>
      <p:pic>
        <p:nvPicPr>
          <p:cNvPr id="8194" name="Picture 2" descr="C:\Users\Ptr. Daniel White\Documents\My Scans\2009-03 (Mar)\scan0007.jpg"/>
          <p:cNvPicPr>
            <a:picLocks noChangeAspect="1" noChangeArrowheads="1"/>
          </p:cNvPicPr>
          <p:nvPr/>
        </p:nvPicPr>
        <p:blipFill>
          <a:blip r:embed="rId3" cstate="print">
            <a:lum bright="-10000"/>
          </a:blip>
          <a:srcRect/>
          <a:stretch>
            <a:fillRect/>
          </a:stretch>
        </p:blipFill>
        <p:spPr bwMode="auto">
          <a:xfrm>
            <a:off x="6477000" y="2514600"/>
            <a:ext cx="2133600" cy="3581400"/>
          </a:xfrm>
          <a:prstGeom prst="rect">
            <a:avLst/>
          </a:prstGeom>
          <a:ln>
            <a:noFill/>
          </a:ln>
          <a:effectLst>
            <a:softEdge rad="112500"/>
          </a:effectLst>
        </p:spPr>
      </p:pic>
      <p:pic>
        <p:nvPicPr>
          <p:cNvPr id="8195" name="Picture 3" descr="C:\Users\Ptr. Daniel White\Documents\My Scans\2009-03 (Mar)\scan0019.jpg"/>
          <p:cNvPicPr>
            <a:picLocks noChangeAspect="1" noChangeArrowheads="1"/>
          </p:cNvPicPr>
          <p:nvPr/>
        </p:nvPicPr>
        <p:blipFill>
          <a:blip r:embed="rId4" cstate="print">
            <a:lum bright="-20000"/>
          </a:blip>
          <a:srcRect/>
          <a:stretch>
            <a:fillRect/>
          </a:stretch>
        </p:blipFill>
        <p:spPr bwMode="auto">
          <a:xfrm>
            <a:off x="4724400" y="2514600"/>
            <a:ext cx="1981200" cy="3581400"/>
          </a:xfrm>
          <a:prstGeom prst="rect">
            <a:avLst/>
          </a:prstGeom>
          <a:ln>
            <a:noFill/>
          </a:ln>
          <a:effectLst>
            <a:softEdge rad="112500"/>
          </a:effectLst>
        </p:spPr>
      </p:pic>
      <p:pic>
        <p:nvPicPr>
          <p:cNvPr id="8196" name="Picture 4" descr="C:\Users\Ptr. Daniel White\Documents\My Scans\2009-03 (Mar)\scan0014.jpg"/>
          <p:cNvPicPr>
            <a:picLocks noChangeAspect="1" noChangeArrowheads="1"/>
          </p:cNvPicPr>
          <p:nvPr/>
        </p:nvPicPr>
        <p:blipFill>
          <a:blip r:embed="rId5" cstate="print">
            <a:lum bright="-20000"/>
          </a:blip>
          <a:srcRect/>
          <a:stretch>
            <a:fillRect/>
          </a:stretch>
        </p:blipFill>
        <p:spPr bwMode="auto">
          <a:xfrm>
            <a:off x="304799" y="2667000"/>
            <a:ext cx="3962401" cy="3276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247864"/>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I will seek God’s will for my life –   </a:t>
            </a:r>
          </a:p>
          <a:p>
            <a:r>
              <a:rPr lang="en-US" sz="4000" i="1" dirty="0" smtClean="0">
                <a:effectLst>
                  <a:glow rad="101600">
                    <a:schemeClr val="bg1">
                      <a:alpha val="60000"/>
                    </a:schemeClr>
                  </a:glow>
                </a:effectLst>
              </a:rPr>
              <a:t> Ephesians 5:17</a:t>
            </a:r>
          </a:p>
          <a:p>
            <a:pPr>
              <a:buFont typeface="Arial" charset="0"/>
              <a:buChar char="•"/>
            </a:pPr>
            <a:r>
              <a:rPr lang="en-US" sz="4000" dirty="0" smtClean="0">
                <a:effectLst>
                  <a:glow rad="101600">
                    <a:schemeClr val="bg1">
                      <a:alpha val="60000"/>
                    </a:schemeClr>
                  </a:glow>
                </a:effectLst>
              </a:rPr>
              <a:t> I will surrender my right to choose  </a:t>
            </a:r>
          </a:p>
          <a:p>
            <a:r>
              <a:rPr lang="en-US" sz="4000" dirty="0" smtClean="0">
                <a:effectLst>
                  <a:glow rad="101600">
                    <a:schemeClr val="bg1">
                      <a:alpha val="60000"/>
                    </a:schemeClr>
                  </a:glow>
                </a:effectLst>
              </a:rPr>
              <a:t> my life’s partner to God – </a:t>
            </a:r>
            <a:r>
              <a:rPr lang="en-US" sz="4000" i="1" dirty="0" smtClean="0">
                <a:effectLst>
                  <a:glow rad="101600">
                    <a:schemeClr val="bg1">
                      <a:alpha val="60000"/>
                    </a:schemeClr>
                  </a:glow>
                </a:effectLst>
              </a:rPr>
              <a:t>Proverbs   </a:t>
            </a:r>
          </a:p>
          <a:p>
            <a:r>
              <a:rPr lang="en-US" sz="4000" i="1" dirty="0" smtClean="0">
                <a:effectLst>
                  <a:glow rad="101600">
                    <a:schemeClr val="bg1">
                      <a:alpha val="60000"/>
                    </a:schemeClr>
                  </a:glow>
                </a:effectLst>
              </a:rPr>
              <a:t> 6:20:20-24</a:t>
            </a:r>
          </a:p>
          <a:p>
            <a:pPr>
              <a:buFont typeface="Arial" charset="0"/>
              <a:buChar char="•"/>
            </a:pPr>
            <a:r>
              <a:rPr lang="en-US" sz="4000" dirty="0" smtClean="0">
                <a:effectLst>
                  <a:glow rad="101600">
                    <a:schemeClr val="bg1">
                      <a:alpha val="60000"/>
                    </a:schemeClr>
                  </a:glow>
                </a:effectLst>
              </a:rPr>
              <a:t> I will receive the permission                      and blessing of my parents                         before courting –                                             </a:t>
            </a:r>
            <a:r>
              <a:rPr lang="en-US" sz="4000" i="1" dirty="0" smtClean="0">
                <a:effectLst>
                  <a:glow rad="101600">
                    <a:schemeClr val="bg1">
                      <a:alpha val="60000"/>
                    </a:schemeClr>
                  </a:glow>
                </a:effectLst>
              </a:rPr>
              <a:t>Ephesians 6:1-4</a:t>
            </a:r>
          </a:p>
          <a:p>
            <a:pPr>
              <a:buFont typeface="Arial" charset="0"/>
              <a:buChar char="•"/>
            </a:pPr>
            <a:endParaRPr lang="en-US" sz="4000" i="1" dirty="0" smtClean="0">
              <a:effectLst>
                <a:glow rad="101600">
                  <a:schemeClr val="bg1">
                    <a:alpha val="60000"/>
                  </a:schemeClr>
                </a:glow>
              </a:effectLst>
            </a:endParaRPr>
          </a:p>
        </p:txBody>
      </p:sp>
      <p:pic>
        <p:nvPicPr>
          <p:cNvPr id="6146" name="Picture 2" descr="c:\Users\Ptr. Daniel White\Desktop\Bible pictures\Praying\1 Dad's Pix (147).jpg"/>
          <p:cNvPicPr>
            <a:picLocks noChangeAspect="1" noChangeArrowheads="1"/>
          </p:cNvPicPr>
          <p:nvPr/>
        </p:nvPicPr>
        <p:blipFill>
          <a:blip r:embed="rId3" cstate="print"/>
          <a:srcRect/>
          <a:stretch>
            <a:fillRect/>
          </a:stretch>
        </p:blipFill>
        <p:spPr bwMode="auto">
          <a:xfrm>
            <a:off x="6248401" y="2739973"/>
            <a:ext cx="2743199" cy="411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905000"/>
            <a:ext cx="8229600" cy="4953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smtClean="0">
                <a:ln>
                  <a:noFill/>
                </a:ln>
                <a:solidFill>
                  <a:srgbClr val="FFC000"/>
                </a:solidFill>
                <a:effectLst>
                  <a:glow rad="101600">
                    <a:schemeClr val="bg1">
                      <a:alpha val="60000"/>
                    </a:schemeClr>
                  </a:glow>
                </a:effectLst>
                <a:uLnTx/>
                <a:uFillTx/>
                <a:latin typeface="+mn-lt"/>
                <a:ea typeface="+mn-ea"/>
                <a:cs typeface="+mn-cs"/>
              </a:rPr>
              <a:t>old</a:t>
            </a: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 enough – </a:t>
            </a:r>
            <a:r>
              <a:rPr kumimoji="0" lang="en-US" sz="4000" b="0" i="1"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I Corinthians 14:11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smtClean="0">
                <a:ln>
                  <a:noFill/>
                </a:ln>
                <a:solidFill>
                  <a:srgbClr val="FFC000"/>
                </a:solidFill>
                <a:effectLst>
                  <a:glow rad="101600">
                    <a:schemeClr val="bg1">
                      <a:alpha val="60000"/>
                    </a:schemeClr>
                  </a:glow>
                </a:effectLst>
                <a:uLnTx/>
                <a:uFillTx/>
                <a:latin typeface="+mn-lt"/>
                <a:ea typeface="+mn-ea"/>
                <a:cs typeface="+mn-cs"/>
              </a:rPr>
              <a:t>mature</a:t>
            </a: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 enough </a:t>
            </a:r>
            <a:r>
              <a:rPr kumimoji="0" lang="en-US" sz="4000" b="0" i="1"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 I Kings 2:2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smtClean="0">
                <a:ln>
                  <a:noFill/>
                </a:ln>
                <a:solidFill>
                  <a:srgbClr val="FFC000"/>
                </a:solidFill>
                <a:effectLst>
                  <a:glow rad="101600">
                    <a:schemeClr val="bg1">
                      <a:alpha val="60000"/>
                    </a:schemeClr>
                  </a:glow>
                </a:effectLst>
                <a:uLnTx/>
                <a:uFillTx/>
                <a:latin typeface="+mn-lt"/>
                <a:ea typeface="+mn-ea"/>
                <a:cs typeface="+mn-cs"/>
              </a:rPr>
              <a:t>spiritually</a:t>
            </a: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 minded enough – </a:t>
            </a:r>
            <a:r>
              <a:rPr kumimoji="0" lang="en-US" sz="4000" b="0" i="1"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Romans 8:6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smtClean="0">
                <a:ln>
                  <a:noFill/>
                </a:ln>
                <a:solidFill>
                  <a:srgbClr val="FFC000"/>
                </a:solidFill>
                <a:effectLst>
                  <a:glow rad="101600">
                    <a:schemeClr val="bg1">
                      <a:alpha val="60000"/>
                    </a:schemeClr>
                  </a:glow>
                </a:effectLst>
                <a:uLnTx/>
                <a:uFillTx/>
                <a:latin typeface="+mn-lt"/>
                <a:ea typeface="+mn-ea"/>
                <a:cs typeface="+mn-cs"/>
              </a:rPr>
              <a:t>under authority  </a:t>
            </a:r>
            <a:r>
              <a:rPr kumimoji="0" lang="en-US" sz="4000" b="0" i="0"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 </a:t>
            </a:r>
            <a:r>
              <a:rPr kumimoji="0" lang="en-US" sz="4000" b="0" i="1" u="none" strike="noStrike" kern="1200" cap="none" spc="0" normalizeH="0" baseline="0" noProof="0" smtClean="0">
                <a:ln>
                  <a:noFill/>
                </a:ln>
                <a:solidFill>
                  <a:schemeClr val="tx1"/>
                </a:solidFill>
                <a:effectLst>
                  <a:glow rad="101600">
                    <a:schemeClr val="bg1">
                      <a:alpha val="60000"/>
                    </a:schemeClr>
                  </a:glow>
                </a:effectLst>
                <a:uLnTx/>
                <a:uFillTx/>
                <a:latin typeface="+mn-lt"/>
                <a:ea typeface="+mn-ea"/>
                <a:cs typeface="+mn-cs"/>
              </a:rPr>
              <a:t>I Peter 5:5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txBox="1">
            <a:spLocks/>
          </p:cNvSpPr>
          <p:nvPr/>
        </p:nvSpPr>
        <p:spPr>
          <a:xfrm>
            <a:off x="457200" y="274638"/>
            <a:ext cx="8229600" cy="18589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glow rad="101600">
                    <a:schemeClr val="bg1">
                      <a:alpha val="60000"/>
                    </a:schemeClr>
                  </a:glow>
                </a:effectLst>
                <a:uLnTx/>
                <a:uFillTx/>
                <a:latin typeface="+mj-lt"/>
                <a:ea typeface="+mj-ea"/>
                <a:cs typeface="+mj-cs"/>
              </a:rPr>
              <a:t>Preparation for Courtship</a:t>
            </a:r>
            <a:br>
              <a:rPr kumimoji="0" lang="en-US" sz="4400" b="0" i="0" u="none" strike="noStrike" kern="1200" cap="none" spc="0" normalizeH="0" baseline="0" noProof="0" smtClean="0">
                <a:ln>
                  <a:noFill/>
                </a:ln>
                <a:solidFill>
                  <a:schemeClr val="tx1"/>
                </a:solidFill>
                <a:effectLst>
                  <a:glow rad="101600">
                    <a:schemeClr val="bg1">
                      <a:alpha val="60000"/>
                    </a:schemeClr>
                  </a:glow>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glow rad="101600">
                  <a:schemeClr val="bg1">
                    <a:alpha val="60000"/>
                  </a:schemeClr>
                </a:glo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96774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cstate="print"/>
          <a:srcRect/>
          <a:stretch>
            <a:fillRect/>
          </a:stretch>
        </p:blipFill>
        <p:spPr bwMode="auto">
          <a:xfrm rot="21154678">
            <a:off x="558222" y="893054"/>
            <a:ext cx="3554795" cy="5334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rot="1035024">
            <a:off x="4825160" y="412601"/>
            <a:ext cx="3600450"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514350" indent="-514350">
              <a:buNone/>
            </a:pPr>
            <a:r>
              <a:rPr lang="en-US" sz="3600" dirty="0" smtClean="0">
                <a:effectLst>
                  <a:glow rad="101600">
                    <a:schemeClr val="bg1">
                      <a:alpha val="60000"/>
                    </a:schemeClr>
                  </a:glow>
                </a:effectLst>
              </a:rPr>
              <a:t> 21. Respond to rebellious attitudes at once –            </a:t>
            </a:r>
          </a:p>
          <a:p>
            <a:pPr marL="514350" indent="-514350">
              <a:buNone/>
            </a:pPr>
            <a:r>
              <a:rPr lang="en-US" sz="3600" i="1" dirty="0" smtClean="0">
                <a:effectLst>
                  <a:glow rad="101600">
                    <a:schemeClr val="bg1">
                      <a:alpha val="60000"/>
                    </a:schemeClr>
                  </a:glow>
                </a:effectLst>
              </a:rPr>
              <a:t>        I Sam. 15:33</a:t>
            </a:r>
          </a:p>
          <a:p>
            <a:pPr marL="514350" indent="-514350">
              <a:buNone/>
            </a:pPr>
            <a:r>
              <a:rPr lang="en-US" sz="3600" dirty="0" smtClean="0">
                <a:effectLst>
                  <a:glow rad="101600">
                    <a:schemeClr val="bg1">
                      <a:alpha val="60000"/>
                    </a:schemeClr>
                  </a:glow>
                </a:effectLst>
              </a:rPr>
              <a:t>22. Teach her how to resist the Devil –                             </a:t>
            </a:r>
          </a:p>
          <a:p>
            <a:pPr marL="514350" indent="-514350">
              <a:buNone/>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Jam. 1:13-14, 4:6-11</a:t>
            </a:r>
          </a:p>
          <a:p>
            <a:pPr marL="514350" indent="-514350">
              <a:buNone/>
            </a:pPr>
            <a:r>
              <a:rPr lang="en-US" sz="3600" dirty="0" smtClean="0">
                <a:solidFill>
                  <a:srgbClr val="FFC000"/>
                </a:solidFill>
                <a:effectLst>
                  <a:glow rad="101600">
                    <a:schemeClr val="bg1">
                      <a:alpha val="60000"/>
                    </a:schemeClr>
                  </a:glow>
                </a:effectLst>
              </a:rPr>
              <a:t>Note: This requires an understand of “Strongholds”  </a:t>
            </a:r>
            <a:r>
              <a:rPr lang="en-US" sz="3600" i="1" dirty="0" smtClean="0">
                <a:solidFill>
                  <a:srgbClr val="FFC000"/>
                </a:solidFill>
                <a:effectLst>
                  <a:glow rad="101600">
                    <a:schemeClr val="bg1">
                      <a:alpha val="60000"/>
                    </a:schemeClr>
                  </a:glow>
                </a:effectLst>
              </a:rPr>
              <a:t>II Cor. 10:3-6</a:t>
            </a:r>
          </a:p>
          <a:p>
            <a:pPr marL="514350" indent="-514350">
              <a:buFont typeface="Wingdings"/>
              <a:buChar char="Ø"/>
            </a:pPr>
            <a:r>
              <a:rPr lang="en-US" sz="3600" dirty="0" smtClean="0">
                <a:effectLst>
                  <a:glow rad="101600">
                    <a:schemeClr val="bg1">
                      <a:alpha val="60000"/>
                    </a:schemeClr>
                  </a:glow>
                </a:effectLst>
              </a:rPr>
              <a:t>How Satan get a stronghold in our lives</a:t>
            </a:r>
          </a:p>
          <a:p>
            <a:pPr marL="514350" indent="-514350">
              <a:buFont typeface="Wingdings"/>
              <a:buChar char="Ø"/>
            </a:pPr>
            <a:r>
              <a:rPr lang="en-US" sz="3600" dirty="0" smtClean="0">
                <a:effectLst>
                  <a:glow rad="101600">
                    <a:schemeClr val="bg1">
                      <a:alpha val="60000"/>
                    </a:schemeClr>
                  </a:glow>
                </a:effectLst>
              </a:rPr>
              <a:t>How to have freedom over strongholds</a:t>
            </a:r>
          </a:p>
          <a:p>
            <a:pPr marL="514350" indent="-514350">
              <a:buFont typeface="Wingdings"/>
              <a:buChar char="Ø"/>
            </a:pPr>
            <a:r>
              <a:rPr lang="en-US" sz="3600" dirty="0" smtClean="0">
                <a:effectLst>
                  <a:glow rad="101600">
                    <a:schemeClr val="bg1">
                      <a:alpha val="60000"/>
                    </a:schemeClr>
                  </a:glow>
                </a:effectLst>
              </a:rPr>
              <a:t>How to keep Satan from establishing strongholds –</a:t>
            </a:r>
            <a:r>
              <a:rPr lang="en-US" sz="3600" i="1" dirty="0" smtClean="0">
                <a:solidFill>
                  <a:srgbClr val="FFFF00"/>
                </a:solidFill>
                <a:effectLst>
                  <a:glow rad="101600">
                    <a:schemeClr val="bg1">
                      <a:alpha val="60000"/>
                    </a:schemeClr>
                  </a:glow>
                </a:effectLst>
              </a:rPr>
              <a:t> “resist the devil…”</a:t>
            </a:r>
          </a:p>
          <a:p>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102108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4"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II Corinthians 10:3-6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6705600" y="2206703"/>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(Eph. 4:27)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own Arrow 6"/>
          <p:cNvSpPr/>
          <p:nvPr/>
        </p:nvSpPr>
        <p:spPr>
          <a:xfrm rot="2496267">
            <a:off x="7637260" y="3693871"/>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(Heb. 12:15)</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9"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sng" strike="noStrike" cap="none" normalizeH="0" baseline="0" dirty="0" smtClean="0">
                <a:ln>
                  <a:noFill/>
                </a:ln>
                <a:solidFill>
                  <a:schemeClr val="tx1"/>
                </a:solidFill>
                <a:effectLst>
                  <a:glow rad="139700">
                    <a:schemeClr val="bg1">
                      <a:alpha val="40000"/>
                    </a:schemeClr>
                  </a:glow>
                </a:effectLst>
                <a:latin typeface="Times New Roman" pitchFamily="18" charset="0"/>
                <a:ea typeface="Times New Roman" pitchFamily="18" charset="0"/>
                <a:cs typeface="Arial" pitchFamily="34" charset="0"/>
              </a:rPr>
              <a:t>Pride of Life</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sp>
        <p:nvSpPr>
          <p:cNvPr id="10"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Tim. 6:10)</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1"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2" name="Rectangle 1"/>
          <p:cNvSpPr>
            <a:spLocks noChangeArrowheads="1"/>
          </p:cNvSpPr>
          <p:nvPr/>
        </p:nvSpPr>
        <p:spPr bwMode="auto">
          <a:xfrm>
            <a:off x="0" y="577832"/>
            <a:ext cx="2819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“False Ideas”</a:t>
            </a:r>
          </a:p>
          <a:p>
            <a:pPr marL="0" marR="0" lvl="0" indent="0" algn="ctr" defTabSz="914400" rtl="0" eaLnBrk="0" fontAlgn="base" latinLnBrk="0" hangingPunct="0">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(John 8:44)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Down Arrow 12"/>
          <p:cNvSpPr/>
          <p:nvPr/>
        </p:nvSpPr>
        <p:spPr>
          <a:xfrm rot="19294682">
            <a:off x="1665126" y="2166172"/>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Ptr. Daniel White\Desktop\Bible pictures\Satan-Devil and demons\Dragon.gif"/>
          <p:cNvPicPr>
            <a:picLocks noChangeAspect="1" noChangeArrowheads="1"/>
          </p:cNvPicPr>
          <p:nvPr/>
        </p:nvPicPr>
        <p:blipFill>
          <a:blip r:embed="rId5" cstate="print"/>
          <a:srcRect/>
          <a:stretch>
            <a:fillRect/>
          </a:stretch>
        </p:blipFill>
        <p:spPr bwMode="auto">
          <a:xfrm>
            <a:off x="5181600" y="3048000"/>
            <a:ext cx="1384495" cy="1467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52400"/>
            <a:ext cx="95250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p:cNvSpPr/>
          <p:nvPr/>
        </p:nvSpPr>
        <p:spPr>
          <a:xfrm>
            <a:off x="457200" y="2057400"/>
            <a:ext cx="6477000" cy="4800600"/>
          </a:xfrm>
          <a:prstGeom prst="heart">
            <a:avLst/>
          </a:prstGeom>
          <a:solidFill>
            <a:srgbClr val="C00000"/>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 name="Title 1"/>
          <p:cNvSpPr>
            <a:spLocks noGrp="1"/>
          </p:cNvSpPr>
          <p:nvPr>
            <p:ph type="title"/>
          </p:nvPr>
        </p:nvSpPr>
        <p:spPr>
          <a:xfrm>
            <a:off x="0" y="0"/>
            <a:ext cx="7848600" cy="1981200"/>
          </a:xfrm>
        </p:spPr>
        <p:txBody>
          <a:bodyPr>
            <a:normAutofit/>
          </a:bodyPr>
          <a:lstStyle/>
          <a:p>
            <a:r>
              <a:rPr lang="en-US" sz="4800" i="1" dirty="0" smtClean="0"/>
              <a:t>Three Ways “Ground” </a:t>
            </a:r>
            <a:br>
              <a:rPr lang="en-US" sz="4800" i="1" dirty="0" smtClean="0"/>
            </a:br>
            <a:r>
              <a:rPr lang="en-US" sz="4800" i="1" dirty="0" smtClean="0"/>
              <a:t>is Surrendered to Satan</a:t>
            </a:r>
            <a:endParaRPr lang="en-US" sz="4800" i="1" dirty="0"/>
          </a:p>
        </p:txBody>
      </p:sp>
      <p:pic>
        <p:nvPicPr>
          <p:cNvPr id="18435" name="Picture 3" descr="C:\Users\Ptr. Daniel White\Desktop\Bible pictures\Satan-Devil and demons\600-Fierce%20Dragon%20Face.jpg"/>
          <p:cNvPicPr>
            <a:picLocks noChangeAspect="1" noChangeArrowheads="1"/>
          </p:cNvPicPr>
          <p:nvPr/>
        </p:nvPicPr>
        <p:blipFill>
          <a:blip r:embed="rId3" cstate="print"/>
          <a:srcRect/>
          <a:stretch>
            <a:fillRect/>
          </a:stretch>
        </p:blipFill>
        <p:spPr bwMode="auto">
          <a:xfrm>
            <a:off x="7239000" y="228600"/>
            <a:ext cx="1905000" cy="2562242"/>
          </a:xfrm>
          <a:prstGeom prst="rect">
            <a:avLst/>
          </a:prstGeom>
          <a:ln>
            <a:noFill/>
          </a:ln>
          <a:effectLst>
            <a:softEdge rad="112500"/>
          </a:effectLst>
        </p:spPr>
      </p:pic>
      <p:pic>
        <p:nvPicPr>
          <p:cNvPr id="18437" name="Picture 5"/>
          <p:cNvPicPr>
            <a:picLocks noChangeAspect="1" noChangeArrowheads="1"/>
          </p:cNvPicPr>
          <p:nvPr/>
        </p:nvPicPr>
        <p:blipFill>
          <a:blip r:embed="rId4" cstate="print"/>
          <a:srcRect t="69324" r="779"/>
          <a:stretch>
            <a:fillRect/>
          </a:stretch>
        </p:blipFill>
        <p:spPr bwMode="auto">
          <a:xfrm>
            <a:off x="2743200" y="5410200"/>
            <a:ext cx="2133600" cy="685800"/>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2743200" y="3352800"/>
            <a:ext cx="1943100" cy="2122279"/>
          </a:xfrm>
          <a:prstGeom prst="rect">
            <a:avLst/>
          </a:prstGeom>
          <a:noFill/>
          <a:ln w="9525">
            <a:noFill/>
            <a:miter lim="800000"/>
            <a:headEnd/>
            <a:tailEnd/>
          </a:ln>
        </p:spPr>
      </p:pic>
      <p:sp>
        <p:nvSpPr>
          <p:cNvPr id="9" name="Rectangle 3"/>
          <p:cNvSpPr>
            <a:spLocks noChangeArrowheads="1"/>
          </p:cNvSpPr>
          <p:nvPr/>
        </p:nvSpPr>
        <p:spPr bwMode="auto">
          <a:xfrm rot="431778">
            <a:off x="0" y="2813207"/>
            <a:ext cx="3429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1" name="Rectangle 4"/>
          <p:cNvSpPr>
            <a:spLocks noChangeArrowheads="1"/>
          </p:cNvSpPr>
          <p:nvPr/>
        </p:nvSpPr>
        <p:spPr bwMode="auto">
          <a:xfrm rot="961642">
            <a:off x="4139059" y="3240866"/>
            <a:ext cx="2667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2" name="Rectangle 5"/>
          <p:cNvSpPr>
            <a:spLocks noChangeArrowheads="1"/>
          </p:cNvSpPr>
          <p:nvPr/>
        </p:nvSpPr>
        <p:spPr bwMode="auto">
          <a:xfrm rot="20742414">
            <a:off x="531487" y="4099548"/>
            <a:ext cx="279056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1000" fill="hold"/>
                                        <p:tgtEl>
                                          <p:spTgt spid="18437"/>
                                        </p:tgtEl>
                                        <p:attrNameLst>
                                          <p:attrName>ppt_w</p:attrName>
                                        </p:attrNameLst>
                                      </p:cBhvr>
                                      <p:tavLst>
                                        <p:tav tm="0">
                                          <p:val>
                                            <p:strVal val="#ppt_w*0.70"/>
                                          </p:val>
                                        </p:tav>
                                        <p:tav tm="100000">
                                          <p:val>
                                            <p:strVal val="#ppt_w"/>
                                          </p:val>
                                        </p:tav>
                                      </p:tavLst>
                                    </p:anim>
                                    <p:anim calcmode="lin" valueType="num">
                                      <p:cBhvr>
                                        <p:cTn id="13" dur="1000" fill="hold"/>
                                        <p:tgtEl>
                                          <p:spTgt spid="18437"/>
                                        </p:tgtEl>
                                        <p:attrNameLst>
                                          <p:attrName>ppt_h</p:attrName>
                                        </p:attrNameLst>
                                      </p:cBhvr>
                                      <p:tavLst>
                                        <p:tav tm="0">
                                          <p:val>
                                            <p:strVal val="#ppt_h"/>
                                          </p:val>
                                        </p:tav>
                                        <p:tav tm="100000">
                                          <p:val>
                                            <p:strVal val="#ppt_h"/>
                                          </p:val>
                                        </p:tav>
                                      </p:tavLst>
                                    </p:anim>
                                    <p:animEffect transition="in" filter="fade">
                                      <p:cBhvr>
                                        <p:cTn id="14" dur="1000"/>
                                        <p:tgtEl>
                                          <p:spTgt spid="184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525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normAutofit/>
          </a:bodyPr>
          <a:lstStyle/>
          <a:p>
            <a:r>
              <a:rPr lang="en-US" dirty="0" smtClean="0">
                <a:effectLst>
                  <a:glow rad="101600">
                    <a:srgbClr val="FFC000">
                      <a:alpha val="60000"/>
                    </a:srgbClr>
                  </a:glow>
                </a:effectLst>
              </a:rPr>
              <a:t>Steps to Regain Surrendered Ground</a:t>
            </a:r>
            <a:endParaRPr lang="en-US" dirty="0">
              <a:effectLst>
                <a:glow rad="101600">
                  <a:srgbClr val="FFC000">
                    <a:alpha val="60000"/>
                  </a:srgbClr>
                </a:glow>
              </a:effectLst>
            </a:endParaRPr>
          </a:p>
        </p:txBody>
      </p:sp>
      <p:sp>
        <p:nvSpPr>
          <p:cNvPr id="3" name="Content Placeholder 2"/>
          <p:cNvSpPr>
            <a:spLocks noGrp="1"/>
          </p:cNvSpPr>
          <p:nvPr>
            <p:ph idx="1"/>
          </p:nvPr>
        </p:nvSpPr>
        <p:spPr>
          <a:xfrm>
            <a:off x="0" y="1447800"/>
            <a:ext cx="9144000" cy="5410200"/>
          </a:xfrm>
        </p:spPr>
        <p:txBody>
          <a:bodyPr>
            <a:normAutofit/>
          </a:bodyPr>
          <a:lstStyle/>
          <a:p>
            <a:pPr marL="514350" indent="-514350">
              <a:buAutoNum type="arabicPeriod"/>
            </a:pPr>
            <a:r>
              <a:rPr lang="en-US" sz="3600" dirty="0" smtClean="0"/>
              <a:t>Confess each sin of surrendered ground that God brings to your mind – </a:t>
            </a:r>
            <a:r>
              <a:rPr lang="en-US" sz="3600" i="1" dirty="0" smtClean="0"/>
              <a:t>Prov. 28:13</a:t>
            </a:r>
          </a:p>
          <a:p>
            <a:pPr marL="514350" indent="-514350">
              <a:buAutoNum type="arabicPeriod"/>
            </a:pPr>
            <a:r>
              <a:rPr lang="en-US" sz="3600" dirty="0" smtClean="0"/>
              <a:t>Claim the blood of Christ for cleansing and victory over those sins – </a:t>
            </a:r>
            <a:r>
              <a:rPr lang="en-US" sz="3600" i="1" dirty="0" smtClean="0"/>
              <a:t>I John 1:9; Rev. 12:9</a:t>
            </a:r>
          </a:p>
          <a:p>
            <a:pPr marL="514350" indent="-514350">
              <a:buAutoNum type="arabicPeriod"/>
            </a:pPr>
            <a:r>
              <a:rPr lang="en-US" sz="3600" dirty="0" smtClean="0"/>
              <a:t>Ask God to take back the ground surrendered to Satan </a:t>
            </a:r>
            <a:r>
              <a:rPr lang="en-US" sz="3600" i="1" dirty="0" smtClean="0"/>
              <a:t>– Ps. 23:3; Rom. 6</a:t>
            </a:r>
          </a:p>
          <a:p>
            <a:pPr marL="514350" indent="-514350">
              <a:buAutoNum type="arabicPeriod"/>
            </a:pPr>
            <a:r>
              <a:rPr lang="en-US" sz="3600" dirty="0" smtClean="0"/>
              <a:t>Tear down strongholds </a:t>
            </a:r>
            <a:r>
              <a:rPr lang="en-US" sz="3600" i="1" dirty="0" smtClean="0">
                <a:solidFill>
                  <a:srgbClr val="FFC000"/>
                </a:solidFill>
              </a:rPr>
              <a:t>(false ideas) </a:t>
            </a:r>
            <a:r>
              <a:rPr lang="en-US" sz="3600" dirty="0" smtClean="0"/>
              <a:t>with the truth of Scripture – </a:t>
            </a:r>
            <a:r>
              <a:rPr lang="en-US" sz="3600" i="1" dirty="0" smtClean="0"/>
              <a:t>II Cor. 10:4-5; John 17:17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a:stretch>
            <a:fillRect/>
          </a:stretch>
        </p:blipFill>
        <p:spPr bwMode="auto">
          <a:xfrm>
            <a:off x="6463704" y="4397241"/>
            <a:ext cx="2680296" cy="2460759"/>
          </a:xfrm>
          <a:prstGeom prst="rect">
            <a:avLst/>
          </a:prstGeom>
          <a:noFill/>
          <a:ln w="9525">
            <a:noFill/>
            <a:miter lim="800000"/>
            <a:headEnd/>
            <a:tailEnd/>
          </a:ln>
        </p:spPr>
      </p:pic>
      <p:sp>
        <p:nvSpPr>
          <p:cNvPr id="3" name="Content Placeholder 2"/>
          <p:cNvSpPr>
            <a:spLocks noGrp="1"/>
          </p:cNvSpPr>
          <p:nvPr>
            <p:ph idx="1"/>
          </p:nvPr>
        </p:nvSpPr>
        <p:spPr>
          <a:xfrm>
            <a:off x="0" y="609600"/>
            <a:ext cx="9144000" cy="6248400"/>
          </a:xfrm>
        </p:spPr>
        <p:txBody>
          <a:bodyPr>
            <a:noAutofit/>
          </a:bodyPr>
          <a:lstStyle/>
          <a:p>
            <a:pPr>
              <a:buNone/>
            </a:pPr>
            <a:r>
              <a:rPr lang="en-US" sz="3600" dirty="0"/>
              <a:t>5</a:t>
            </a:r>
            <a:r>
              <a:rPr lang="en-US" sz="3600" dirty="0" smtClean="0"/>
              <a:t>. Transform your mind with the truth of God’s Word – </a:t>
            </a:r>
            <a:r>
              <a:rPr lang="en-US" sz="3600" i="1" dirty="0" smtClean="0"/>
              <a:t>Rom. 12:1-2</a:t>
            </a:r>
          </a:p>
          <a:p>
            <a:pPr>
              <a:buNone/>
            </a:pPr>
            <a:r>
              <a:rPr lang="en-US" sz="3600" dirty="0" smtClean="0"/>
              <a:t>6. Fully forgive your offenders </a:t>
            </a:r>
            <a:r>
              <a:rPr lang="en-US" sz="3600" i="1" dirty="0" smtClean="0"/>
              <a:t>– Matt. 6:10-15</a:t>
            </a:r>
          </a:p>
          <a:p>
            <a:pPr>
              <a:buNone/>
            </a:pPr>
            <a:r>
              <a:rPr lang="en-US" sz="3600" dirty="0" smtClean="0"/>
              <a:t>7. Revenge all disobedience </a:t>
            </a:r>
            <a:r>
              <a:rPr lang="en-US" sz="3600" i="1" dirty="0" smtClean="0"/>
              <a:t>– II Cor. 10:6-7</a:t>
            </a:r>
          </a:p>
          <a:p>
            <a:pPr>
              <a:buFont typeface="Wingdings" pitchFamily="2" charset="2"/>
              <a:buChar char="Ø"/>
            </a:pPr>
            <a:r>
              <a:rPr lang="en-US" sz="3600" i="1" dirty="0" smtClean="0"/>
              <a:t> Clear your conscience – Acts 24:16</a:t>
            </a:r>
          </a:p>
          <a:p>
            <a:pPr>
              <a:buFont typeface="Wingdings" pitchFamily="2" charset="2"/>
              <a:buChar char="Ø"/>
            </a:pPr>
            <a:r>
              <a:rPr lang="en-US" sz="3600" i="1" dirty="0" smtClean="0"/>
              <a:t> Make restitution  – Luke 19:1-10</a:t>
            </a:r>
          </a:p>
          <a:p>
            <a:pPr>
              <a:buFont typeface="Wingdings" pitchFamily="2" charset="2"/>
              <a:buChar char="Ø"/>
            </a:pPr>
            <a:r>
              <a:rPr lang="en-US" sz="3600" i="1" dirty="0" smtClean="0"/>
              <a:t> Ask forgiveness – </a:t>
            </a:r>
            <a:r>
              <a:rPr lang="en-US" sz="3600" i="1" dirty="0" smtClean="0">
                <a:solidFill>
                  <a:srgbClr val="FFC000"/>
                </a:solidFill>
              </a:rPr>
              <a:t>“Forgive me this  wrong…”  </a:t>
            </a:r>
            <a:r>
              <a:rPr lang="en-US" sz="3600" i="1" dirty="0" smtClean="0"/>
              <a:t>(II Cor. 12:13)</a:t>
            </a:r>
          </a:p>
          <a:p>
            <a:pPr>
              <a:buNone/>
            </a:pPr>
            <a:endParaRPr lang="en-US" sz="3600" dirty="0" smtClean="0"/>
          </a:p>
          <a:p>
            <a:pPr>
              <a:buNone/>
            </a:pPr>
            <a:endParaRPr lang="en-US" sz="3600" i="1" dirty="0" smtClean="0"/>
          </a:p>
          <a:p>
            <a:pPr>
              <a:buNone/>
            </a:pP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tr. Daniel White\Desktop\Bible pictures\shephard\scan0001.jpg"/>
          <p:cNvPicPr>
            <a:picLocks noChangeAspect="1" noChangeArrowheads="1"/>
          </p:cNvPicPr>
          <p:nvPr/>
        </p:nvPicPr>
        <p:blipFill>
          <a:blip r:embed="rId3" cstate="print">
            <a:lum bright="-20000"/>
          </a:blip>
          <a:srcRect/>
          <a:stretch>
            <a:fillRect/>
          </a:stretch>
        </p:blipFill>
        <p:spPr bwMode="auto">
          <a:xfrm>
            <a:off x="0" y="0"/>
            <a:ext cx="5181600" cy="6858000"/>
          </a:xfrm>
          <a:prstGeom prst="rect">
            <a:avLst/>
          </a:prstGeom>
          <a:ln>
            <a:noFill/>
          </a:ln>
          <a:effectLst>
            <a:softEdge rad="112500"/>
          </a:effectLst>
        </p:spPr>
      </p:pic>
      <p:pic>
        <p:nvPicPr>
          <p:cNvPr id="2051" name="Picture 3" descr="C:\Users\Ptr. Daniel White\Desktop\Bible pictures\shephard\scan0002.jpg"/>
          <p:cNvPicPr>
            <a:picLocks noChangeAspect="1" noChangeArrowheads="1"/>
          </p:cNvPicPr>
          <p:nvPr/>
        </p:nvPicPr>
        <p:blipFill>
          <a:blip r:embed="rId4" cstate="print">
            <a:lum bright="-10000"/>
          </a:blip>
          <a:srcRect/>
          <a:stretch>
            <a:fillRect/>
          </a:stretch>
        </p:blipFill>
        <p:spPr bwMode="auto">
          <a:xfrm>
            <a:off x="4191000" y="0"/>
            <a:ext cx="4953000" cy="6858000"/>
          </a:xfrm>
          <a:prstGeom prst="rect">
            <a:avLst/>
          </a:prstGeom>
          <a:ln>
            <a:noFill/>
          </a:ln>
          <a:effectLst>
            <a:softEdge rad="112500"/>
          </a:effectLst>
        </p:spPr>
      </p:pic>
      <p:pic>
        <p:nvPicPr>
          <p:cNvPr id="2052" name="Picture 4" descr="C:\Users\Ptr. Daniel White\Desktop\Bible pictures\shephard\scan0042.jpg"/>
          <p:cNvPicPr>
            <a:picLocks noChangeAspect="1" noChangeArrowheads="1"/>
          </p:cNvPicPr>
          <p:nvPr/>
        </p:nvPicPr>
        <p:blipFill>
          <a:blip r:embed="rId5" cstate="print">
            <a:lum bright="-20000"/>
          </a:blip>
          <a:srcRect/>
          <a:stretch>
            <a:fillRect/>
          </a:stretch>
        </p:blipFill>
        <p:spPr bwMode="auto">
          <a:xfrm>
            <a:off x="1828800" y="0"/>
            <a:ext cx="5334000" cy="682812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Effect transition="in" filter="fade">
                                      <p:cBhvr>
                                        <p:cTn id="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381000"/>
            <a:ext cx="96012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sp>
        <p:nvSpPr>
          <p:cNvPr id="3075"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Holiness</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6"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Sacrificial Giving</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(Luke 6:38)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7"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Forgiveness</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(Matt. 6:14)</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8"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i="1" u="sng" dirty="0" smtClean="0">
                <a:effectLst>
                  <a:glow rad="139700">
                    <a:schemeClr val="bg1">
                      <a:alpha val="40000"/>
                    </a:schemeClr>
                  </a:glow>
                </a:effectLst>
                <a:latin typeface="Times New Roman" pitchFamily="18" charset="0"/>
                <a:cs typeface="Arial" pitchFamily="34" charset="0"/>
              </a:rPr>
              <a:t>Humility</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3074" name="Rectangle 2"/>
          <p:cNvSpPr>
            <a:spLocks noChangeArrowheads="1"/>
          </p:cNvSpPr>
          <p:nvPr/>
        </p:nvSpPr>
        <p:spPr bwMode="auto">
          <a:xfrm>
            <a:off x="6705600" y="1832388"/>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(Rom. 6:16-19)</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233195"/>
            <a:ext cx="358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a:t>
            </a:r>
            <a:r>
              <a:rPr lang="en-US" sz="3200" i="1" dirty="0" smtClean="0">
                <a:latin typeface="Times New Roman" pitchFamily="18" charset="0"/>
                <a:ea typeface="Times New Roman" pitchFamily="18" charset="0"/>
                <a:cs typeface="Arial" pitchFamily="34" charset="0"/>
              </a:rPr>
              <a:t>Truth of Scripture”</a:t>
            </a:r>
          </a:p>
          <a:p>
            <a:pPr algn="ctr" eaLnBrk="0" fontAlgn="base" hangingPunct="0">
              <a:spcBef>
                <a:spcPct val="0"/>
              </a:spcBef>
              <a:spcAft>
                <a:spcPct val="0"/>
              </a:spcAft>
            </a:pPr>
            <a:r>
              <a:rPr lang="en-US" sz="3200" i="1" dirty="0" smtClean="0">
                <a:latin typeface="Times New Roman" pitchFamily="18" charset="0"/>
                <a:ea typeface="Times New Roman" pitchFamily="18" charset="0"/>
                <a:cs typeface="Arial" pitchFamily="34" charset="0"/>
              </a:rPr>
              <a:t>(John 17:17)</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i="1" dirty="0" smtClean="0">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1858111">
            <a:off x="7577613" y="3471423"/>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1657360" y="1834978"/>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Users\Ptr. Daniel White\Desktop\Bible pictures\Jesus\00 Faces of Jesus\scan0022.jpg"/>
          <p:cNvPicPr>
            <a:picLocks noChangeAspect="1" noChangeArrowheads="1"/>
          </p:cNvPicPr>
          <p:nvPr/>
        </p:nvPicPr>
        <p:blipFill>
          <a:blip r:embed="rId5" cstate="print"/>
          <a:srcRect/>
          <a:stretch>
            <a:fillRect/>
          </a:stretch>
        </p:blipFill>
        <p:spPr bwMode="auto">
          <a:xfrm>
            <a:off x="5029200" y="2514600"/>
            <a:ext cx="1407666" cy="2057500"/>
          </a:xfrm>
          <a:prstGeom prst="ellipse">
            <a:avLst/>
          </a:prstGeom>
          <a:ln>
            <a:noFill/>
          </a:ln>
          <a:effectLst>
            <a:softEdge rad="112500"/>
          </a:effectLst>
        </p:spPr>
      </p:pic>
      <p:sp>
        <p:nvSpPr>
          <p:cNvPr id="15"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Romans 6-8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to="" calcmode="lin" valueType="num">
                                      <p:cBhvr>
                                        <p:cTn id="7" dur="1" fill="hold"/>
                                        <p:tgtEl>
                                          <p:spTgt spid="307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 to="" calcmode="lin" valueType="num">
                                      <p:cBhvr>
                                        <p:cTn id="17" dur="1" fill="hold"/>
                                        <p:tgtEl>
                                          <p:spTgt spid="307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078"/>
                                        </p:tgtEl>
                                        <p:attrNameLst>
                                          <p:attrName>style.visibility</p:attrName>
                                        </p:attrNameLst>
                                      </p:cBhvr>
                                      <p:to>
                                        <p:strVal val="visible"/>
                                      </p:to>
                                    </p:set>
                                    <p:anim to="" calcmode="lin" valueType="num">
                                      <p:cBhvr>
                                        <p:cTn id="27" dur="1" fill="hold"/>
                                        <p:tgtEl>
                                          <p:spTgt spid="307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075"/>
                                        </p:tgtEl>
                                        <p:attrNameLst>
                                          <p:attrName>style.visibility</p:attrName>
                                        </p:attrNameLst>
                                      </p:cBhvr>
                                      <p:to>
                                        <p:strVal val="visible"/>
                                      </p:to>
                                    </p:set>
                                    <p:anim to="" calcmode="lin" valueType="num">
                                      <p:cBhvr>
                                        <p:cTn id="32" dur="1" fill="hold"/>
                                        <p:tgtEl>
                                          <p:spTgt spid="307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 to="" calcmode="lin" valueType="num">
                                      <p:cBhvr>
                                        <p:cTn id="37" dur="1" fill="hold"/>
                                        <p:tgtEl>
                                          <p:spTgt spid="307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077"/>
                                        </p:tgtEl>
                                        <p:attrNameLst>
                                          <p:attrName>style.visibility</p:attrName>
                                        </p:attrNameLst>
                                      </p:cBhvr>
                                      <p:to>
                                        <p:strVal val="visible"/>
                                      </p:to>
                                    </p:set>
                                    <p:anim to="" calcmode="lin" valueType="num">
                                      <p:cBhvr>
                                        <p:cTn id="42" dur="1" fill="hold"/>
                                        <p:tgtEl>
                                          <p:spTgt spid="307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P spid="3078" grpId="0"/>
      <p:bldP spid="3074" grpId="0"/>
      <p:bldP spid="3073"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Bible pictures Old Testament\Job\Job offering sacrifice.jpg"/>
          <p:cNvPicPr>
            <a:picLocks noChangeAspect="1" noChangeArrowheads="1"/>
          </p:cNvPicPr>
          <p:nvPr/>
        </p:nvPicPr>
        <p:blipFill>
          <a:blip r:embed="rId3" cstate="print">
            <a:lum bright="-30000" contrast="1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228600"/>
            <a:ext cx="9144000" cy="6629400"/>
          </a:xfrm>
        </p:spPr>
        <p:txBody>
          <a:bodyPr>
            <a:normAutofit/>
          </a:bodyPr>
          <a:lstStyle/>
          <a:p>
            <a:pPr>
              <a:buNone/>
            </a:pPr>
            <a:r>
              <a:rPr lang="en-US" sz="3600" dirty="0" smtClean="0">
                <a:effectLst>
                  <a:glow rad="101600">
                    <a:schemeClr val="bg1">
                      <a:alpha val="60000"/>
                    </a:schemeClr>
                  </a:glow>
                </a:effectLst>
              </a:rPr>
              <a:t>23. Pray a hedge of protection around your      </a:t>
            </a:r>
          </a:p>
          <a:p>
            <a:pPr>
              <a:buNone/>
            </a:pPr>
            <a:r>
              <a:rPr lang="en-US" sz="3600" dirty="0" smtClean="0">
                <a:effectLst>
                  <a:glow rad="101600">
                    <a:schemeClr val="bg1">
                      <a:alpha val="60000"/>
                    </a:schemeClr>
                  </a:glow>
                </a:effectLst>
              </a:rPr>
              <a:t>       daughter  – </a:t>
            </a:r>
          </a:p>
          <a:p>
            <a:pPr>
              <a:buNone/>
            </a:pPr>
            <a:r>
              <a:rPr lang="en-US" sz="3600" i="1" dirty="0" smtClean="0">
                <a:solidFill>
                  <a:srgbClr val="FFFF00"/>
                </a:solidFill>
                <a:effectLst>
                  <a:glow rad="101600">
                    <a:schemeClr val="bg1">
                      <a:alpha val="60000"/>
                    </a:schemeClr>
                  </a:glow>
                </a:effectLst>
              </a:rPr>
              <a:t>“Job sanctified them, and rose up early in the morning, and offered burnt offerings according to the number of them all:  Thus did Job continually...Hast not thou made an hedge about him, and about his house, and about all that he hath on every side? Thou hast blessed the work of his hands, and his substance is increased in the land.” (Job 1:5, 10) </a:t>
            </a:r>
          </a:p>
          <a:p>
            <a:pPr>
              <a:buNone/>
            </a:pPr>
            <a:endParaRPr lang="en-US" sz="3600"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effectLst>
                  <a:glow rad="101600">
                    <a:schemeClr val="bg1">
                      <a:alpha val="60000"/>
                    </a:schemeClr>
                  </a:glow>
                </a:effectLst>
              </a:rPr>
              <a:t>Three Parts to the Prayer for a Hedge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295400"/>
            <a:ext cx="8686800" cy="5867400"/>
          </a:xfrm>
        </p:spPr>
        <p:txBody>
          <a:bodyPr>
            <a:normAutofit/>
          </a:bodyPr>
          <a:lstStyle/>
          <a:p>
            <a:pPr marL="514350" indent="-514350">
              <a:buAutoNum type="arabicPeriod"/>
            </a:pPr>
            <a:r>
              <a:rPr lang="en-US" dirty="0" smtClean="0">
                <a:effectLst>
                  <a:glow rad="101600">
                    <a:schemeClr val="bg1">
                      <a:alpha val="60000"/>
                    </a:schemeClr>
                  </a:glow>
                </a:effectLst>
              </a:rPr>
              <a:t>Ask God to bind and rebuke the power of Satan in the life of each one in your family –           </a:t>
            </a:r>
            <a:r>
              <a:rPr lang="en-US" i="1" dirty="0" smtClean="0">
                <a:effectLst>
                  <a:glow rad="101600">
                    <a:schemeClr val="bg1">
                      <a:alpha val="60000"/>
                    </a:schemeClr>
                  </a:glow>
                </a:effectLst>
              </a:rPr>
              <a:t>Mark 3:27</a:t>
            </a:r>
          </a:p>
          <a:p>
            <a:pPr marL="514350" indent="-514350">
              <a:buAutoNum type="arabicPeriod"/>
            </a:pPr>
            <a:r>
              <a:rPr lang="en-US" dirty="0" smtClean="0">
                <a:effectLst>
                  <a:glow rad="101600">
                    <a:schemeClr val="bg1">
                      <a:alpha val="60000"/>
                    </a:schemeClr>
                  </a:glow>
                </a:effectLst>
              </a:rPr>
              <a:t>Pray in the name and through the blood of the Lord Jesus Christ – </a:t>
            </a:r>
            <a:r>
              <a:rPr lang="en-US" i="1" dirty="0" smtClean="0">
                <a:effectLst>
                  <a:glow rad="101600">
                    <a:schemeClr val="bg1">
                      <a:alpha val="60000"/>
                    </a:schemeClr>
                  </a:glow>
                </a:effectLst>
              </a:rPr>
              <a:t>John 14:13</a:t>
            </a:r>
          </a:p>
          <a:p>
            <a:pPr marL="514350" indent="-514350">
              <a:buAutoNum type="arabicPeriod"/>
            </a:pPr>
            <a:r>
              <a:rPr lang="en-US" dirty="0" smtClean="0">
                <a:effectLst>
                  <a:glow rad="101600">
                    <a:schemeClr val="bg1">
                      <a:alpha val="60000"/>
                    </a:schemeClr>
                  </a:glow>
                </a:effectLst>
              </a:rPr>
              <a:t>Claim the Scripture that related to the kind of protection that is needed –</a:t>
            </a:r>
          </a:p>
          <a:p>
            <a:pPr marL="514350" indent="-514350">
              <a:buFont typeface="Wingdings" pitchFamily="2" charset="2"/>
              <a:buChar char="Ø"/>
            </a:pPr>
            <a:r>
              <a:rPr lang="en-US" dirty="0" smtClean="0">
                <a:effectLst>
                  <a:glow rad="101600">
                    <a:schemeClr val="bg1">
                      <a:alpha val="60000"/>
                    </a:schemeClr>
                  </a:glow>
                </a:effectLst>
              </a:rPr>
              <a:t>Protection from temptation – </a:t>
            </a:r>
            <a:r>
              <a:rPr lang="en-US" i="1" dirty="0" smtClean="0">
                <a:effectLst>
                  <a:glow rad="101600">
                    <a:schemeClr val="bg1">
                      <a:alpha val="60000"/>
                    </a:schemeClr>
                  </a:glow>
                </a:effectLst>
              </a:rPr>
              <a:t>I Cor. 10:13</a:t>
            </a:r>
          </a:p>
          <a:p>
            <a:pPr marL="514350" indent="-514350">
              <a:buFont typeface="Wingdings" pitchFamily="2" charset="2"/>
              <a:buChar char="Ø"/>
            </a:pPr>
            <a:r>
              <a:rPr lang="en-US" dirty="0" smtClean="0">
                <a:effectLst>
                  <a:glow rad="101600">
                    <a:schemeClr val="bg1">
                      <a:alpha val="60000"/>
                    </a:schemeClr>
                  </a:glow>
                </a:effectLst>
              </a:rPr>
              <a:t>Protection from fear of man – </a:t>
            </a:r>
            <a:r>
              <a:rPr lang="en-US" i="1" dirty="0" smtClean="0">
                <a:effectLst>
                  <a:glow rad="101600">
                    <a:schemeClr val="bg1">
                      <a:alpha val="60000"/>
                    </a:schemeClr>
                  </a:glow>
                </a:effectLst>
              </a:rPr>
              <a:t>Matt. 10:26</a:t>
            </a:r>
          </a:p>
          <a:p>
            <a:pPr marL="514350" indent="-514350">
              <a:buFont typeface="Wingdings" pitchFamily="2" charset="2"/>
              <a:buChar char="Ø"/>
            </a:pPr>
            <a:r>
              <a:rPr lang="en-US" dirty="0" smtClean="0">
                <a:effectLst>
                  <a:glow rad="101600">
                    <a:schemeClr val="bg1">
                      <a:alpha val="60000"/>
                    </a:schemeClr>
                  </a:glow>
                </a:effectLst>
              </a:rPr>
              <a:t>Protection from pride –  </a:t>
            </a:r>
            <a:r>
              <a:rPr lang="en-US" i="1" dirty="0" smtClean="0">
                <a:effectLst>
                  <a:glow rad="101600">
                    <a:schemeClr val="bg1">
                      <a:alpha val="60000"/>
                    </a:schemeClr>
                  </a:glow>
                </a:effectLst>
              </a:rPr>
              <a:t>I Peter 5:1-8</a:t>
            </a:r>
          </a:p>
          <a:p>
            <a:pPr marL="514350" indent="-514350">
              <a:buFont typeface="Wingdings" pitchFamily="2" charset="2"/>
              <a:buChar char="Ø"/>
            </a:pPr>
            <a:endParaRPr lang="en-US"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6248400" cy="6705600"/>
          </a:xfrm>
        </p:spPr>
        <p:txBody>
          <a:bodyPr>
            <a:normAutofit/>
          </a:bodyPr>
          <a:lstStyle/>
          <a:p>
            <a:pPr>
              <a:buFont typeface="Wingdings"/>
              <a:buChar char="Ø"/>
            </a:pPr>
            <a:r>
              <a:rPr lang="en-US" dirty="0" smtClean="0">
                <a:effectLst>
                  <a:glow rad="101600">
                    <a:schemeClr val="bg1">
                      <a:alpha val="60000"/>
                    </a:schemeClr>
                  </a:glow>
                </a:effectLst>
              </a:rPr>
              <a:t> Protection from anger –        </a:t>
            </a:r>
            <a:r>
              <a:rPr lang="en-US" i="1" dirty="0" smtClean="0">
                <a:effectLst>
                  <a:glow rad="101600">
                    <a:schemeClr val="bg1">
                      <a:alpha val="60000"/>
                    </a:schemeClr>
                  </a:glow>
                </a:effectLst>
              </a:rPr>
              <a:t>James 3:1-18</a:t>
            </a:r>
          </a:p>
          <a:p>
            <a:pPr>
              <a:buFont typeface="Wingdings"/>
              <a:buChar char="Ø"/>
            </a:pPr>
            <a:r>
              <a:rPr lang="en-US" i="1" dirty="0" smtClean="0">
                <a:effectLst>
                  <a:glow rad="101600">
                    <a:schemeClr val="bg1">
                      <a:alpha val="60000"/>
                    </a:schemeClr>
                  </a:glow>
                </a:effectLst>
              </a:rPr>
              <a:t> </a:t>
            </a:r>
            <a:r>
              <a:rPr lang="en-US" dirty="0" smtClean="0">
                <a:effectLst>
                  <a:glow rad="101600">
                    <a:schemeClr val="bg1">
                      <a:alpha val="60000"/>
                    </a:schemeClr>
                  </a:glow>
                </a:effectLst>
              </a:rPr>
              <a:t>Protection from bitterness –    </a:t>
            </a:r>
            <a:r>
              <a:rPr lang="en-US" i="1" dirty="0" smtClean="0">
                <a:effectLst>
                  <a:glow rad="101600">
                    <a:schemeClr val="bg1">
                      <a:alpha val="60000"/>
                    </a:schemeClr>
                  </a:glow>
                </a:effectLst>
              </a:rPr>
              <a:t>Heb. 12:15</a:t>
            </a:r>
          </a:p>
          <a:p>
            <a:pPr>
              <a:buFont typeface="Wingdings"/>
              <a:buChar char="Ø"/>
            </a:pPr>
            <a:r>
              <a:rPr lang="en-US" i="1" dirty="0" smtClean="0">
                <a:effectLst>
                  <a:glow rad="101600">
                    <a:schemeClr val="bg1">
                      <a:alpha val="60000"/>
                    </a:schemeClr>
                  </a:glow>
                </a:effectLst>
              </a:rPr>
              <a:t> </a:t>
            </a:r>
            <a:r>
              <a:rPr lang="en-US" dirty="0" smtClean="0">
                <a:effectLst>
                  <a:glow rad="101600">
                    <a:schemeClr val="bg1">
                      <a:alpha val="60000"/>
                    </a:schemeClr>
                  </a:glow>
                </a:effectLst>
              </a:rPr>
              <a:t>Protection from immorality –        </a:t>
            </a:r>
            <a:r>
              <a:rPr lang="en-US" i="1" dirty="0" smtClean="0">
                <a:effectLst>
                  <a:glow rad="101600">
                    <a:schemeClr val="bg1">
                      <a:alpha val="60000"/>
                    </a:schemeClr>
                  </a:glow>
                </a:effectLst>
              </a:rPr>
              <a:t>I Thess. 4:1-8</a:t>
            </a:r>
          </a:p>
          <a:p>
            <a:pPr>
              <a:buFont typeface="Wingdings"/>
              <a:buChar char="Ø"/>
            </a:pPr>
            <a:r>
              <a:rPr lang="en-US" dirty="0" smtClean="0">
                <a:effectLst>
                  <a:glow rad="101600">
                    <a:schemeClr val="bg1">
                      <a:alpha val="60000"/>
                    </a:schemeClr>
                  </a:glow>
                </a:effectLst>
              </a:rPr>
              <a:t>Protection from discouragement -   </a:t>
            </a:r>
            <a:r>
              <a:rPr lang="en-US" i="1" dirty="0" smtClean="0">
                <a:effectLst>
                  <a:glow rad="101600">
                    <a:schemeClr val="bg1">
                      <a:alpha val="60000"/>
                    </a:schemeClr>
                  </a:glow>
                </a:effectLst>
              </a:rPr>
              <a:t>Heb. 13:5</a:t>
            </a:r>
          </a:p>
          <a:p>
            <a:pPr>
              <a:buNone/>
            </a:pPr>
            <a:endParaRPr lang="en-US" i="1" dirty="0" smtClean="0">
              <a:effectLst>
                <a:glow rad="101600">
                  <a:schemeClr val="bg1">
                    <a:alpha val="60000"/>
                  </a:schemeClr>
                </a:glow>
              </a:effectLst>
            </a:endParaRPr>
          </a:p>
          <a:p>
            <a:r>
              <a:rPr lang="en-US" i="1" dirty="0" smtClean="0">
                <a:solidFill>
                  <a:srgbClr val="FFFF00"/>
                </a:solidFill>
                <a:effectLst>
                  <a:glow rad="101600">
                    <a:schemeClr val="bg1">
                      <a:alpha val="60000"/>
                    </a:schemeClr>
                  </a:glow>
                </a:effectLst>
              </a:rPr>
              <a:t>“Sin shall not have dominion over you…” Rom. 6:14</a:t>
            </a:r>
          </a:p>
          <a:p>
            <a:endParaRPr lang="en-US" dirty="0"/>
          </a:p>
        </p:txBody>
      </p:sp>
      <p:pic>
        <p:nvPicPr>
          <p:cNvPr id="4098" name="Picture 2" descr="C:\Users\Ptr. Daniel White\Desktop\Bible pictures\Praying\Prayer\Power in Prayer.jpg"/>
          <p:cNvPicPr>
            <a:picLocks noChangeAspect="1" noChangeArrowheads="1"/>
          </p:cNvPicPr>
          <p:nvPr/>
        </p:nvPicPr>
        <p:blipFill>
          <a:blip r:embed="rId3" cstate="print"/>
          <a:srcRect/>
          <a:stretch>
            <a:fillRect/>
          </a:stretch>
        </p:blipFill>
        <p:spPr bwMode="auto">
          <a:xfrm>
            <a:off x="6068314" y="228600"/>
            <a:ext cx="2942336" cy="36576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en-US" sz="3600" dirty="0" smtClean="0">
                <a:effectLst>
                  <a:glow rad="101600">
                    <a:schemeClr val="bg1">
                      <a:alpha val="60000"/>
                    </a:schemeClr>
                  </a:glow>
                </a:effectLst>
              </a:rPr>
              <a:t>24</a:t>
            </a:r>
            <a:r>
              <a:rPr lang="en-US" sz="3600" i="1" dirty="0" smtClean="0">
                <a:effectLst>
                  <a:glow rad="101600">
                    <a:schemeClr val="bg1">
                      <a:alpha val="60000"/>
                    </a:schemeClr>
                  </a:glow>
                </a:effectLst>
              </a:rPr>
              <a:t>. </a:t>
            </a:r>
            <a:r>
              <a:rPr lang="en-US" sz="3600" dirty="0" smtClean="0">
                <a:effectLst>
                  <a:glow rad="101600">
                    <a:schemeClr val="bg1">
                      <a:alpha val="60000"/>
                    </a:schemeClr>
                  </a:glow>
                </a:effectLst>
              </a:rPr>
              <a:t>Know when to remove her from danger –      </a:t>
            </a:r>
          </a:p>
          <a:p>
            <a:pPr marL="514350" indent="-514350">
              <a:buNone/>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James 1:27</a:t>
            </a:r>
          </a:p>
          <a:p>
            <a:pPr marL="514350" indent="-514350">
              <a:buNone/>
            </a:pPr>
            <a:r>
              <a:rPr lang="en-US" sz="3600" dirty="0" smtClean="0">
                <a:effectLst>
                  <a:glow rad="101600">
                    <a:schemeClr val="bg1">
                      <a:alpha val="60000"/>
                    </a:schemeClr>
                  </a:glow>
                </a:effectLst>
              </a:rPr>
              <a:t>25. Seek to make brother and sisters best      </a:t>
            </a:r>
          </a:p>
          <a:p>
            <a:pPr marL="514350" indent="-514350">
              <a:buNone/>
            </a:pPr>
            <a:r>
              <a:rPr lang="en-US" sz="3600" dirty="0" smtClean="0">
                <a:effectLst>
                  <a:glow rad="101600">
                    <a:schemeClr val="bg1">
                      <a:alpha val="60000"/>
                    </a:schemeClr>
                  </a:glow>
                </a:effectLst>
              </a:rPr>
              <a:t>       friends  –  </a:t>
            </a:r>
            <a:r>
              <a:rPr lang="en-US" sz="3600" i="1" dirty="0" smtClean="0">
                <a:effectLst>
                  <a:glow rad="101600">
                    <a:schemeClr val="bg1">
                      <a:alpha val="60000"/>
                    </a:schemeClr>
                  </a:glow>
                </a:effectLst>
              </a:rPr>
              <a:t>John 15:13</a:t>
            </a:r>
          </a:p>
          <a:p>
            <a:pPr marL="514350" indent="-514350">
              <a:buNone/>
            </a:pPr>
            <a:r>
              <a:rPr lang="en-US" sz="3600" dirty="0" smtClean="0">
                <a:effectLst>
                  <a:glow rad="101600">
                    <a:schemeClr val="bg1">
                      <a:alpha val="60000"/>
                    </a:schemeClr>
                  </a:glow>
                </a:effectLst>
              </a:rPr>
              <a:t>26. Teach brothers to watch over their sisters –       </a:t>
            </a:r>
          </a:p>
          <a:p>
            <a:pPr marL="514350" indent="-514350">
              <a:buNone/>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      Gen. 4:9</a:t>
            </a:r>
          </a:p>
          <a:p>
            <a:pPr marL="514350" indent="-514350">
              <a:buNone/>
            </a:pPr>
            <a:r>
              <a:rPr lang="en-US" sz="3600" dirty="0" smtClean="0">
                <a:effectLst>
                  <a:glow rad="101600">
                    <a:schemeClr val="bg1">
                      <a:alpha val="60000"/>
                    </a:schemeClr>
                  </a:glow>
                </a:effectLst>
              </a:rPr>
              <a:t>27. Postpone getting her a car until she is wise </a:t>
            </a:r>
          </a:p>
          <a:p>
            <a:pPr marL="514350" indent="-514350">
              <a:buNone/>
            </a:pPr>
            <a:r>
              <a:rPr lang="en-US" sz="3600" dirty="0" smtClean="0">
                <a:effectLst>
                  <a:glow rad="101600">
                    <a:schemeClr val="bg1">
                      <a:alpha val="60000"/>
                    </a:schemeClr>
                  </a:glow>
                </a:effectLst>
              </a:rPr>
              <a:t>       and mature enough to handle it –                     </a:t>
            </a:r>
          </a:p>
          <a:p>
            <a:pPr marL="514350" indent="-514350">
              <a:buNone/>
            </a:pPr>
            <a:r>
              <a:rPr lang="en-US" sz="3600" i="1" dirty="0" smtClean="0">
                <a:effectLst>
                  <a:glow rad="101600">
                    <a:schemeClr val="bg1">
                      <a:alpha val="60000"/>
                    </a:schemeClr>
                  </a:glow>
                </a:effectLst>
              </a:rPr>
              <a:t>       I Tim. 6:11</a:t>
            </a:r>
          </a:p>
          <a:p>
            <a:pPr marL="514350" indent="-514350">
              <a:buNone/>
            </a:pPr>
            <a:r>
              <a:rPr lang="en-US" sz="3600" dirty="0" smtClean="0">
                <a:effectLst>
                  <a:glow rad="101600">
                    <a:schemeClr val="bg1">
                      <a:alpha val="60000"/>
                    </a:schemeClr>
                  </a:glow>
                </a:effectLst>
              </a:rPr>
              <a:t>28. Protect her from sleepovers – </a:t>
            </a:r>
            <a:r>
              <a:rPr lang="en-US" sz="3600" i="1" dirty="0" smtClean="0">
                <a:effectLst>
                  <a:glow rad="101600">
                    <a:schemeClr val="bg1">
                      <a:alpha val="60000"/>
                    </a:schemeClr>
                  </a:glow>
                </a:effectLst>
              </a:rPr>
              <a:t>I Thess. 3:5</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edge">
                                      <p:cBhvr>
                                        <p:cTn id="23" dur="2000"/>
                                        <p:tgtEl>
                                          <p:spTgt spid="3">
                                            <p:txEl>
                                              <p:pRg st="4" end="4"/>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edg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to="" calcmode="lin" valueType="num">
                                      <p:cBhvr>
                                        <p:cTn id="31" dur="1" fill="hold"/>
                                        <p:tgtEl>
                                          <p:spTgt spid="3">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to="" calcmode="lin" valueType="num">
                                      <p:cBhvr>
                                        <p:cTn id="34" dur="1" fill="hold"/>
                                        <p:tgtEl>
                                          <p:spTgt spid="3">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to="" calcmode="lin" valueType="num">
                                      <p:cBhvr>
                                        <p:cTn id="4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fontScale="92500" lnSpcReduction="20000"/>
          </a:bodyPr>
          <a:lstStyle/>
          <a:p>
            <a:pPr>
              <a:buNone/>
            </a:pPr>
            <a:r>
              <a:rPr lang="en-US" dirty="0" smtClean="0">
                <a:effectLst>
                  <a:glow rad="101600">
                    <a:schemeClr val="bg1">
                      <a:alpha val="60000"/>
                    </a:schemeClr>
                  </a:glow>
                </a:effectLst>
              </a:rPr>
              <a:t>29. </a:t>
            </a:r>
            <a:r>
              <a:rPr lang="en-US" dirty="0" smtClean="0">
                <a:effectLst>
                  <a:glow rad="101600">
                    <a:schemeClr val="bg1">
                      <a:alpha val="60000"/>
                    </a:schemeClr>
                  </a:glow>
                </a:effectLst>
              </a:rPr>
              <a:t>Instill in her </a:t>
            </a:r>
            <a:r>
              <a:rPr lang="en-US" dirty="0" smtClean="0">
                <a:effectLst>
                  <a:glow rad="101600">
                    <a:schemeClr val="bg1">
                      <a:alpha val="60000"/>
                    </a:schemeClr>
                  </a:glow>
                </a:effectLst>
              </a:rPr>
              <a:t>the </a:t>
            </a:r>
            <a:r>
              <a:rPr lang="en-US" dirty="0" smtClean="0">
                <a:effectLst>
                  <a:glow rad="101600">
                    <a:schemeClr val="bg1">
                      <a:alpha val="60000"/>
                    </a:schemeClr>
                  </a:glow>
                </a:effectLst>
              </a:rPr>
              <a:t>rewards of fearing the Lord </a:t>
            </a:r>
            <a:r>
              <a:rPr lang="en-US" dirty="0" smtClean="0">
                <a:effectLst>
                  <a:glow rad="101600">
                    <a:schemeClr val="bg1">
                      <a:alpha val="60000"/>
                    </a:schemeClr>
                  </a:glow>
                </a:effectLst>
              </a:rPr>
              <a:t> </a:t>
            </a:r>
            <a:r>
              <a:rPr lang="en-US" dirty="0" smtClean="0">
                <a:effectLst>
                  <a:glow rad="101600">
                    <a:schemeClr val="bg1">
                      <a:alpha val="60000"/>
                    </a:schemeClr>
                  </a:glow>
                </a:effectLst>
              </a:rPr>
              <a:t>– </a:t>
            </a:r>
            <a:r>
              <a:rPr lang="en-US" dirty="0" smtClean="0">
                <a:effectLst>
                  <a:glow rad="101600">
                    <a:schemeClr val="bg1">
                      <a:alpha val="60000"/>
                    </a:schemeClr>
                  </a:glow>
                </a:effectLst>
              </a:rPr>
              <a:t>       </a:t>
            </a:r>
          </a:p>
          <a:p>
            <a:pPr>
              <a:buNone/>
            </a:pPr>
            <a:r>
              <a:rPr lang="en-US" i="1" dirty="0" smtClean="0">
                <a:effectLst>
                  <a:glow rad="101600">
                    <a:schemeClr val="bg1">
                      <a:alpha val="60000"/>
                    </a:schemeClr>
                  </a:glow>
                </a:effectLst>
              </a:rPr>
              <a:t> </a:t>
            </a:r>
            <a:r>
              <a:rPr lang="en-US" i="1" dirty="0" smtClean="0">
                <a:effectLst>
                  <a:glow rad="101600">
                    <a:schemeClr val="bg1">
                      <a:alpha val="60000"/>
                    </a:schemeClr>
                  </a:glow>
                </a:effectLst>
              </a:rPr>
              <a:t>      Prov</a:t>
            </a:r>
            <a:r>
              <a:rPr lang="en-US" i="1" dirty="0" smtClean="0">
                <a:effectLst>
                  <a:glow rad="101600">
                    <a:schemeClr val="bg1">
                      <a:alpha val="60000"/>
                    </a:schemeClr>
                  </a:glow>
                </a:effectLst>
              </a:rPr>
              <a:t>. </a:t>
            </a:r>
            <a:r>
              <a:rPr lang="en-US" i="1" dirty="0" smtClean="0">
                <a:effectLst>
                  <a:glow rad="101600">
                    <a:schemeClr val="bg1">
                      <a:alpha val="60000"/>
                    </a:schemeClr>
                  </a:glow>
                </a:effectLst>
              </a:rPr>
              <a:t>8:13</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overcome sinful habits:</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By mercy and truth iniquity is purged:  and by the fear of the Lord men depart from evil.”</a:t>
            </a:r>
            <a:r>
              <a:rPr lang="en-US" dirty="0" smtClean="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Proverbs </a:t>
            </a:r>
            <a:r>
              <a:rPr lang="en-US" i="1" dirty="0" smtClean="0">
                <a:effectLst>
                  <a:glow rad="101600">
                    <a:schemeClr val="bg1">
                      <a:alpha val="60000"/>
                    </a:schemeClr>
                  </a:glow>
                </a:effectLst>
              </a:rPr>
              <a:t>16:6</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begin learning knowledge:</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The fear of the Lord is the beginning of knowledge. . </a:t>
            </a:r>
            <a:r>
              <a:rPr lang="en-US" i="1" dirty="0" smtClean="0">
                <a:effectLst>
                  <a:glow rad="101600">
                    <a:schemeClr val="bg1">
                      <a:alpha val="60000"/>
                    </a:schemeClr>
                  </a:glow>
                </a:effectLst>
              </a:rPr>
              <a:t>.” Proverbs 1:7</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start being wise:</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The fear of the Lord is the beginning of wisdom:  and the knowledge of the holy is </a:t>
            </a:r>
            <a:r>
              <a:rPr lang="en-US" i="1" dirty="0" smtClean="0">
                <a:effectLst>
                  <a:glow rad="101600">
                    <a:schemeClr val="bg1">
                      <a:alpha val="60000"/>
                    </a:schemeClr>
                  </a:glow>
                </a:effectLst>
              </a:rPr>
              <a:t>understanding</a:t>
            </a:r>
            <a:r>
              <a:rPr lang="en-US" i="1" dirty="0" smtClean="0">
                <a:effectLst>
                  <a:glow rad="101600">
                    <a:schemeClr val="bg1">
                      <a:alpha val="60000"/>
                    </a:schemeClr>
                  </a:glow>
                </a:effectLst>
              </a:rPr>
              <a:t>.”</a:t>
            </a:r>
            <a:r>
              <a:rPr lang="en-US" dirty="0" smtClean="0">
                <a:effectLst>
                  <a:glow rad="101600">
                    <a:schemeClr val="bg1">
                      <a:alpha val="60000"/>
                    </a:schemeClr>
                  </a:glow>
                </a:effectLst>
              </a:rPr>
              <a:t>  </a:t>
            </a:r>
            <a:r>
              <a:rPr lang="en-US" i="1" dirty="0" smtClean="0">
                <a:effectLst>
                  <a:glow rad="101600">
                    <a:schemeClr val="bg1">
                      <a:alpha val="60000"/>
                    </a:schemeClr>
                  </a:glow>
                </a:effectLst>
              </a:rPr>
              <a:t>Proverbs 9:10</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have a longer life:</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The fear of the Lord </a:t>
            </a:r>
            <a:r>
              <a:rPr lang="en-US" i="1" dirty="0" err="1" smtClean="0">
                <a:effectLst>
                  <a:glow rad="101600">
                    <a:schemeClr val="bg1">
                      <a:alpha val="60000"/>
                    </a:schemeClr>
                  </a:glow>
                </a:effectLst>
              </a:rPr>
              <a:t>prolongeth</a:t>
            </a:r>
            <a:r>
              <a:rPr lang="en-US" i="1" dirty="0" smtClean="0">
                <a:effectLst>
                  <a:glow rad="101600">
                    <a:schemeClr val="bg1">
                      <a:alpha val="60000"/>
                    </a:schemeClr>
                  </a:glow>
                </a:effectLst>
              </a:rPr>
              <a:t> days:  but the years of the wicked shall be shortened.” 	Proverbs 10:27</a:t>
            </a:r>
          </a:p>
          <a:p>
            <a:pPr>
              <a:buNone/>
            </a:pPr>
            <a:endParaRPr lang="en-US"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to="" calcmode="lin" valueType="num">
                                      <p:cBhvr>
                                        <p:cTn id="26" dur="1" fill="hold"/>
                                        <p:tgtEl>
                                          <p:spTgt spid="3">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to="" calcmode="lin" valueType="num">
                                      <p:cBhvr>
                                        <p:cTn id="31" dur="1" fill="hold"/>
                                        <p:tgtEl>
                                          <p:spTgt spid="3">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to="" calcmode="lin" valueType="num">
                                      <p:cBhvr>
                                        <p:cTn id="34"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fontScale="92500"/>
          </a:bodyPr>
          <a:lstStyle/>
          <a:p>
            <a:pPr hangingPunct="0"/>
            <a:r>
              <a:rPr lang="en-US" b="1" cap="all" dirty="0" smtClean="0"/>
              <a:t>To </a:t>
            </a:r>
            <a:r>
              <a:rPr lang="en-US" b="1" cap="all" dirty="0" smtClean="0"/>
              <a:t>discover the fountain of life:</a:t>
            </a:r>
            <a:endParaRPr lang="en-US" dirty="0" smtClean="0"/>
          </a:p>
          <a:p>
            <a:pPr hangingPunct="0">
              <a:buNone/>
            </a:pPr>
            <a:r>
              <a:rPr lang="en-US" i="1" dirty="0" smtClean="0"/>
              <a:t>“</a:t>
            </a:r>
            <a:r>
              <a:rPr lang="en-US" i="1" dirty="0" smtClean="0"/>
              <a:t>The fear of the Lord is a fountain of life, </a:t>
            </a:r>
            <a:r>
              <a:rPr lang="en-US" dirty="0" smtClean="0"/>
              <a:t>to depart from the snares of death</a:t>
            </a:r>
            <a:r>
              <a:rPr lang="en-US" dirty="0" smtClean="0"/>
              <a:t>.” </a:t>
            </a:r>
            <a:r>
              <a:rPr lang="en-US" i="1" dirty="0" smtClean="0"/>
              <a:t>Proverbs </a:t>
            </a:r>
            <a:r>
              <a:rPr lang="en-US" i="1" dirty="0" smtClean="0"/>
              <a:t>14:27</a:t>
            </a:r>
          </a:p>
          <a:p>
            <a:pPr hangingPunct="0"/>
            <a:r>
              <a:rPr lang="en-US" b="1" cap="all" dirty="0" smtClean="0"/>
              <a:t>To </a:t>
            </a:r>
            <a:r>
              <a:rPr lang="en-US" b="1" cap="all" dirty="0" smtClean="0"/>
              <a:t>learn contentment:</a:t>
            </a:r>
            <a:endParaRPr lang="en-US" dirty="0" smtClean="0"/>
          </a:p>
          <a:p>
            <a:pPr hangingPunct="0">
              <a:buNone/>
            </a:pPr>
            <a:r>
              <a:rPr lang="en-US" i="1" dirty="0" smtClean="0"/>
              <a:t>“</a:t>
            </a:r>
            <a:r>
              <a:rPr lang="en-US" i="1" dirty="0" smtClean="0"/>
              <a:t>Better is little with the fear of the Lord than great treasures and trouble therewith.”</a:t>
            </a:r>
            <a:r>
              <a:rPr lang="en-US" dirty="0" smtClean="0"/>
              <a:t>  </a:t>
            </a:r>
            <a:r>
              <a:rPr lang="en-US" i="1" dirty="0" smtClean="0"/>
              <a:t>Proverbs 15:16</a:t>
            </a:r>
            <a:endParaRPr lang="en-US" i="1" dirty="0" smtClean="0"/>
          </a:p>
          <a:p>
            <a:pPr hangingPunct="0"/>
            <a:r>
              <a:rPr lang="en-US" b="1" cap="all" dirty="0" smtClean="0"/>
              <a:t>To </a:t>
            </a:r>
            <a:r>
              <a:rPr lang="en-US" b="1" cap="all" dirty="0" smtClean="0"/>
              <a:t>grow in wisdom:</a:t>
            </a:r>
            <a:endParaRPr lang="en-US" dirty="0" smtClean="0"/>
          </a:p>
          <a:p>
            <a:pPr hangingPunct="0">
              <a:buNone/>
            </a:pPr>
            <a:r>
              <a:rPr lang="en-US" i="1" dirty="0" smtClean="0"/>
              <a:t>“</a:t>
            </a:r>
            <a:r>
              <a:rPr lang="en-US" i="1" dirty="0" smtClean="0"/>
              <a:t>The fear of the Lord is the instruction of wisdom;  and before </a:t>
            </a:r>
            <a:r>
              <a:rPr lang="en-US" i="1" dirty="0" err="1" smtClean="0"/>
              <a:t>honour</a:t>
            </a:r>
            <a:r>
              <a:rPr lang="en-US" i="1" dirty="0" smtClean="0"/>
              <a:t> is humility.”</a:t>
            </a:r>
            <a:r>
              <a:rPr lang="en-US" dirty="0" smtClean="0"/>
              <a:t>  	</a:t>
            </a:r>
            <a:r>
              <a:rPr lang="en-US" i="1" dirty="0" smtClean="0"/>
              <a:t>Proverbs 15:33</a:t>
            </a:r>
          </a:p>
          <a:p>
            <a:pPr hangingPunct="0"/>
            <a:r>
              <a:rPr lang="en-US" b="1" cap="all" dirty="0" smtClean="0"/>
              <a:t>To </a:t>
            </a:r>
            <a:r>
              <a:rPr lang="en-US" b="1" cap="all" dirty="0" smtClean="0"/>
              <a:t>get riches, </a:t>
            </a:r>
            <a:r>
              <a:rPr lang="en-US" b="1" cap="all" dirty="0" err="1" smtClean="0"/>
              <a:t>honour</a:t>
            </a:r>
            <a:r>
              <a:rPr lang="en-US" b="1" cap="all" dirty="0" smtClean="0"/>
              <a:t>, and life:</a:t>
            </a:r>
            <a:endParaRPr lang="en-US" dirty="0" smtClean="0"/>
          </a:p>
          <a:p>
            <a:pPr hangingPunct="0">
              <a:buNone/>
            </a:pPr>
            <a:r>
              <a:rPr lang="en-US" i="1" dirty="0" smtClean="0"/>
              <a:t>“</a:t>
            </a:r>
            <a:r>
              <a:rPr lang="en-US" i="1" dirty="0" smtClean="0"/>
              <a:t>By humility and the fear of the Lord are riches, and </a:t>
            </a:r>
            <a:r>
              <a:rPr lang="en-US" i="1" dirty="0" err="1" smtClean="0"/>
              <a:t>honour</a:t>
            </a:r>
            <a:r>
              <a:rPr lang="en-US" i="1" dirty="0" smtClean="0"/>
              <a:t>, and life.”</a:t>
            </a:r>
            <a:r>
              <a:rPr lang="en-US" dirty="0" smtClean="0"/>
              <a:t>  </a:t>
            </a:r>
            <a:r>
              <a:rPr lang="en-US" i="1" dirty="0" smtClean="0"/>
              <a:t>Proverbs 22:4</a:t>
            </a:r>
          </a:p>
          <a:p>
            <a:pPr hangingPunct="0">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to="" calcmode="lin" valueType="num">
                                      <p:cBhvr>
                                        <p:cTn id="26"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experience true worship:</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But as for me, I will come into thy house in the multitude of thy mercy:  and in thy fear </a:t>
            </a:r>
            <a:r>
              <a:rPr lang="en-US" i="1" dirty="0" smtClean="0">
                <a:effectLst>
                  <a:glow rad="101600">
                    <a:schemeClr val="bg1">
                      <a:alpha val="60000"/>
                    </a:schemeClr>
                  </a:glow>
                </a:effectLst>
              </a:rPr>
              <a:t>will </a:t>
            </a:r>
            <a:r>
              <a:rPr lang="en-US" i="1" dirty="0" smtClean="0">
                <a:effectLst>
                  <a:glow rad="101600">
                    <a:schemeClr val="bg1">
                      <a:alpha val="60000"/>
                    </a:schemeClr>
                  </a:glow>
                </a:effectLst>
              </a:rPr>
              <a:t>I worship toward thy holy temple.”</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5:7</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have no wants:</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O fear the Lord, ye his saints:  for there is no want to them that fear him.”</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34:9</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experience God’s salvation:</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Surely his salvation is nigh them that fear him;  that glory may dwell in our land</a:t>
            </a:r>
            <a:r>
              <a:rPr lang="en-US" i="1" dirty="0" smtClean="0">
                <a:effectLst>
                  <a:glow rad="101600">
                    <a:schemeClr val="bg1">
                      <a:alpha val="60000"/>
                    </a:schemeClr>
                  </a:glow>
                </a:effectLst>
              </a:rPr>
              <a:t>.”</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a:t>
            </a:r>
            <a:r>
              <a:rPr lang="en-US" i="1" dirty="0" smtClean="0">
                <a:effectLst>
                  <a:glow rad="101600">
                    <a:schemeClr val="bg1">
                      <a:alpha val="60000"/>
                    </a:schemeClr>
                  </a:glow>
                </a:effectLst>
              </a:rPr>
              <a:t>85:9</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receive daily provision:</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He hath given meat unto them that fear him:  he will ever be mindful of his covenant.”</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a:t>
            </a:r>
            <a:r>
              <a:rPr lang="en-US" i="1" dirty="0" smtClean="0">
                <a:effectLst>
                  <a:glow rad="101600">
                    <a:schemeClr val="bg1">
                      <a:alpha val="60000"/>
                    </a:schemeClr>
                  </a:glow>
                </a:effectLst>
              </a:rPr>
              <a:t>111:5</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to="" calcmode="lin" valueType="num">
                                      <p:cBhvr>
                                        <p:cTn id="26"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Autofit/>
          </a:bodyPr>
          <a:lstStyle/>
          <a:p>
            <a:pPr hangingPunct="0"/>
            <a:r>
              <a:rPr lang="en-US" sz="3000" b="1" cap="all" dirty="0" smtClean="0">
                <a:effectLst>
                  <a:glow rad="101600">
                    <a:schemeClr val="bg1">
                      <a:alpha val="60000"/>
                    </a:schemeClr>
                  </a:glow>
                </a:effectLst>
              </a:rPr>
              <a:t>To </a:t>
            </a:r>
            <a:r>
              <a:rPr lang="en-US" sz="3000" b="1" cap="all" dirty="0" smtClean="0">
                <a:effectLst>
                  <a:glow rad="101600">
                    <a:schemeClr val="bg1">
                      <a:alpha val="60000"/>
                    </a:schemeClr>
                  </a:glow>
                </a:effectLst>
              </a:rPr>
              <a:t>experience strong confidence:</a:t>
            </a:r>
            <a:endParaRPr lang="en-US" sz="3000" dirty="0" smtClean="0">
              <a:effectLst>
                <a:glow rad="101600">
                  <a:schemeClr val="bg1">
                    <a:alpha val="60000"/>
                  </a:schemeClr>
                </a:glow>
              </a:effectLst>
            </a:endParaRPr>
          </a:p>
          <a:p>
            <a:pPr hangingPunct="0">
              <a:buNone/>
            </a:pPr>
            <a:r>
              <a:rPr lang="en-US" sz="3000" i="1" dirty="0" smtClean="0">
                <a:effectLst>
                  <a:glow rad="101600">
                    <a:schemeClr val="bg1">
                      <a:alpha val="60000"/>
                    </a:schemeClr>
                  </a:glow>
                </a:effectLst>
              </a:rPr>
              <a:t>“</a:t>
            </a:r>
            <a:r>
              <a:rPr lang="en-US" sz="3000" i="1" dirty="0" smtClean="0">
                <a:effectLst>
                  <a:glow rad="101600">
                    <a:schemeClr val="bg1">
                      <a:alpha val="60000"/>
                    </a:schemeClr>
                  </a:glow>
                </a:effectLst>
              </a:rPr>
              <a:t>In the fear of the Lord is strong confidence:  and his children shall have a place of </a:t>
            </a:r>
            <a:r>
              <a:rPr lang="en-US" sz="3000" i="1" dirty="0" smtClean="0">
                <a:effectLst>
                  <a:glow rad="101600">
                    <a:schemeClr val="bg1">
                      <a:alpha val="60000"/>
                    </a:schemeClr>
                  </a:glow>
                </a:effectLst>
              </a:rPr>
              <a:t>refuge</a:t>
            </a:r>
            <a:r>
              <a:rPr lang="en-US" sz="3000" i="1" dirty="0" smtClean="0">
                <a:effectLst>
                  <a:glow rad="101600">
                    <a:schemeClr val="bg1">
                      <a:alpha val="60000"/>
                    </a:schemeClr>
                  </a:glow>
                </a:effectLst>
              </a:rPr>
              <a:t>.”</a:t>
            </a:r>
            <a:r>
              <a:rPr lang="en-US" sz="3000" dirty="0" smtClean="0">
                <a:effectLst>
                  <a:glow rad="101600">
                    <a:schemeClr val="bg1">
                      <a:alpha val="60000"/>
                    </a:schemeClr>
                  </a:glow>
                </a:effectLst>
              </a:rPr>
              <a:t>  </a:t>
            </a:r>
            <a:r>
              <a:rPr lang="en-US" sz="3000" i="1" dirty="0" smtClean="0">
                <a:effectLst>
                  <a:glow rad="101600">
                    <a:schemeClr val="bg1">
                      <a:alpha val="60000"/>
                    </a:schemeClr>
                  </a:glow>
                </a:effectLst>
              </a:rPr>
              <a:t>Proverbs 14:26</a:t>
            </a:r>
          </a:p>
          <a:p>
            <a:pPr hangingPunct="0"/>
            <a:r>
              <a:rPr lang="en-US" sz="3000" b="1" cap="all" dirty="0" smtClean="0">
                <a:effectLst>
                  <a:glow rad="101600">
                    <a:schemeClr val="bg1">
                      <a:alpha val="60000"/>
                    </a:schemeClr>
                  </a:glow>
                </a:effectLst>
              </a:rPr>
              <a:t>To </a:t>
            </a:r>
            <a:r>
              <a:rPr lang="en-US" sz="3000" b="1" cap="all" dirty="0" smtClean="0">
                <a:effectLst>
                  <a:glow rad="101600">
                    <a:schemeClr val="bg1">
                      <a:alpha val="60000"/>
                    </a:schemeClr>
                  </a:glow>
                </a:effectLst>
              </a:rPr>
              <a:t>have a satisfying life:</a:t>
            </a:r>
            <a:endParaRPr lang="en-US" sz="3000" dirty="0" smtClean="0">
              <a:effectLst>
                <a:glow rad="101600">
                  <a:schemeClr val="bg1">
                    <a:alpha val="60000"/>
                  </a:schemeClr>
                </a:glow>
              </a:effectLst>
            </a:endParaRPr>
          </a:p>
          <a:p>
            <a:pPr hangingPunct="0">
              <a:buNone/>
            </a:pPr>
            <a:r>
              <a:rPr lang="en-US" sz="3000" i="1" dirty="0" smtClean="0">
                <a:effectLst>
                  <a:glow rad="101600">
                    <a:schemeClr val="bg1">
                      <a:alpha val="60000"/>
                    </a:schemeClr>
                  </a:glow>
                </a:effectLst>
              </a:rPr>
              <a:t>“</a:t>
            </a:r>
            <a:r>
              <a:rPr lang="en-US" sz="3000" i="1" dirty="0" smtClean="0">
                <a:effectLst>
                  <a:glow rad="101600">
                    <a:schemeClr val="bg1">
                      <a:alpha val="60000"/>
                    </a:schemeClr>
                  </a:glow>
                </a:effectLst>
              </a:rPr>
              <a:t>The secret of the Lord is with them that fear him;  and he will </a:t>
            </a:r>
            <a:r>
              <a:rPr lang="en-US" sz="3000" i="1" dirty="0" err="1" smtClean="0">
                <a:effectLst>
                  <a:glow rad="101600">
                    <a:schemeClr val="bg1">
                      <a:alpha val="60000"/>
                    </a:schemeClr>
                  </a:glow>
                </a:effectLst>
              </a:rPr>
              <a:t>shew</a:t>
            </a:r>
            <a:r>
              <a:rPr lang="en-US" sz="3000" i="1" dirty="0" smtClean="0">
                <a:effectLst>
                  <a:glow rad="101600">
                    <a:schemeClr val="bg1">
                      <a:alpha val="60000"/>
                    </a:schemeClr>
                  </a:glow>
                </a:effectLst>
              </a:rPr>
              <a:t> them his covenant.”</a:t>
            </a:r>
            <a:r>
              <a:rPr lang="en-US" sz="3000" dirty="0" smtClean="0">
                <a:effectLst>
                  <a:glow rad="101600">
                    <a:schemeClr val="bg1">
                      <a:alpha val="60000"/>
                    </a:schemeClr>
                  </a:glow>
                </a:effectLst>
              </a:rPr>
              <a:t>  </a:t>
            </a:r>
            <a:r>
              <a:rPr lang="en-US" sz="3000" i="1" dirty="0" smtClean="0">
                <a:effectLst>
                  <a:glow rad="101600">
                    <a:schemeClr val="bg1">
                      <a:alpha val="60000"/>
                    </a:schemeClr>
                  </a:glow>
                </a:effectLst>
              </a:rPr>
              <a:t>Psalm </a:t>
            </a:r>
            <a:r>
              <a:rPr lang="en-US" sz="3000" i="1" dirty="0" smtClean="0">
                <a:effectLst>
                  <a:glow rad="101600">
                    <a:schemeClr val="bg1">
                      <a:alpha val="60000"/>
                    </a:schemeClr>
                  </a:glow>
                </a:effectLst>
              </a:rPr>
              <a:t>25:14</a:t>
            </a:r>
          </a:p>
          <a:p>
            <a:pPr hangingPunct="0"/>
            <a:r>
              <a:rPr lang="en-US" sz="3000" b="1" cap="all" dirty="0" smtClean="0">
                <a:effectLst>
                  <a:glow rad="101600">
                    <a:schemeClr val="bg1">
                      <a:alpha val="60000"/>
                    </a:schemeClr>
                  </a:glow>
                </a:effectLst>
              </a:rPr>
              <a:t>To </a:t>
            </a:r>
            <a:r>
              <a:rPr lang="en-US" sz="3000" b="1" cap="all" dirty="0" smtClean="0">
                <a:effectLst>
                  <a:glow rad="101600">
                    <a:schemeClr val="bg1">
                      <a:alpha val="60000"/>
                    </a:schemeClr>
                  </a:glow>
                </a:effectLst>
              </a:rPr>
              <a:t>experience God’s goodness:</a:t>
            </a:r>
            <a:endParaRPr lang="en-US" sz="3000" dirty="0" smtClean="0">
              <a:effectLst>
                <a:glow rad="101600">
                  <a:schemeClr val="bg1">
                    <a:alpha val="60000"/>
                  </a:schemeClr>
                </a:glow>
              </a:effectLst>
            </a:endParaRPr>
          </a:p>
          <a:p>
            <a:pPr hangingPunct="0">
              <a:buNone/>
            </a:pPr>
            <a:r>
              <a:rPr lang="en-US" sz="3000" i="1" dirty="0" smtClean="0">
                <a:effectLst>
                  <a:glow rad="101600">
                    <a:schemeClr val="bg1">
                      <a:alpha val="60000"/>
                    </a:schemeClr>
                  </a:glow>
                </a:effectLst>
              </a:rPr>
              <a:t>“</a:t>
            </a:r>
            <a:r>
              <a:rPr lang="en-US" sz="3000" i="1" dirty="0" smtClean="0">
                <a:effectLst>
                  <a:glow rad="101600">
                    <a:schemeClr val="bg1">
                      <a:alpha val="60000"/>
                    </a:schemeClr>
                  </a:glow>
                </a:effectLst>
              </a:rPr>
              <a:t>Oh how great is thy goodness, which thou hast laid up for them that fear thee;  which </a:t>
            </a:r>
            <a:r>
              <a:rPr lang="en-US" sz="3000" i="1" dirty="0" smtClean="0">
                <a:effectLst>
                  <a:glow rad="101600">
                    <a:schemeClr val="bg1">
                      <a:alpha val="60000"/>
                    </a:schemeClr>
                  </a:glow>
                </a:effectLst>
              </a:rPr>
              <a:t>thou </a:t>
            </a:r>
            <a:r>
              <a:rPr lang="en-US" sz="3000" i="1" dirty="0" smtClean="0">
                <a:effectLst>
                  <a:glow rad="101600">
                    <a:schemeClr val="bg1">
                      <a:alpha val="60000"/>
                    </a:schemeClr>
                  </a:glow>
                </a:effectLst>
              </a:rPr>
              <a:t>hast wrought for them that trust in thee before the sons of men!”</a:t>
            </a:r>
            <a:r>
              <a:rPr lang="en-US" sz="3000" dirty="0" smtClean="0">
                <a:effectLst>
                  <a:glow rad="101600">
                    <a:schemeClr val="bg1">
                      <a:alpha val="60000"/>
                    </a:schemeClr>
                  </a:glow>
                </a:effectLst>
              </a:rPr>
              <a:t>  </a:t>
            </a:r>
            <a:r>
              <a:rPr lang="en-US" sz="3000" i="1" dirty="0" smtClean="0">
                <a:effectLst>
                  <a:glow rad="101600">
                    <a:schemeClr val="bg1">
                      <a:alpha val="60000"/>
                    </a:schemeClr>
                  </a:glow>
                </a:effectLst>
              </a:rPr>
              <a:t>Psalm </a:t>
            </a:r>
            <a:r>
              <a:rPr lang="en-US" sz="3000" i="1" dirty="0" smtClean="0">
                <a:effectLst>
                  <a:glow rad="101600">
                    <a:schemeClr val="bg1">
                      <a:alpha val="60000"/>
                    </a:schemeClr>
                  </a:glow>
                </a:effectLst>
              </a:rPr>
              <a:t>31:19</a:t>
            </a:r>
            <a:endParaRPr lang="en-US" sz="3000" i="1" dirty="0" smtClean="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fontScale="92500" lnSpcReduction="20000"/>
          </a:bodyPr>
          <a:lstStyle/>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have constant protection:</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Behold, the eye of the Lord is upon them that fear him, upon them that hope in his mercy;  	To deliver their soul from death, and to keep them alive in famine.”</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33:18-19</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be delivered from trouble:</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The angel of the Lord </a:t>
            </a:r>
            <a:r>
              <a:rPr lang="en-US" i="1" dirty="0" err="1" smtClean="0">
                <a:effectLst>
                  <a:glow rad="101600">
                    <a:schemeClr val="bg1">
                      <a:alpha val="60000"/>
                    </a:schemeClr>
                  </a:glow>
                </a:effectLst>
              </a:rPr>
              <a:t>encampeth</a:t>
            </a:r>
            <a:r>
              <a:rPr lang="en-US" i="1" dirty="0" smtClean="0">
                <a:effectLst>
                  <a:glow rad="101600">
                    <a:schemeClr val="bg1">
                      <a:alpha val="60000"/>
                    </a:schemeClr>
                  </a:glow>
                </a:effectLst>
              </a:rPr>
              <a:t> round about them that fear him, and </a:t>
            </a:r>
            <a:r>
              <a:rPr lang="en-US" i="1" dirty="0" err="1" smtClean="0">
                <a:effectLst>
                  <a:glow rad="101600">
                    <a:schemeClr val="bg1">
                      <a:alpha val="60000"/>
                    </a:schemeClr>
                  </a:glow>
                </a:effectLst>
              </a:rPr>
              <a:t>delivereth</a:t>
            </a:r>
            <a:r>
              <a:rPr lang="en-US" i="1" dirty="0" smtClean="0">
                <a:effectLst>
                  <a:glow rad="101600">
                    <a:schemeClr val="bg1">
                      <a:alpha val="60000"/>
                    </a:schemeClr>
                  </a:glow>
                </a:effectLst>
              </a:rPr>
              <a:t> them.”</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a:t>
            </a:r>
            <a:r>
              <a:rPr lang="en-US" i="1" dirty="0" smtClean="0">
                <a:effectLst>
                  <a:glow rad="101600">
                    <a:schemeClr val="bg1">
                      <a:alpha val="60000"/>
                    </a:schemeClr>
                  </a:glow>
                </a:effectLst>
              </a:rPr>
              <a:t>34:7</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be looked to for truthfulness:</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Thou hast given a banner to them that fear thee, that it may be displayed because of the </a:t>
            </a:r>
            <a:r>
              <a:rPr lang="en-US" i="1" dirty="0" smtClean="0">
                <a:effectLst>
                  <a:glow rad="101600">
                    <a:schemeClr val="bg1">
                      <a:alpha val="60000"/>
                    </a:schemeClr>
                  </a:glow>
                </a:effectLst>
              </a:rPr>
              <a:t>truth</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60:4</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receive a special heritage:</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For thou, O God, hast heard my vows;  thou hast given me the heritage of those that fear </a:t>
            </a:r>
            <a:r>
              <a:rPr lang="en-US" i="1" dirty="0" smtClean="0">
                <a:effectLst>
                  <a:glow rad="101600">
                    <a:schemeClr val="bg1">
                      <a:alpha val="60000"/>
                    </a:schemeClr>
                  </a:glow>
                </a:effectLst>
              </a:rPr>
              <a:t>thy </a:t>
            </a:r>
            <a:r>
              <a:rPr lang="en-US" i="1" dirty="0" smtClean="0">
                <a:effectLst>
                  <a:glow rad="101600">
                    <a:schemeClr val="bg1">
                      <a:alpha val="60000"/>
                    </a:schemeClr>
                  </a:glow>
                </a:effectLst>
              </a:rPr>
              <a:t>name.”</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61:5</a:t>
            </a:r>
          </a:p>
          <a:p>
            <a:endParaRPr lang="en-US" dirty="0">
              <a:effectLst>
                <a:glow rad="101600">
                  <a:schemeClr val="bg1">
                    <a:alpha val="60000"/>
                  </a:schemeClr>
                </a:glo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4800" y="439786"/>
            <a:ext cx="8834233" cy="6189613"/>
          </a:xfrm>
          <a:prstGeom prst="rect">
            <a:avLst/>
          </a:prstGeom>
          <a:noFill/>
          <a:ln w="9525">
            <a:noFill/>
            <a:miter lim="800000"/>
            <a:headEnd/>
            <a:tailEnd/>
          </a:ln>
        </p:spPr>
      </p:pic>
      <p:pic>
        <p:nvPicPr>
          <p:cNvPr id="4099" name="Picture 3" descr="C:\Users\Ptr. Daniel White\Desktop\Bible pictures\bibles and book of life\dove,hands,bible.jpg"/>
          <p:cNvPicPr>
            <a:picLocks noChangeAspect="1" noChangeArrowheads="1"/>
          </p:cNvPicPr>
          <p:nvPr/>
        </p:nvPicPr>
        <p:blipFill>
          <a:blip r:embed="rId4" cstate="print">
            <a:lum bright="-10000"/>
          </a:blip>
          <a:srcRect/>
          <a:stretch>
            <a:fillRect/>
          </a:stretch>
        </p:blipFill>
        <p:spPr bwMode="auto">
          <a:xfrm>
            <a:off x="1676400" y="1752600"/>
            <a:ext cx="5384042"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Effect transition="in" filter="fade">
                                      <p:cBhvr>
                                        <p:cTn id="9"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rmAutofit lnSpcReduction="10000"/>
          </a:bodyPr>
          <a:lstStyle/>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be given God’s mercy:</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For as the heaven is high above the earth, so great is his mercy toward them that fear </a:t>
            </a:r>
            <a:r>
              <a:rPr lang="en-US" i="1" dirty="0" smtClean="0">
                <a:effectLst>
                  <a:glow rad="101600">
                    <a:schemeClr val="bg1">
                      <a:alpha val="60000"/>
                    </a:schemeClr>
                  </a:glow>
                </a:effectLst>
              </a:rPr>
              <a:t>him</a:t>
            </a:r>
            <a:r>
              <a:rPr lang="en-US" i="1" dirty="0" smtClean="0">
                <a:effectLst>
                  <a:glow rad="101600">
                    <a:schemeClr val="bg1">
                      <a:alpha val="60000"/>
                    </a:schemeClr>
                  </a:glow>
                </a:effectLst>
              </a:rPr>
              <a:t>.”</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a:t>
            </a:r>
            <a:r>
              <a:rPr lang="en-US" dirty="0" smtClean="0">
                <a:effectLst>
                  <a:glow rad="101600">
                    <a:schemeClr val="bg1">
                      <a:alpha val="60000"/>
                    </a:schemeClr>
                  </a:glow>
                </a:effectLst>
              </a:rPr>
              <a:t> 103:11</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have the Lord’s pity:</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Like as a father </a:t>
            </a:r>
            <a:r>
              <a:rPr lang="en-US" i="1" dirty="0" err="1" smtClean="0">
                <a:effectLst>
                  <a:glow rad="101600">
                    <a:schemeClr val="bg1">
                      <a:alpha val="60000"/>
                    </a:schemeClr>
                  </a:glow>
                </a:effectLst>
              </a:rPr>
              <a:t>pitieth</a:t>
            </a:r>
            <a:r>
              <a:rPr lang="en-US" i="1" dirty="0" smtClean="0">
                <a:effectLst>
                  <a:glow rad="101600">
                    <a:schemeClr val="bg1">
                      <a:alpha val="60000"/>
                    </a:schemeClr>
                  </a:glow>
                </a:effectLst>
              </a:rPr>
              <a:t> his children, so the Lord </a:t>
            </a:r>
            <a:r>
              <a:rPr lang="en-US" i="1" dirty="0" err="1" smtClean="0">
                <a:effectLst>
                  <a:glow rad="101600">
                    <a:schemeClr val="bg1">
                      <a:alpha val="60000"/>
                    </a:schemeClr>
                  </a:glow>
                </a:effectLst>
              </a:rPr>
              <a:t>pitieth</a:t>
            </a:r>
            <a:r>
              <a:rPr lang="en-US" i="1" dirty="0" smtClean="0">
                <a:effectLst>
                  <a:glow rad="101600">
                    <a:schemeClr val="bg1">
                      <a:alpha val="60000"/>
                    </a:schemeClr>
                  </a:glow>
                </a:effectLst>
              </a:rPr>
              <a:t> them that fear him</a:t>
            </a:r>
            <a:r>
              <a:rPr lang="en-US" i="1" dirty="0" smtClean="0">
                <a:effectLst>
                  <a:glow rad="101600">
                    <a:schemeClr val="bg1">
                      <a:alpha val="60000"/>
                    </a:schemeClr>
                  </a:glow>
                </a:effectLst>
              </a:rPr>
              <a:t>.”</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a:t>
            </a:r>
            <a:r>
              <a:rPr lang="en-US" i="1" dirty="0" smtClean="0">
                <a:effectLst>
                  <a:glow rad="101600">
                    <a:schemeClr val="bg1">
                      <a:alpha val="60000"/>
                    </a:schemeClr>
                  </a:glow>
                </a:effectLst>
              </a:rPr>
              <a:t>103:13</a:t>
            </a:r>
          </a:p>
          <a:p>
            <a:pPr hangingPunct="0"/>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bring delight to the Lord:</a:t>
            </a:r>
            <a:endParaRPr lang="en-US" dirty="0" smtClean="0">
              <a:effectLst>
                <a:glow rad="101600">
                  <a:schemeClr val="bg1">
                    <a:alpha val="60000"/>
                  </a:schemeClr>
                </a:glow>
              </a:effectLst>
            </a:endParaRPr>
          </a:p>
          <a:p>
            <a:pPr hangingPunct="0">
              <a:buNone/>
            </a:pPr>
            <a:r>
              <a:rPr lang="en-US" i="1" dirty="0" smtClean="0">
                <a:effectLst>
                  <a:glow rad="101600">
                    <a:schemeClr val="bg1">
                      <a:alpha val="60000"/>
                    </a:schemeClr>
                  </a:glow>
                </a:effectLst>
              </a:rPr>
              <a:t>“</a:t>
            </a:r>
            <a:r>
              <a:rPr lang="en-US" i="1" dirty="0" smtClean="0">
                <a:effectLst>
                  <a:glow rad="101600">
                    <a:schemeClr val="bg1">
                      <a:alpha val="60000"/>
                    </a:schemeClr>
                  </a:glow>
                </a:effectLst>
              </a:rPr>
              <a:t>The Lord </a:t>
            </a:r>
            <a:r>
              <a:rPr lang="en-US" i="1" dirty="0" err="1" smtClean="0">
                <a:effectLst>
                  <a:glow rad="101600">
                    <a:schemeClr val="bg1">
                      <a:alpha val="60000"/>
                    </a:schemeClr>
                  </a:glow>
                </a:effectLst>
              </a:rPr>
              <a:t>taketh</a:t>
            </a:r>
            <a:r>
              <a:rPr lang="en-US" i="1" dirty="0" smtClean="0">
                <a:effectLst>
                  <a:glow rad="101600">
                    <a:schemeClr val="bg1">
                      <a:alpha val="60000"/>
                    </a:schemeClr>
                  </a:glow>
                </a:effectLst>
              </a:rPr>
              <a:t> pleasure in them that fear him, in those that hope in his mercy</a:t>
            </a:r>
            <a:r>
              <a:rPr lang="en-US" i="1" dirty="0" smtClean="0">
                <a:effectLst>
                  <a:glow rad="101600">
                    <a:schemeClr val="bg1">
                      <a:alpha val="60000"/>
                    </a:schemeClr>
                  </a:glow>
                </a:effectLst>
              </a:rPr>
              <a:t>.”</a:t>
            </a:r>
            <a:r>
              <a:rPr lang="en-US" dirty="0" smtClean="0">
                <a:effectLst>
                  <a:glow rad="101600">
                    <a:schemeClr val="bg1">
                      <a:alpha val="60000"/>
                    </a:schemeClr>
                  </a:glow>
                </a:effectLst>
              </a:rPr>
              <a:t> </a:t>
            </a:r>
            <a:r>
              <a:rPr lang="en-US" i="1" dirty="0" smtClean="0">
                <a:effectLst>
                  <a:glow rad="101600">
                    <a:schemeClr val="bg1">
                      <a:alpha val="60000"/>
                    </a:schemeClr>
                  </a:glow>
                </a:effectLst>
              </a:rPr>
              <a:t>Psalm </a:t>
            </a:r>
            <a:r>
              <a:rPr lang="en-US" i="1" dirty="0" smtClean="0">
                <a:effectLst>
                  <a:glow rad="101600">
                    <a:schemeClr val="bg1">
                      <a:alpha val="60000"/>
                    </a:schemeClr>
                  </a:glow>
                </a:effectLst>
              </a:rPr>
              <a:t>147:11</a:t>
            </a:r>
          </a:p>
          <a:p>
            <a:pPr hangingPunct="0">
              <a:buNone/>
            </a:pPr>
            <a:r>
              <a:rPr lang="en-US" dirty="0" smtClean="0">
                <a:effectLst>
                  <a:glow rad="101600">
                    <a:schemeClr val="bg1">
                      <a:alpha val="60000"/>
                    </a:schemeClr>
                  </a:glow>
                </a:effectLst>
              </a:rPr>
              <a:t>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10600" cy="6858000"/>
          </a:xfrm>
        </p:spPr>
        <p:txBody>
          <a:bodyPr>
            <a:noAutofit/>
          </a:bodyPr>
          <a:lstStyle/>
          <a:p>
            <a:pPr hangingPunct="0"/>
            <a:r>
              <a:rPr lang="en-US" sz="36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To </a:t>
            </a:r>
            <a:r>
              <a:rPr lang="en-US" sz="36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become a special treasure of God:</a:t>
            </a:r>
          </a:p>
          <a:p>
            <a:pPr hangingPunct="0">
              <a:buNone/>
            </a:pP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Then they that feared the Lord </a:t>
            </a:r>
            <a:r>
              <a:rPr lang="en-US" sz="3600" i="1" dirty="0" err="1"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spake</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 often one to another;  and the Lord hearkened, </a:t>
            </a:r>
            <a:r>
              <a:rPr lang="en-US" sz="3600" i="1" dirty="0" smtClean="0">
                <a:ln w="18415" cmpd="sng">
                  <a:solidFill>
                    <a:srgbClr val="FFFFFF"/>
                  </a:solidFill>
                  <a:prstDash val="solid"/>
                </a:ln>
                <a:effectLst>
                  <a:glow rad="101600">
                    <a:schemeClr val="bg1">
                      <a:alpha val="40000"/>
                    </a:schemeClr>
                  </a:glow>
                  <a:outerShdw blurRad="38100" dist="38100" dir="2700000" algn="tl">
                    <a:srgbClr val="000000">
                      <a:alpha val="43137"/>
                    </a:srgbClr>
                  </a:outerShdw>
                </a:effectLst>
              </a:rPr>
              <a:t>and</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heard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it, and a book of remembrance was written before him for them that feared the Lord,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and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that thought upon his name.  And they shall be mine, </a:t>
            </a:r>
            <a:r>
              <a:rPr lang="en-US" sz="3600" i="1" dirty="0" err="1"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saith</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 the Lord of hosts, in that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day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when I make up my jewels. . .”</a:t>
            </a:r>
            <a:r>
              <a:rPr lang="en-US" sz="36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  </a:t>
            </a:r>
            <a:r>
              <a:rPr lang="en-US" sz="3600" i="1"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Malachi 3:16-17</a:t>
            </a:r>
          </a:p>
          <a:p>
            <a:pPr>
              <a:buNone/>
            </a:pPr>
            <a:r>
              <a:rPr lang="en-US" sz="36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t/>
            </a:r>
            <a:br>
              <a:rPr lang="en-US" sz="36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rPr>
            </a:br>
            <a:endParaRPr lang="en-US" sz="3600" dirty="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tr. Daniel White\Desktop\Bible pictures\Churches\scan0007 (3).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743200" y="2209800"/>
            <a:ext cx="3429000" cy="4495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C:\Users\Ptr. Daniel White\Desktop\Bible pictures\bibles and book of life\scan0012.jpg"/>
          <p:cNvPicPr>
            <a:picLocks noChangeAspect="1" noChangeArrowheads="1"/>
          </p:cNvPicPr>
          <p:nvPr/>
        </p:nvPicPr>
        <p:blipFill>
          <a:blip r:embed="rId4" cstate="print"/>
          <a:srcRect/>
          <a:stretch>
            <a:fillRect/>
          </a:stretch>
        </p:blipFill>
        <p:spPr bwMode="auto">
          <a:xfrm rot="717986">
            <a:off x="5448017" y="2325631"/>
            <a:ext cx="3382592" cy="2133600"/>
          </a:xfrm>
          <a:prstGeom prst="rect">
            <a:avLst/>
          </a:prstGeom>
          <a:ln>
            <a:noFill/>
          </a:ln>
          <a:effectLst>
            <a:softEdge rad="112500"/>
          </a:effectLst>
        </p:spPr>
      </p:pic>
      <p:pic>
        <p:nvPicPr>
          <p:cNvPr id="1033" name="Picture 9" descr="c:\Users\Ptr. Daniel White\Desktop\Bible pictures\Bible mis\Family\Parents-children\Family reading Bible 1016-1.jpg"/>
          <p:cNvPicPr>
            <a:picLocks noChangeAspect="1" noChangeArrowheads="1"/>
          </p:cNvPicPr>
          <p:nvPr/>
        </p:nvPicPr>
        <p:blipFill>
          <a:blip r:embed="rId5" cstate="print"/>
          <a:srcRect/>
          <a:stretch>
            <a:fillRect/>
          </a:stretch>
        </p:blipFill>
        <p:spPr bwMode="auto">
          <a:xfrm rot="20831708">
            <a:off x="543853" y="2246082"/>
            <a:ext cx="3362325" cy="2534504"/>
          </a:xfrm>
          <a:prstGeom prst="rect">
            <a:avLst/>
          </a:prstGeom>
          <a:ln>
            <a:noFill/>
          </a:ln>
          <a:effectLst>
            <a:softEdge rad="112500"/>
          </a:effectLst>
        </p:spPr>
      </p:pic>
      <p:pic>
        <p:nvPicPr>
          <p:cNvPr id="1031" name="Picture 7" descr="c:\Users\Ptr. Daniel White\Desktop\Bible pictures\Courtship Marriage Family\Marriage\Couples\Couple married then baby.jpg"/>
          <p:cNvPicPr>
            <a:picLocks noChangeAspect="1" noChangeArrowheads="1"/>
          </p:cNvPicPr>
          <p:nvPr/>
        </p:nvPicPr>
        <p:blipFill>
          <a:blip r:embed="rId6" cstate="print"/>
          <a:srcRect/>
          <a:stretch>
            <a:fillRect/>
          </a:stretch>
        </p:blipFill>
        <p:spPr bwMode="auto">
          <a:xfrm rot="1047120">
            <a:off x="315363" y="4414098"/>
            <a:ext cx="3415507" cy="2627313"/>
          </a:xfrm>
          <a:prstGeom prst="rect">
            <a:avLst/>
          </a:prstGeom>
          <a:ln>
            <a:noFill/>
          </a:ln>
          <a:effectLst>
            <a:softEdge rad="112500"/>
          </a:effectLst>
        </p:spPr>
      </p:pic>
      <p:sp>
        <p:nvSpPr>
          <p:cNvPr id="3" name="Content Placeholder 2"/>
          <p:cNvSpPr>
            <a:spLocks noGrp="1"/>
          </p:cNvSpPr>
          <p:nvPr>
            <p:ph idx="1"/>
          </p:nvPr>
        </p:nvSpPr>
        <p:spPr>
          <a:xfrm>
            <a:off x="152400" y="381000"/>
            <a:ext cx="8839200" cy="6172200"/>
          </a:xfrm>
        </p:spPr>
        <p:txBody>
          <a:bodyPr/>
          <a:lstStyle/>
          <a:p>
            <a:pPr marL="514350" indent="-514350">
              <a:buNone/>
            </a:pPr>
            <a:r>
              <a:rPr lang="en-US" dirty="0" smtClean="0">
                <a:effectLst>
                  <a:glow rad="101600">
                    <a:schemeClr val="bg1">
                      <a:alpha val="60000"/>
                    </a:schemeClr>
                  </a:glow>
                </a:effectLst>
              </a:rPr>
              <a:t>30. </a:t>
            </a:r>
            <a:r>
              <a:rPr lang="en-US" dirty="0" smtClean="0">
                <a:effectLst>
                  <a:glow rad="101600">
                    <a:schemeClr val="bg1">
                      <a:alpha val="60000"/>
                    </a:schemeClr>
                  </a:glow>
                </a:effectLst>
              </a:rPr>
              <a:t>Lead </a:t>
            </a:r>
            <a:r>
              <a:rPr lang="en-US" dirty="0" smtClean="0">
                <a:effectLst>
                  <a:glow rad="101600">
                    <a:schemeClr val="bg1">
                      <a:alpha val="60000"/>
                    </a:schemeClr>
                  </a:glow>
                </a:effectLst>
              </a:rPr>
              <a:t>her to personal salvation – </a:t>
            </a:r>
            <a:r>
              <a:rPr lang="en-US" i="1" dirty="0" smtClean="0">
                <a:effectLst>
                  <a:glow rad="101600">
                    <a:schemeClr val="bg1">
                      <a:alpha val="60000"/>
                    </a:schemeClr>
                  </a:glow>
                </a:effectLst>
              </a:rPr>
              <a:t>II Tim. </a:t>
            </a:r>
            <a:r>
              <a:rPr lang="en-US" i="1" dirty="0" smtClean="0">
                <a:effectLst>
                  <a:glow rad="101600">
                    <a:schemeClr val="bg1">
                      <a:alpha val="60000"/>
                    </a:schemeClr>
                  </a:glow>
                </a:effectLst>
              </a:rPr>
              <a:t>3:15</a:t>
            </a:r>
          </a:p>
          <a:p>
            <a:pPr marL="514350" indent="-514350">
              <a:buNone/>
            </a:pPr>
            <a:r>
              <a:rPr lang="en-US" dirty="0" smtClean="0">
                <a:effectLst>
                  <a:glow rad="101600">
                    <a:schemeClr val="bg1">
                      <a:alpha val="60000"/>
                    </a:schemeClr>
                  </a:glow>
                </a:effectLst>
              </a:rPr>
              <a:t>31. Challenge </a:t>
            </a:r>
            <a:r>
              <a:rPr lang="en-US" dirty="0" smtClean="0">
                <a:effectLst>
                  <a:glow rad="101600">
                    <a:schemeClr val="bg1">
                      <a:alpha val="60000"/>
                    </a:schemeClr>
                  </a:glow>
                </a:effectLst>
              </a:rPr>
              <a:t>her to total dedication –  </a:t>
            </a:r>
            <a:r>
              <a:rPr lang="en-US" i="1" dirty="0" smtClean="0">
                <a:effectLst>
                  <a:glow rad="101600">
                    <a:schemeClr val="bg1">
                      <a:alpha val="60000"/>
                    </a:schemeClr>
                  </a:glow>
                </a:effectLst>
              </a:rPr>
              <a:t>Rom. 12:1-2</a:t>
            </a:r>
            <a:r>
              <a:rPr lang="en-US" dirty="0" smtClean="0">
                <a:effectLst>
                  <a:glow rad="101600">
                    <a:schemeClr val="bg1">
                      <a:alpha val="60000"/>
                    </a:schemeClr>
                  </a:glow>
                </a:effectLst>
              </a:rPr>
              <a:t>           </a:t>
            </a:r>
          </a:p>
          <a:p>
            <a:pPr marL="514350" indent="-514350">
              <a:buNone/>
            </a:pPr>
            <a:endParaRPr lang="en-US" i="1" dirty="0">
              <a:effectLst>
                <a:glow rad="101600">
                  <a:schemeClr val="bg1">
                    <a:alpha val="60000"/>
                  </a:schemeClr>
                </a:glow>
              </a:effectLst>
            </a:endParaRPr>
          </a:p>
        </p:txBody>
      </p:sp>
      <p:pic>
        <p:nvPicPr>
          <p:cNvPr id="1034" name="Picture 10" descr="C:\Users\Ptr. Daniel White\Desktop\Bible pictures\heaven\Heaven_Family going Home (2).jpg"/>
          <p:cNvPicPr>
            <a:picLocks noChangeAspect="1" noChangeArrowheads="1"/>
          </p:cNvPicPr>
          <p:nvPr/>
        </p:nvPicPr>
        <p:blipFill>
          <a:blip r:embed="rId7" cstate="print"/>
          <a:srcRect/>
          <a:stretch>
            <a:fillRect/>
          </a:stretch>
        </p:blipFill>
        <p:spPr bwMode="auto">
          <a:xfrm rot="20771195">
            <a:off x="5614688" y="3796643"/>
            <a:ext cx="3011577" cy="30085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anim to="" calcmode="lin" valueType="num">
                                      <p:cBhvr>
                                        <p:cTn id="15" dur="1" fill="hold"/>
                                        <p:tgtEl>
                                          <p:spTgt spid="103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 to="" calcmode="lin" valueType="num">
                                      <p:cBhvr>
                                        <p:cTn id="20" dur="1" fill="hold"/>
                                        <p:tgtEl>
                                          <p:spTgt spid="103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anim to="" calcmode="lin" valueType="num">
                                      <p:cBhvr>
                                        <p:cTn id="25" dur="1" fill="hold"/>
                                        <p:tgtEl>
                                          <p:spTgt spid="1031"/>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anim to="" calcmode="lin" valueType="num">
                                      <p:cBhvr>
                                        <p:cTn id="30" dur="1" fill="hold"/>
                                        <p:tgtEl>
                                          <p:spTgt spid="10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Ways a Father can Protect and Keep the Heart of his Daughter</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6400800" cy="5257800"/>
          </a:xfrm>
        </p:spPr>
        <p:txBody>
          <a:bodyPr>
            <a:normAutofit lnSpcReduction="10000"/>
          </a:bodyPr>
          <a:lstStyle/>
          <a:p>
            <a:pPr marL="514350" indent="-514350">
              <a:buAutoNum type="arabicPeriod"/>
            </a:pPr>
            <a:r>
              <a:rPr lang="en-US" dirty="0" smtClean="0">
                <a:effectLst>
                  <a:glow rad="101600">
                    <a:schemeClr val="bg1">
                      <a:alpha val="60000"/>
                    </a:schemeClr>
                  </a:glow>
                </a:effectLst>
              </a:rPr>
              <a:t>Love your wife – </a:t>
            </a:r>
            <a:r>
              <a:rPr lang="en-US" i="1" dirty="0" smtClean="0">
                <a:effectLst>
                  <a:glow rad="101600">
                    <a:schemeClr val="bg1">
                      <a:alpha val="60000"/>
                    </a:schemeClr>
                  </a:glow>
                </a:effectLst>
              </a:rPr>
              <a:t>Col. 3:18 </a:t>
            </a:r>
          </a:p>
          <a:p>
            <a:pPr marL="514350" indent="-514350">
              <a:buAutoNum type="arabicPeriod"/>
            </a:pPr>
            <a:r>
              <a:rPr lang="en-US" dirty="0" smtClean="0">
                <a:effectLst>
                  <a:glow rad="101600">
                    <a:schemeClr val="bg1">
                      <a:alpha val="60000"/>
                    </a:schemeClr>
                  </a:glow>
                </a:effectLst>
              </a:rPr>
              <a:t>Honor and praise her for godly character – </a:t>
            </a:r>
            <a:r>
              <a:rPr lang="en-US" i="1" dirty="0" smtClean="0">
                <a:effectLst>
                  <a:glow rad="101600">
                    <a:schemeClr val="bg1">
                      <a:alpha val="60000"/>
                    </a:schemeClr>
                  </a:glow>
                </a:effectLst>
              </a:rPr>
              <a:t>Prov. 31</a:t>
            </a:r>
          </a:p>
          <a:p>
            <a:pPr marL="514350" indent="-514350">
              <a:buAutoNum type="arabicPeriod"/>
            </a:pPr>
            <a:r>
              <a:rPr lang="en-US" dirty="0" smtClean="0">
                <a:effectLst>
                  <a:glow rad="101600">
                    <a:schemeClr val="bg1">
                      <a:alpha val="60000"/>
                    </a:schemeClr>
                  </a:glow>
                </a:effectLst>
              </a:rPr>
              <a:t>Provide a wise daily schedule – </a:t>
            </a:r>
            <a:r>
              <a:rPr lang="en-US" i="1" dirty="0" smtClean="0">
                <a:effectLst>
                  <a:glow rad="101600">
                    <a:schemeClr val="bg1">
                      <a:alpha val="60000"/>
                    </a:schemeClr>
                  </a:glow>
                </a:effectLst>
              </a:rPr>
              <a:t>Col. 3:24-4:1</a:t>
            </a:r>
          </a:p>
          <a:p>
            <a:pPr marL="514350" indent="-514350">
              <a:buAutoNum type="arabicPeriod"/>
            </a:pPr>
            <a:r>
              <a:rPr lang="en-US" dirty="0" smtClean="0">
                <a:effectLst>
                  <a:glow rad="101600">
                    <a:schemeClr val="bg1">
                      <a:alpha val="60000"/>
                    </a:schemeClr>
                  </a:glow>
                </a:effectLst>
              </a:rPr>
              <a:t>Protect them from outside jobs –</a:t>
            </a:r>
          </a:p>
          <a:p>
            <a:pPr marL="514350" indent="-514350">
              <a:buFont typeface="Wingdings"/>
              <a:buChar char="Ø"/>
            </a:pPr>
            <a:r>
              <a:rPr lang="en-US" dirty="0" smtClean="0">
                <a:effectLst>
                  <a:glow rad="101600">
                    <a:schemeClr val="bg1">
                      <a:alpha val="60000"/>
                    </a:schemeClr>
                  </a:glow>
                </a:effectLst>
              </a:rPr>
              <a:t>Independent spirit – </a:t>
            </a:r>
            <a:r>
              <a:rPr lang="en-US" i="1" dirty="0" smtClean="0">
                <a:effectLst>
                  <a:glow rad="101600">
                    <a:schemeClr val="bg1">
                      <a:alpha val="60000"/>
                    </a:schemeClr>
                  </a:glow>
                </a:effectLst>
              </a:rPr>
              <a:t>Eph. 6:1-4</a:t>
            </a:r>
          </a:p>
          <a:p>
            <a:pPr marL="514350" indent="-514350">
              <a:buFont typeface="Wingdings"/>
              <a:buChar char="Ø"/>
            </a:pPr>
            <a:r>
              <a:rPr lang="en-US" dirty="0" smtClean="0">
                <a:effectLst>
                  <a:glow rad="101600">
                    <a:schemeClr val="bg1">
                      <a:alpha val="60000"/>
                    </a:schemeClr>
                  </a:glow>
                </a:effectLst>
              </a:rPr>
              <a:t>Wrong music – </a:t>
            </a:r>
            <a:r>
              <a:rPr lang="en-US" i="1" dirty="0" smtClean="0">
                <a:effectLst>
                  <a:glow rad="101600">
                    <a:schemeClr val="bg1">
                      <a:alpha val="60000"/>
                    </a:schemeClr>
                  </a:glow>
                </a:effectLst>
              </a:rPr>
              <a:t>Col. 3:15-16</a:t>
            </a:r>
          </a:p>
          <a:p>
            <a:pPr marL="514350" indent="-514350">
              <a:buFont typeface="Wingdings"/>
              <a:buChar char="Ø"/>
            </a:pPr>
            <a:r>
              <a:rPr lang="en-US" dirty="0" smtClean="0">
                <a:effectLst>
                  <a:glow rad="101600">
                    <a:schemeClr val="bg1">
                      <a:alpha val="60000"/>
                    </a:schemeClr>
                  </a:glow>
                </a:effectLst>
              </a:rPr>
              <a:t>Wrong friends – </a:t>
            </a:r>
            <a:r>
              <a:rPr lang="en-US" i="1" dirty="0" smtClean="0">
                <a:effectLst>
                  <a:glow rad="101600">
                    <a:schemeClr val="bg1">
                      <a:alpha val="60000"/>
                    </a:schemeClr>
                  </a:glow>
                </a:effectLst>
              </a:rPr>
              <a:t>I Cor. 15:33</a:t>
            </a:r>
          </a:p>
          <a:p>
            <a:pPr marL="514350" indent="-514350">
              <a:buFont typeface="Wingdings"/>
              <a:buChar char="Ø"/>
            </a:pPr>
            <a:r>
              <a:rPr lang="en-US" dirty="0" smtClean="0">
                <a:effectLst>
                  <a:glow rad="101600">
                    <a:schemeClr val="bg1">
                      <a:alpha val="60000"/>
                    </a:schemeClr>
                  </a:glow>
                </a:effectLst>
              </a:rPr>
              <a:t>Immoral men – </a:t>
            </a:r>
            <a:r>
              <a:rPr lang="en-US" i="1" dirty="0" smtClean="0">
                <a:effectLst>
                  <a:glow rad="101600">
                    <a:schemeClr val="bg1">
                      <a:alpha val="60000"/>
                    </a:schemeClr>
                  </a:glow>
                </a:effectLst>
              </a:rPr>
              <a:t>Phil. 3:15-19</a:t>
            </a:r>
          </a:p>
          <a:p>
            <a:pPr marL="514350" indent="-514350">
              <a:buAutoNum type="arabicPeriod"/>
            </a:pPr>
            <a:endParaRPr lang="en-US"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6629400" y="1466850"/>
            <a:ext cx="2095500"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pPr>
              <a:buNone/>
            </a:pPr>
            <a:r>
              <a:rPr lang="en-US" dirty="0">
                <a:effectLst>
                  <a:glow rad="101600">
                    <a:schemeClr val="bg1">
                      <a:alpha val="60000"/>
                    </a:schemeClr>
                  </a:glow>
                </a:effectLst>
              </a:rPr>
              <a:t>5</a:t>
            </a:r>
            <a:r>
              <a:rPr lang="en-US" dirty="0" smtClean="0">
                <a:effectLst>
                  <a:glow rad="101600">
                    <a:schemeClr val="bg1">
                      <a:alpha val="60000"/>
                    </a:schemeClr>
                  </a:glow>
                </a:effectLst>
              </a:rPr>
              <a:t>. Teach them the importance of modest dress –        </a:t>
            </a:r>
            <a:r>
              <a:rPr lang="en-US" i="1" dirty="0" smtClean="0">
                <a:effectLst>
                  <a:glow rad="101600">
                    <a:schemeClr val="bg1">
                      <a:alpha val="60000"/>
                    </a:schemeClr>
                  </a:glow>
                </a:effectLst>
              </a:rPr>
              <a:t>I </a:t>
            </a:r>
            <a:r>
              <a:rPr lang="en-US" i="1" dirty="0">
                <a:effectLst>
                  <a:glow rad="101600">
                    <a:schemeClr val="bg1">
                      <a:alpha val="60000"/>
                    </a:schemeClr>
                  </a:glow>
                </a:effectLst>
              </a:rPr>
              <a:t>T</a:t>
            </a:r>
            <a:r>
              <a:rPr lang="en-US" i="1" dirty="0" smtClean="0">
                <a:effectLst>
                  <a:glow rad="101600">
                    <a:schemeClr val="bg1">
                      <a:alpha val="60000"/>
                    </a:schemeClr>
                  </a:glow>
                </a:effectLst>
              </a:rPr>
              <a:t>im. 2:9-11</a:t>
            </a:r>
          </a:p>
          <a:p>
            <a:pPr>
              <a:buNone/>
            </a:pPr>
            <a:r>
              <a:rPr lang="en-US" dirty="0">
                <a:effectLst>
                  <a:glow rad="101600">
                    <a:schemeClr val="bg1">
                      <a:alpha val="60000"/>
                    </a:schemeClr>
                  </a:glow>
                </a:effectLst>
              </a:rPr>
              <a:t>6</a:t>
            </a:r>
            <a:r>
              <a:rPr lang="en-US" dirty="0" smtClean="0">
                <a:effectLst>
                  <a:glow rad="101600">
                    <a:schemeClr val="bg1">
                      <a:alpha val="60000"/>
                    </a:schemeClr>
                  </a:glow>
                </a:effectLst>
              </a:rPr>
              <a:t>. Teach them the importance of feminine dress – </a:t>
            </a:r>
            <a:r>
              <a:rPr lang="en-US" i="1" dirty="0" smtClean="0">
                <a:effectLst>
                  <a:glow rad="101600">
                    <a:schemeClr val="bg1">
                      <a:alpha val="60000"/>
                    </a:schemeClr>
                  </a:glow>
                </a:effectLst>
              </a:rPr>
              <a:t>Deut. 22:5</a:t>
            </a:r>
          </a:p>
          <a:p>
            <a:pPr>
              <a:buNone/>
            </a:pPr>
            <a:r>
              <a:rPr lang="en-US" dirty="0">
                <a:effectLst>
                  <a:glow rad="101600">
                    <a:schemeClr val="bg1">
                      <a:alpha val="60000"/>
                    </a:schemeClr>
                  </a:glow>
                </a:effectLst>
              </a:rPr>
              <a:t>7</a:t>
            </a:r>
            <a:r>
              <a:rPr lang="en-US" dirty="0" smtClean="0">
                <a:effectLst>
                  <a:glow rad="101600">
                    <a:schemeClr val="bg1">
                      <a:alpha val="60000"/>
                    </a:schemeClr>
                  </a:glow>
                </a:effectLst>
              </a:rPr>
              <a:t>. Protect them from unclean things – </a:t>
            </a:r>
            <a:r>
              <a:rPr lang="en-US" i="1" dirty="0" smtClean="0">
                <a:effectLst>
                  <a:glow rad="101600">
                    <a:schemeClr val="bg1">
                      <a:alpha val="60000"/>
                    </a:schemeClr>
                  </a:glow>
                </a:effectLst>
              </a:rPr>
              <a:t>II Cor. 6:14-7:1 </a:t>
            </a:r>
          </a:p>
          <a:p>
            <a:pPr>
              <a:buFont typeface="Wingdings"/>
              <a:buChar char="Ø"/>
            </a:pPr>
            <a:r>
              <a:rPr lang="en-US" dirty="0" smtClean="0">
                <a:effectLst>
                  <a:glow rad="101600">
                    <a:schemeClr val="bg1">
                      <a:alpha val="60000"/>
                    </a:schemeClr>
                  </a:glow>
                </a:effectLst>
              </a:rPr>
              <a:t> Computer / Internet</a:t>
            </a:r>
          </a:p>
          <a:p>
            <a:pPr>
              <a:buFont typeface="Wingdings"/>
              <a:buChar char="Ø"/>
            </a:pPr>
            <a:r>
              <a:rPr lang="en-US" dirty="0" smtClean="0">
                <a:effectLst>
                  <a:glow rad="101600">
                    <a:schemeClr val="bg1">
                      <a:alpha val="60000"/>
                    </a:schemeClr>
                  </a:glow>
                </a:effectLst>
              </a:rPr>
              <a:t> Face book</a:t>
            </a:r>
          </a:p>
          <a:p>
            <a:pPr>
              <a:buFont typeface="Wingdings"/>
              <a:buChar char="Ø"/>
            </a:pPr>
            <a:r>
              <a:rPr lang="en-US" dirty="0" smtClean="0">
                <a:effectLst>
                  <a:glow rad="101600">
                    <a:schemeClr val="bg1">
                      <a:alpha val="60000"/>
                    </a:schemeClr>
                  </a:glow>
                </a:effectLst>
              </a:rPr>
              <a:t> E-mail</a:t>
            </a:r>
          </a:p>
          <a:p>
            <a:pPr>
              <a:buFont typeface="Wingdings"/>
              <a:buChar char="Ø"/>
            </a:pPr>
            <a:r>
              <a:rPr lang="en-US" dirty="0" smtClean="0">
                <a:effectLst>
                  <a:glow rad="101600">
                    <a:schemeClr val="bg1">
                      <a:alpha val="60000"/>
                    </a:schemeClr>
                  </a:glow>
                </a:effectLst>
              </a:rPr>
              <a:t> Immoral reading material</a:t>
            </a:r>
          </a:p>
          <a:p>
            <a:pPr>
              <a:buFont typeface="Wingdings"/>
              <a:buChar char="Ø"/>
            </a:pPr>
            <a:r>
              <a:rPr lang="en-US" dirty="0" smtClean="0">
                <a:effectLst>
                  <a:glow rad="101600">
                    <a:schemeClr val="bg1">
                      <a:alpha val="60000"/>
                    </a:schemeClr>
                  </a:glow>
                </a:effectLst>
              </a:rPr>
              <a:t> Wrong friends</a:t>
            </a:r>
          </a:p>
          <a:p>
            <a:pPr>
              <a:buFont typeface="Wingdings"/>
              <a:buChar char="Ø"/>
            </a:pPr>
            <a:r>
              <a:rPr lang="en-US" dirty="0" smtClean="0">
                <a:effectLst>
                  <a:glow rad="101600">
                    <a:schemeClr val="bg1">
                      <a:alpha val="60000"/>
                    </a:schemeClr>
                  </a:glow>
                </a:effectLst>
              </a:rPr>
              <a:t> Worldly music and activities</a:t>
            </a:r>
          </a:p>
          <a:p>
            <a:pPr>
              <a:buFont typeface="Wingdings"/>
              <a:buChar char="Ø"/>
            </a:pPr>
            <a:r>
              <a:rPr lang="en-US" dirty="0" smtClean="0">
                <a:effectLst>
                  <a:glow rad="101600">
                    <a:schemeClr val="bg1">
                      <a:alpha val="60000"/>
                    </a:schemeClr>
                  </a:glow>
                </a:effectLst>
              </a:rPr>
              <a:t> Cell phones</a:t>
            </a:r>
          </a:p>
        </p:txBody>
      </p:sp>
      <p:pic>
        <p:nvPicPr>
          <p:cNvPr id="2" name="Picture 2" descr="C:\Users\Ptr. Daniel White\Desktop\Bible pictures\Courtship Marriage Family\scan0020.jpg"/>
          <p:cNvPicPr>
            <a:picLocks noChangeAspect="1" noChangeArrowheads="1"/>
          </p:cNvPicPr>
          <p:nvPr/>
        </p:nvPicPr>
        <p:blipFill>
          <a:blip r:embed="rId3" cstate="print">
            <a:lum bright="-30000"/>
          </a:blip>
          <a:srcRect t="4069" r="2804"/>
          <a:stretch>
            <a:fillRect/>
          </a:stretch>
        </p:blipFill>
        <p:spPr bwMode="auto">
          <a:xfrm>
            <a:off x="4267200" y="2667000"/>
            <a:ext cx="2209800" cy="2003784"/>
          </a:xfrm>
          <a:prstGeom prst="rect">
            <a:avLst/>
          </a:prstGeom>
          <a:ln>
            <a:noFill/>
          </a:ln>
          <a:effectLst>
            <a:softEdge rad="112500"/>
          </a:effectLst>
          <a:scene3d>
            <a:camera prst="perspectiveAbove"/>
            <a:lightRig rig="threePt" dir="t"/>
          </a:scene3d>
        </p:spPr>
      </p:pic>
      <p:pic>
        <p:nvPicPr>
          <p:cNvPr id="3074" name="Picture 2" descr="C:\Users\Ptr. Daniel White\Desktop\Bible pictures\Courtship Marriage Family\scan0004 (2).jpg"/>
          <p:cNvPicPr>
            <a:picLocks noChangeAspect="1" noChangeArrowheads="1"/>
          </p:cNvPicPr>
          <p:nvPr/>
        </p:nvPicPr>
        <p:blipFill>
          <a:blip r:embed="rId4" cstate="print">
            <a:lum bright="-10000"/>
          </a:blip>
          <a:srcRect/>
          <a:stretch>
            <a:fillRect/>
          </a:stretch>
        </p:blipFill>
        <p:spPr bwMode="auto">
          <a:xfrm>
            <a:off x="5181600" y="4343400"/>
            <a:ext cx="2535343" cy="2324424"/>
          </a:xfrm>
          <a:prstGeom prst="rect">
            <a:avLst/>
          </a:prstGeom>
          <a:ln>
            <a:noFill/>
          </a:ln>
          <a:effectLst>
            <a:softEdge rad="112500"/>
          </a:effectLst>
          <a:scene3d>
            <a:camera prst="obliqueBottomLeft"/>
            <a:lightRig rig="threePt" dir="t"/>
          </a:scene3d>
        </p:spPr>
      </p:pic>
      <p:pic>
        <p:nvPicPr>
          <p:cNvPr id="3076" name="Picture 4" descr="C:\Users\Ptr. Daniel White\Desktop\Bible pictures\Courtship Marriage Family\scan0007.jpg"/>
          <p:cNvPicPr>
            <a:picLocks noChangeAspect="1" noChangeArrowheads="1"/>
          </p:cNvPicPr>
          <p:nvPr/>
        </p:nvPicPr>
        <p:blipFill>
          <a:blip r:embed="rId5" cstate="print">
            <a:lum bright="-10000"/>
          </a:blip>
          <a:srcRect/>
          <a:stretch>
            <a:fillRect/>
          </a:stretch>
        </p:blipFill>
        <p:spPr bwMode="auto">
          <a:xfrm>
            <a:off x="7029602" y="2895600"/>
            <a:ext cx="2114398" cy="3759861"/>
          </a:xfrm>
          <a:prstGeom prst="rect">
            <a:avLst/>
          </a:prstGeom>
          <a:ln>
            <a:noFill/>
          </a:ln>
          <a:effectLst>
            <a:softEdge rad="112500"/>
          </a:effectLst>
          <a:scene3d>
            <a:camera prst="perspectiveHeroicExtremeLef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to="" calcmode="lin" valueType="num">
                                      <p:cBhvr>
                                        <p:cTn id="57" dur="1" fill="hold"/>
                                        <p:tgtEl>
                                          <p:spTgt spid="2"/>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074"/>
                                        </p:tgtEl>
                                        <p:attrNameLst>
                                          <p:attrName>style.visibility</p:attrName>
                                        </p:attrNameLst>
                                      </p:cBhvr>
                                      <p:to>
                                        <p:strVal val="visible"/>
                                      </p:to>
                                    </p:set>
                                    <p:anim to="" calcmode="lin" valueType="num">
                                      <p:cBhvr>
                                        <p:cTn id="62" dur="1" fill="hold"/>
                                        <p:tgtEl>
                                          <p:spTgt spid="3074"/>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3076"/>
                                        </p:tgtEl>
                                        <p:attrNameLst>
                                          <p:attrName>style.visibility</p:attrName>
                                        </p:attrNameLst>
                                      </p:cBhvr>
                                      <p:to>
                                        <p:strVal val="visible"/>
                                      </p:to>
                                    </p:set>
                                    <p:anim to="" calcmode="lin" valueType="num">
                                      <p:cBhvr>
                                        <p:cTn id="67"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a:buNone/>
            </a:pPr>
            <a:r>
              <a:rPr lang="en-US" dirty="0">
                <a:effectLst>
                  <a:glow rad="101600">
                    <a:schemeClr val="bg1">
                      <a:alpha val="60000"/>
                    </a:schemeClr>
                  </a:glow>
                </a:effectLst>
              </a:rPr>
              <a:t>8</a:t>
            </a:r>
            <a:r>
              <a:rPr lang="en-US" dirty="0" smtClean="0">
                <a:effectLst>
                  <a:glow rad="101600">
                    <a:schemeClr val="bg1">
                      <a:alpha val="60000"/>
                    </a:schemeClr>
                  </a:glow>
                </a:effectLst>
              </a:rPr>
              <a:t>. Point out the godly character of good female role models in the church – </a:t>
            </a:r>
            <a:r>
              <a:rPr lang="en-US" i="1" dirty="0" smtClean="0">
                <a:effectLst>
                  <a:glow rad="101600">
                    <a:schemeClr val="bg1">
                      <a:alpha val="60000"/>
                    </a:schemeClr>
                  </a:glow>
                </a:effectLst>
              </a:rPr>
              <a:t>I Tim. 5:14</a:t>
            </a:r>
          </a:p>
          <a:p>
            <a:pPr>
              <a:buNone/>
            </a:pPr>
            <a:r>
              <a:rPr lang="en-US" dirty="0">
                <a:effectLst>
                  <a:glow rad="101600">
                    <a:schemeClr val="bg1">
                      <a:alpha val="60000"/>
                    </a:schemeClr>
                  </a:glow>
                </a:effectLst>
              </a:rPr>
              <a:t>9</a:t>
            </a:r>
            <a:r>
              <a:rPr lang="en-US" dirty="0" smtClean="0">
                <a:effectLst>
                  <a:glow rad="101600">
                    <a:schemeClr val="bg1">
                      <a:alpha val="60000"/>
                    </a:schemeClr>
                  </a:glow>
                </a:effectLst>
              </a:rPr>
              <a:t>. Build respect by controlling anger and lust –                     </a:t>
            </a:r>
            <a:r>
              <a:rPr lang="en-US" i="1" dirty="0" smtClean="0">
                <a:effectLst>
                  <a:glow rad="101600">
                    <a:schemeClr val="bg1">
                      <a:alpha val="60000"/>
                    </a:schemeClr>
                  </a:glow>
                </a:effectLst>
              </a:rPr>
              <a:t>Prov. 2, 5-7</a:t>
            </a:r>
          </a:p>
          <a:p>
            <a:pPr>
              <a:buNone/>
            </a:pPr>
            <a:r>
              <a:rPr lang="en-US" dirty="0" smtClean="0">
                <a:effectLst>
                  <a:glow rad="101600">
                    <a:schemeClr val="bg1">
                      <a:alpha val="60000"/>
                    </a:schemeClr>
                  </a:glow>
                </a:effectLst>
              </a:rPr>
              <a:t>10. Keep daily accountability with your daughter –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Deut. 22:13-19</a:t>
            </a:r>
          </a:p>
          <a:p>
            <a:pPr>
              <a:buNone/>
            </a:pPr>
            <a:r>
              <a:rPr lang="en-US" dirty="0" smtClean="0">
                <a:effectLst>
                  <a:glow rad="101600">
                    <a:schemeClr val="bg1">
                      <a:alpha val="60000"/>
                    </a:schemeClr>
                  </a:glow>
                </a:effectLst>
              </a:rPr>
              <a:t>11. Always be available and give your daughter your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full attentiveness – </a:t>
            </a:r>
            <a:r>
              <a:rPr lang="en-US" i="1" dirty="0" smtClean="0">
                <a:effectLst>
                  <a:glow rad="101600">
                    <a:schemeClr val="bg1">
                      <a:alpha val="60000"/>
                    </a:schemeClr>
                  </a:glow>
                </a:effectLst>
              </a:rPr>
              <a:t>Eph. 5:16-17</a:t>
            </a:r>
          </a:p>
          <a:p>
            <a:pPr>
              <a:buNone/>
            </a:pPr>
            <a:r>
              <a:rPr lang="en-US" dirty="0" smtClean="0">
                <a:effectLst>
                  <a:glow rad="101600">
                    <a:schemeClr val="bg1">
                      <a:alpha val="60000"/>
                    </a:schemeClr>
                  </a:glow>
                </a:effectLst>
              </a:rPr>
              <a:t>12. Discipline your daughter in love – </a:t>
            </a:r>
            <a:r>
              <a:rPr lang="en-US" i="1" dirty="0" smtClean="0">
                <a:effectLst>
                  <a:glow rad="101600">
                    <a:schemeClr val="bg1">
                      <a:alpha val="60000"/>
                    </a:schemeClr>
                  </a:glow>
                </a:effectLst>
              </a:rPr>
              <a:t>Proverbs</a:t>
            </a:r>
          </a:p>
          <a:p>
            <a:pPr>
              <a:buNone/>
            </a:pPr>
            <a:r>
              <a:rPr lang="en-US" dirty="0" smtClean="0">
                <a:effectLst>
                  <a:glow rad="101600">
                    <a:schemeClr val="bg1">
                      <a:alpha val="60000"/>
                    </a:schemeClr>
                  </a:glow>
                </a:effectLst>
              </a:rPr>
              <a:t>13. Assume the responsibility of spiritual leadership –</a:t>
            </a:r>
          </a:p>
          <a:p>
            <a:pPr>
              <a:buNone/>
            </a:pPr>
            <a:r>
              <a:rPr lang="en-US" i="1" dirty="0">
                <a:effectLst>
                  <a:glow rad="101600">
                    <a:schemeClr val="bg1">
                      <a:alpha val="60000"/>
                    </a:schemeClr>
                  </a:glow>
                </a:effectLst>
              </a:rPr>
              <a:t> </a:t>
            </a:r>
            <a:r>
              <a:rPr lang="en-US" i="1" dirty="0" smtClean="0">
                <a:effectLst>
                  <a:glow rad="101600">
                    <a:schemeClr val="bg1">
                      <a:alpha val="60000"/>
                    </a:schemeClr>
                  </a:glow>
                </a:effectLst>
              </a:rPr>
              <a:t>      I Cor. 11:1-4</a:t>
            </a: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to="" calcmode="lin" valueType="num">
                                      <p:cBhvr>
                                        <p:cTn id="28" dur="1" fill="hold"/>
                                        <p:tgtEl>
                                          <p:spTgt spid="3">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to="" calcmode="lin" valueType="num">
                                      <p:cBhvr>
                                        <p:cTn id="33" dur="1" fill="hold"/>
                                        <p:tgtEl>
                                          <p:spTgt spid="3">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to="" calcmode="lin" valueType="num">
                                      <p:cBhvr>
                                        <p:cTn id="38" dur="1" fill="hold"/>
                                        <p:tgtEl>
                                          <p:spTgt spid="3">
                                            <p:txEl>
                                              <p:pRg st="7" end="7"/>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to="" calcmode="lin" valueType="num">
                                      <p:cBhvr>
                                        <p:cTn id="41"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lstStyle/>
          <a:p>
            <a:pPr>
              <a:buNone/>
            </a:pPr>
            <a:r>
              <a:rPr lang="en-US" dirty="0" smtClean="0">
                <a:effectLst>
                  <a:glow rad="101600">
                    <a:schemeClr val="bg1">
                      <a:alpha val="60000"/>
                    </a:schemeClr>
                  </a:glow>
                </a:effectLst>
              </a:rPr>
              <a:t>14. Be faithful in attending your local church –  </a:t>
            </a:r>
          </a:p>
          <a:p>
            <a:pPr>
              <a:buNone/>
            </a:pPr>
            <a:r>
              <a:rPr lang="en-US" i="1" dirty="0">
                <a:effectLst>
                  <a:glow rad="101600">
                    <a:schemeClr val="bg1">
                      <a:alpha val="60000"/>
                    </a:schemeClr>
                  </a:glow>
                </a:effectLst>
              </a:rPr>
              <a:t> </a:t>
            </a:r>
            <a:r>
              <a:rPr lang="en-US" i="1" dirty="0" smtClean="0">
                <a:effectLst>
                  <a:glow rad="101600">
                    <a:schemeClr val="bg1">
                      <a:alpha val="60000"/>
                    </a:schemeClr>
                  </a:glow>
                </a:effectLst>
              </a:rPr>
              <a:t>      Heb. 10:24-25</a:t>
            </a:r>
          </a:p>
          <a:p>
            <a:pPr>
              <a:buNone/>
            </a:pPr>
            <a:r>
              <a:rPr lang="en-US" dirty="0" smtClean="0">
                <a:effectLst>
                  <a:glow rad="101600">
                    <a:schemeClr val="bg1">
                      <a:alpha val="60000"/>
                    </a:schemeClr>
                  </a:glow>
                </a:effectLst>
              </a:rPr>
              <a:t>15. Be excited to attend church services –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Acts 2:42-45</a:t>
            </a:r>
          </a:p>
          <a:p>
            <a:pPr marL="514350" indent="-514350">
              <a:buAutoNum type="arabicPeriod" startAt="16"/>
            </a:pPr>
            <a:r>
              <a:rPr lang="en-US" dirty="0" smtClean="0">
                <a:effectLst>
                  <a:glow rad="101600">
                    <a:schemeClr val="bg1">
                      <a:alpha val="60000"/>
                    </a:schemeClr>
                  </a:glow>
                </a:effectLst>
              </a:rPr>
              <a:t> Always be willing to admit when you are wrong      and ask forgiveness – </a:t>
            </a:r>
            <a:r>
              <a:rPr lang="en-US" i="1" dirty="0" smtClean="0">
                <a:solidFill>
                  <a:srgbClr val="FFFF00"/>
                </a:solidFill>
                <a:effectLst>
                  <a:glow rad="101600">
                    <a:schemeClr val="bg1">
                      <a:alpha val="60000"/>
                    </a:schemeClr>
                  </a:glow>
                </a:effectLst>
              </a:rPr>
              <a:t>“I was wrong for _________ would you please forgive me?”</a:t>
            </a:r>
          </a:p>
          <a:p>
            <a:pPr marL="514350" indent="-514350">
              <a:buAutoNum type="arabicPeriod" startAt="16"/>
            </a:pPr>
            <a:r>
              <a:rPr lang="en-US" dirty="0">
                <a:effectLst>
                  <a:glow rad="101600">
                    <a:schemeClr val="bg1">
                      <a:alpha val="60000"/>
                    </a:schemeClr>
                  </a:glow>
                </a:effectLst>
              </a:rPr>
              <a:t> </a:t>
            </a:r>
            <a:r>
              <a:rPr lang="en-US" dirty="0" smtClean="0">
                <a:effectLst>
                  <a:glow rad="101600">
                    <a:schemeClr val="bg1">
                      <a:alpha val="60000"/>
                    </a:schemeClr>
                  </a:glow>
                </a:effectLst>
              </a:rPr>
              <a:t>Ask your daughter to share with you your personal blind spots </a:t>
            </a:r>
            <a:r>
              <a:rPr lang="en-US" i="1" dirty="0" smtClean="0">
                <a:effectLst>
                  <a:glow rad="101600">
                    <a:schemeClr val="bg1">
                      <a:alpha val="60000"/>
                    </a:schemeClr>
                  </a:glow>
                </a:effectLst>
              </a:rPr>
              <a:t>– Prov. 15:33 </a:t>
            </a:r>
          </a:p>
          <a:p>
            <a:pPr marL="514350" indent="-514350">
              <a:buAutoNum type="arabicPeriod" startAt="16"/>
            </a:pPr>
            <a:r>
              <a:rPr lang="en-US" dirty="0">
                <a:effectLst>
                  <a:glow rad="101600">
                    <a:schemeClr val="bg1">
                      <a:alpha val="60000"/>
                    </a:schemeClr>
                  </a:glow>
                </a:effectLst>
              </a:rPr>
              <a:t> </a:t>
            </a:r>
            <a:r>
              <a:rPr lang="en-US" dirty="0" smtClean="0">
                <a:effectLst>
                  <a:glow rad="101600">
                    <a:schemeClr val="bg1">
                      <a:alpha val="60000"/>
                    </a:schemeClr>
                  </a:glow>
                </a:effectLst>
              </a:rPr>
              <a:t>Guide her in the development of Biblical convictions – </a:t>
            </a:r>
            <a:r>
              <a:rPr lang="en-US" i="1" dirty="0" smtClean="0">
                <a:effectLst>
                  <a:glow rad="101600">
                    <a:schemeClr val="bg1">
                      <a:alpha val="60000"/>
                    </a:schemeClr>
                  </a:glow>
                </a:effectLst>
              </a:rPr>
              <a:t>I Cor. 15:58</a:t>
            </a:r>
          </a:p>
          <a:p>
            <a:pPr marL="514350" indent="-514350">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to="" calcmode="lin" valueType="num">
                                      <p:cBhvr>
                                        <p:cTn id="28" dur="1" fill="hold"/>
                                        <p:tgtEl>
                                          <p:spTgt spid="3">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to="" calcmode="lin" valueType="num">
                                      <p:cBhvr>
                                        <p:cTn id="33"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52401" y="152400"/>
            <a:ext cx="8839199" cy="655320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2" descr="C:\Users\Ptr. Daniel White\Desktop\Bible pictures\Praying\1 Dad's Pix (126).jpg"/>
          <p:cNvPicPr>
            <a:picLocks noChangeAspect="1" noChangeArrowheads="1"/>
          </p:cNvPicPr>
          <p:nvPr/>
        </p:nvPicPr>
        <p:blipFill>
          <a:blip r:embed="rId4" cstate="print"/>
          <a:srcRect l="23185" b="1408"/>
          <a:stretch>
            <a:fillRect/>
          </a:stretch>
        </p:blipFill>
        <p:spPr bwMode="auto">
          <a:xfrm rot="20921267" flipH="1">
            <a:off x="4157948" y="3525450"/>
            <a:ext cx="3001294" cy="3067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C:\Users\Ptr. Daniel White\Desktop\Bible pictures\Courtship Marriage Family\teens-pregnancy.jpg"/>
          <p:cNvPicPr>
            <a:picLocks noChangeAspect="1" noChangeArrowheads="1"/>
          </p:cNvPicPr>
          <p:nvPr/>
        </p:nvPicPr>
        <p:blipFill>
          <a:blip r:embed="rId5" cstate="print"/>
          <a:srcRect/>
          <a:stretch>
            <a:fillRect/>
          </a:stretch>
        </p:blipFill>
        <p:spPr bwMode="auto">
          <a:xfrm>
            <a:off x="990600" y="2637692"/>
            <a:ext cx="2997777" cy="3382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Explosion 2 6"/>
          <p:cNvSpPr/>
          <p:nvPr/>
        </p:nvSpPr>
        <p:spPr>
          <a:xfrm>
            <a:off x="-381000" y="-152400"/>
            <a:ext cx="4495800" cy="3505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p:cNvSpPr>
          <p:nvPr/>
        </p:nvSpPr>
        <p:spPr>
          <a:xfrm rot="19275979">
            <a:off x="441158" y="1091234"/>
            <a:ext cx="3760306" cy="3200974"/>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3400" b="1" i="1" u="none" strike="noStrike" kern="1200" cap="none" spc="0" normalizeH="0" baseline="0" noProof="0" dirty="0">
              <a:ln>
                <a:noFill/>
              </a:ln>
              <a:solidFill>
                <a:schemeClr val="bg1"/>
              </a:solidFill>
              <a:effectLst/>
              <a:uLnTx/>
              <a:uFillTx/>
              <a:latin typeface="+mn-lt"/>
              <a:ea typeface="+mn-ea"/>
              <a:cs typeface="+mn-cs"/>
            </a:endParaRPr>
          </a:p>
        </p:txBody>
      </p:sp>
      <p:sp>
        <p:nvSpPr>
          <p:cNvPr id="6" name="Explosion 2 5"/>
          <p:cNvSpPr/>
          <p:nvPr/>
        </p:nvSpPr>
        <p:spPr>
          <a:xfrm>
            <a:off x="5638800" y="457200"/>
            <a:ext cx="4419600" cy="3810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12"/>
          <p:cNvSpPr txBox="1">
            <a:spLocks/>
          </p:cNvSpPr>
          <p:nvPr/>
        </p:nvSpPr>
        <p:spPr>
          <a:xfrm rot="19436137">
            <a:off x="6306803" y="1883418"/>
            <a:ext cx="3356349" cy="1417395"/>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1" u="none" strike="noStrike" kern="1200" cap="none" spc="0" normalizeH="0" baseline="0" noProof="0" dirty="0" smtClean="0">
                <a:ln>
                  <a:noFill/>
                </a:ln>
                <a:solidFill>
                  <a:schemeClr val="bg1"/>
                </a:solidFill>
                <a:effectLst/>
                <a:uLnTx/>
                <a:uFillTx/>
                <a:latin typeface="+mn-lt"/>
                <a:ea typeface="+mn-ea"/>
                <a:cs typeface="+mn-cs"/>
              </a:rPr>
              <a:t>Righteousness</a:t>
            </a:r>
            <a:endParaRPr kumimoji="0" lang="en-US" sz="3600" b="1" i="1"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a:buNone/>
            </a:pPr>
            <a:r>
              <a:rPr lang="en-US" dirty="0" smtClean="0">
                <a:effectLst>
                  <a:glow rad="101600">
                    <a:schemeClr val="bg1">
                      <a:alpha val="60000"/>
                    </a:schemeClr>
                  </a:glow>
                </a:effectLst>
              </a:rPr>
              <a:t>19. Date your daughter – </a:t>
            </a:r>
            <a:r>
              <a:rPr lang="en-US" i="1" dirty="0" smtClean="0">
                <a:effectLst>
                  <a:glow rad="101600">
                    <a:schemeClr val="bg1">
                      <a:alpha val="60000"/>
                    </a:schemeClr>
                  </a:glow>
                </a:effectLst>
              </a:rPr>
              <a:t>Prov. 5-7</a:t>
            </a:r>
            <a:r>
              <a:rPr lang="en-US" dirty="0" smtClean="0">
                <a:effectLst>
                  <a:glow rad="101600">
                    <a:schemeClr val="bg1">
                      <a:alpha val="60000"/>
                    </a:schemeClr>
                  </a:glow>
                </a:effectLst>
              </a:rPr>
              <a:t> </a:t>
            </a:r>
          </a:p>
          <a:p>
            <a:pPr>
              <a:buNone/>
            </a:pPr>
            <a:r>
              <a:rPr lang="en-US" dirty="0" smtClean="0">
                <a:effectLst>
                  <a:glow rad="101600">
                    <a:schemeClr val="bg1">
                      <a:alpha val="60000"/>
                    </a:schemeClr>
                  </a:glow>
                </a:effectLst>
              </a:rPr>
              <a:t>20. Teach her the Biblical principles of courtship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and how to deal with the affections of a young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man - </a:t>
            </a:r>
            <a:r>
              <a:rPr lang="en-US" i="1" dirty="0" smtClean="0">
                <a:effectLst>
                  <a:glow rad="101600">
                    <a:schemeClr val="bg1">
                      <a:alpha val="60000"/>
                    </a:schemeClr>
                  </a:glow>
                </a:effectLst>
              </a:rPr>
              <a:t>Prov. 18:22</a:t>
            </a:r>
          </a:p>
          <a:p>
            <a:pPr>
              <a:buNone/>
            </a:pPr>
            <a:endParaRPr lang="en-US" dirty="0">
              <a:effectLst>
                <a:glow rad="101600">
                  <a:schemeClr val="bg1">
                    <a:alpha val="60000"/>
                  </a:schemeClr>
                </a:glow>
              </a:effectLst>
            </a:endParaRPr>
          </a:p>
        </p:txBody>
      </p:sp>
      <p:pic>
        <p:nvPicPr>
          <p:cNvPr id="7" name="Picture 2" descr="C:\Users\Ptr. Daniel White\Documents\My Scans\2009-03 (Mar)\scan0008.jpg"/>
          <p:cNvPicPr>
            <a:picLocks noChangeAspect="1" noChangeArrowheads="1"/>
          </p:cNvPicPr>
          <p:nvPr/>
        </p:nvPicPr>
        <p:blipFill>
          <a:blip r:embed="rId3" cstate="print">
            <a:lum bright="-20000"/>
          </a:blip>
          <a:srcRect l="7500" t="1754"/>
          <a:stretch>
            <a:fillRect/>
          </a:stretch>
        </p:blipFill>
        <p:spPr bwMode="auto">
          <a:xfrm>
            <a:off x="1828800" y="2590800"/>
            <a:ext cx="5791200" cy="42672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1773</Words>
  <Application>Microsoft Office PowerPoint</Application>
  <PresentationFormat>On-screen Show (4:3)</PresentationFormat>
  <Paragraphs>224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How to Provide Protection  for your Daughters “Fathers, provoke not your children to wrath: but bring them up in the nurture and admonition of the Lord.”</vt:lpstr>
      <vt:lpstr>Slide 2</vt:lpstr>
      <vt:lpstr>Slide 3</vt:lpstr>
      <vt:lpstr>Ways a Father can Protect and Keep the Heart of his Daughter</vt:lpstr>
      <vt:lpstr>Slide 5</vt:lpstr>
      <vt:lpstr>Slide 6</vt:lpstr>
      <vt:lpstr>Slide 7</vt:lpstr>
      <vt:lpstr>Slide 8</vt:lpstr>
      <vt:lpstr>Slide 9</vt:lpstr>
      <vt:lpstr>Applying Biblical teaching to the area of dating and courtship</vt:lpstr>
      <vt:lpstr>Slide 11</vt:lpstr>
      <vt:lpstr>Slide 12</vt:lpstr>
      <vt:lpstr>Slide 13</vt:lpstr>
      <vt:lpstr>Slide 14</vt:lpstr>
      <vt:lpstr>Slide 15</vt:lpstr>
      <vt:lpstr>Slide 16</vt:lpstr>
      <vt:lpstr>Three Ways “Ground”  is Surrendered to Satan</vt:lpstr>
      <vt:lpstr>Steps to Regain Surrendered Ground</vt:lpstr>
      <vt:lpstr>Slide 19</vt:lpstr>
      <vt:lpstr>Slide 20</vt:lpstr>
      <vt:lpstr>Slide 21</vt:lpstr>
      <vt:lpstr>Three Parts to the Prayer for a Hedge</vt:lpstr>
      <vt:lpstr>Slide 23</vt:lpstr>
      <vt:lpstr>Slide 24</vt:lpstr>
      <vt:lpstr>Slide 25</vt:lpstr>
      <vt:lpstr>Slide 26</vt:lpstr>
      <vt:lpstr>Slide 27</vt:lpstr>
      <vt:lpstr>Slide 28</vt:lpstr>
      <vt:lpstr>Slide 29</vt:lpstr>
      <vt:lpstr>Slide 30</vt:lpstr>
      <vt:lpstr>Slide 31</vt:lpstr>
      <vt:lpstr>Slide 32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Provide Protection  for your Daughters (Genesis 1-2)</dc:title>
  <dc:creator>Ptr. Daniel White</dc:creator>
  <cp:lastModifiedBy>Ptr. Daniel White</cp:lastModifiedBy>
  <cp:revision>15</cp:revision>
  <dcterms:created xsi:type="dcterms:W3CDTF">2010-01-05T00:00:21Z</dcterms:created>
  <dcterms:modified xsi:type="dcterms:W3CDTF">2010-06-17T19:04:40Z</dcterms:modified>
</cp:coreProperties>
</file>