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296" r:id="rId3"/>
    <p:sldId id="260" r:id="rId4"/>
    <p:sldId id="257" r:id="rId5"/>
    <p:sldId id="267" r:id="rId6"/>
    <p:sldId id="263" r:id="rId7"/>
    <p:sldId id="264" r:id="rId8"/>
    <p:sldId id="265" r:id="rId9"/>
    <p:sldId id="266" r:id="rId10"/>
    <p:sldId id="262" r:id="rId11"/>
    <p:sldId id="261" r:id="rId12"/>
    <p:sldId id="268" r:id="rId13"/>
    <p:sldId id="269" r:id="rId14"/>
    <p:sldId id="270" r:id="rId15"/>
    <p:sldId id="271" r:id="rId16"/>
    <p:sldId id="272" r:id="rId17"/>
    <p:sldId id="273" r:id="rId18"/>
    <p:sldId id="274" r:id="rId19"/>
    <p:sldId id="276" r:id="rId20"/>
    <p:sldId id="275" r:id="rId21"/>
    <p:sldId id="277" r:id="rId22"/>
    <p:sldId id="278" r:id="rId23"/>
    <p:sldId id="279" r:id="rId24"/>
    <p:sldId id="280" r:id="rId25"/>
    <p:sldId id="281" r:id="rId26"/>
    <p:sldId id="282" r:id="rId27"/>
    <p:sldId id="285" r:id="rId28"/>
    <p:sldId id="286" r:id="rId29"/>
    <p:sldId id="287" r:id="rId30"/>
    <p:sldId id="283" r:id="rId31"/>
    <p:sldId id="284" r:id="rId32"/>
    <p:sldId id="288" r:id="rId33"/>
    <p:sldId id="289" r:id="rId34"/>
    <p:sldId id="290" r:id="rId35"/>
    <p:sldId id="291" r:id="rId36"/>
    <p:sldId id="294" r:id="rId37"/>
    <p:sldId id="295" r:id="rId38"/>
    <p:sldId id="292" r:id="rId39"/>
    <p:sldId id="293" r:id="rId4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810"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F4EDD0-1C9E-4EBA-A8FD-A774E725314B}" type="datetimeFigureOut">
              <a:rPr lang="en-US" smtClean="0"/>
              <a:pPr/>
              <a:t>12/29/2010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E5720B-B9FD-45FB-BD2A-907B3DFB10E6}"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E5720B-B9FD-45FB-BD2A-907B3DFB10E6}"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EE5720B-B9FD-45FB-BD2A-907B3DFB10E6}"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EE5720B-B9FD-45FB-BD2A-907B3DFB10E6}"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C2A6382-B5EF-45F6-BADE-30B7A42172D6}" type="datetimeFigureOut">
              <a:rPr lang="en-US" smtClean="0"/>
              <a:pPr/>
              <a:t>12/29/2010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2F5857-E3F9-4AA0-ADC7-DD10FA198DB2}"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2A6382-B5EF-45F6-BADE-30B7A42172D6}" type="datetimeFigureOut">
              <a:rPr lang="en-US" smtClean="0"/>
              <a:pPr/>
              <a:t>12/29/2010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2F5857-E3F9-4AA0-ADC7-DD10FA198DB2}"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dirty="0" smtClean="0">
                <a:effectLst>
                  <a:glow rad="101600">
                    <a:schemeClr val="bg1">
                      <a:alpha val="60000"/>
                    </a:schemeClr>
                  </a:glow>
                </a:effectLst>
              </a:rPr>
              <a:t>Thirteen </a:t>
            </a:r>
            <a:r>
              <a:rPr lang="en-US" dirty="0" smtClean="0">
                <a:effectLst>
                  <a:glow rad="101600">
                    <a:schemeClr val="bg1">
                      <a:alpha val="60000"/>
                    </a:schemeClr>
                  </a:glow>
                </a:effectLst>
              </a:rPr>
              <a:t>Things that Separate a </a:t>
            </a:r>
            <a:br>
              <a:rPr lang="en-US" dirty="0" smtClean="0">
                <a:effectLst>
                  <a:glow rad="101600">
                    <a:schemeClr val="bg1">
                      <a:alpha val="60000"/>
                    </a:schemeClr>
                  </a:glow>
                </a:effectLst>
              </a:rPr>
            </a:br>
            <a:r>
              <a:rPr lang="en-US" dirty="0" smtClean="0">
                <a:effectLst>
                  <a:glow rad="101600">
                    <a:schemeClr val="bg1">
                      <a:alpha val="60000"/>
                    </a:schemeClr>
                  </a:glow>
                </a:effectLst>
              </a:rPr>
              <a:t>Father from </a:t>
            </a:r>
            <a:r>
              <a:rPr lang="en-US" dirty="0" smtClean="0">
                <a:effectLst>
                  <a:glow rad="101600">
                    <a:schemeClr val="bg1">
                      <a:alpha val="60000"/>
                    </a:schemeClr>
                  </a:glow>
                </a:effectLst>
              </a:rPr>
              <a:t>His </a:t>
            </a:r>
            <a:r>
              <a:rPr lang="en-US" dirty="0" smtClean="0">
                <a:effectLst>
                  <a:glow rad="101600">
                    <a:schemeClr val="bg1">
                      <a:alpha val="60000"/>
                    </a:schemeClr>
                  </a:glow>
                </a:effectLst>
              </a:rPr>
              <a:t>Children</a:t>
            </a:r>
            <a:endParaRPr lang="en-US" dirty="0">
              <a:effectLst>
                <a:glow rad="101600">
                  <a:schemeClr val="bg1">
                    <a:alpha val="60000"/>
                  </a:schemeClr>
                </a:glow>
              </a:effectLst>
            </a:endParaRPr>
          </a:p>
        </p:txBody>
      </p:sp>
      <p:sp>
        <p:nvSpPr>
          <p:cNvPr id="3" name="Subtitle 2"/>
          <p:cNvSpPr>
            <a:spLocks noGrp="1"/>
          </p:cNvSpPr>
          <p:nvPr>
            <p:ph sz="half" idx="1"/>
          </p:nvPr>
        </p:nvSpPr>
        <p:spPr>
          <a:xfrm>
            <a:off x="0" y="1600200"/>
            <a:ext cx="2667000" cy="5257800"/>
          </a:xfrm>
        </p:spPr>
        <p:txBody>
          <a:bodyPr>
            <a:noAutofit/>
          </a:bodyPr>
          <a:lstStyle/>
          <a:p>
            <a:pPr>
              <a:buNone/>
            </a:pPr>
            <a:r>
              <a:rPr lang="en-US" sz="3200" dirty="0" smtClean="0">
                <a:effectLst>
                  <a:glow rad="101600">
                    <a:schemeClr val="bg1">
                      <a:alpha val="60000"/>
                    </a:schemeClr>
                  </a:glow>
                </a:effectLst>
              </a:rPr>
              <a:t>   One of the most </a:t>
            </a:r>
            <a:r>
              <a:rPr lang="en-US" sz="3200" dirty="0" smtClean="0">
                <a:effectLst>
                  <a:glow rad="101600">
                    <a:schemeClr val="bg1">
                      <a:alpha val="60000"/>
                    </a:schemeClr>
                  </a:glow>
                </a:effectLst>
              </a:rPr>
              <a:t>observable </a:t>
            </a:r>
            <a:r>
              <a:rPr lang="en-US" sz="3200" dirty="0" smtClean="0">
                <a:effectLst>
                  <a:glow rad="101600">
                    <a:schemeClr val="bg1">
                      <a:alpha val="60000"/>
                    </a:schemeClr>
                  </a:glow>
                </a:effectLst>
              </a:rPr>
              <a:t>facts of this generation is the fathers are cut off from their children.</a:t>
            </a:r>
            <a:endParaRPr lang="en-US" sz="3200" dirty="0">
              <a:effectLst>
                <a:glow rad="101600">
                  <a:schemeClr val="bg1">
                    <a:alpha val="60000"/>
                  </a:schemeClr>
                </a:glow>
              </a:effectLst>
            </a:endParaRPr>
          </a:p>
        </p:txBody>
      </p:sp>
      <p:sp>
        <p:nvSpPr>
          <p:cNvPr id="4" name="Content Placeholder 3"/>
          <p:cNvSpPr>
            <a:spLocks noGrp="1"/>
          </p:cNvSpPr>
          <p:nvPr>
            <p:ph sz="half" idx="2"/>
          </p:nvPr>
        </p:nvSpPr>
        <p:spPr>
          <a:xfrm>
            <a:off x="2667000" y="1447800"/>
            <a:ext cx="6477000" cy="5410200"/>
          </a:xfrm>
        </p:spPr>
        <p:txBody>
          <a:bodyPr>
            <a:noAutofit/>
          </a:bodyPr>
          <a:lstStyle/>
          <a:p>
            <a:pPr>
              <a:buFont typeface="Arial" charset="0"/>
              <a:buChar char="•"/>
            </a:pPr>
            <a:r>
              <a:rPr lang="en-US" sz="3000" i="1" dirty="0" smtClean="0">
                <a:solidFill>
                  <a:srgbClr val="FFFF00"/>
                </a:solidFill>
                <a:effectLst>
                  <a:glow rad="101600">
                    <a:schemeClr val="bg1">
                      <a:alpha val="60000"/>
                    </a:schemeClr>
                  </a:glow>
                </a:effectLst>
              </a:rPr>
              <a:t>37% of our families are single parent families </a:t>
            </a:r>
          </a:p>
          <a:p>
            <a:pPr>
              <a:buFont typeface="Arial" charset="0"/>
              <a:buChar char="•"/>
            </a:pPr>
            <a:r>
              <a:rPr lang="en-US" sz="3000" i="1" dirty="0" smtClean="0">
                <a:solidFill>
                  <a:srgbClr val="FFFF00"/>
                </a:solidFill>
                <a:effectLst>
                  <a:glow rad="101600">
                    <a:schemeClr val="bg1">
                      <a:alpha val="60000"/>
                    </a:schemeClr>
                  </a:glow>
                </a:effectLst>
              </a:rPr>
              <a:t> </a:t>
            </a:r>
            <a:r>
              <a:rPr lang="en-US" sz="3000" i="1" dirty="0" smtClean="0">
                <a:solidFill>
                  <a:srgbClr val="FFFF00"/>
                </a:solidFill>
                <a:effectLst>
                  <a:glow rad="101600">
                    <a:schemeClr val="bg1">
                      <a:alpha val="60000"/>
                    </a:schemeClr>
                  </a:glow>
                </a:effectLst>
              </a:rPr>
              <a:t>The divorce rate in America for first marriage is 41</a:t>
            </a:r>
            <a:r>
              <a:rPr lang="en-US" sz="3000" i="1" dirty="0" smtClean="0">
                <a:solidFill>
                  <a:srgbClr val="FFFF00"/>
                </a:solidFill>
                <a:effectLst>
                  <a:glow rad="101600">
                    <a:schemeClr val="bg1">
                      <a:alpha val="60000"/>
                    </a:schemeClr>
                  </a:glow>
                </a:effectLst>
              </a:rPr>
              <a:t>%</a:t>
            </a:r>
          </a:p>
          <a:p>
            <a:pPr>
              <a:buFont typeface="Arial" charset="0"/>
              <a:buChar char="•"/>
            </a:pPr>
            <a:r>
              <a:rPr lang="en-US" sz="3000" i="1" dirty="0" smtClean="0">
                <a:solidFill>
                  <a:srgbClr val="FFFF00"/>
                </a:solidFill>
                <a:effectLst>
                  <a:glow rad="101600">
                    <a:schemeClr val="bg1">
                      <a:alpha val="60000"/>
                    </a:schemeClr>
                  </a:glow>
                </a:effectLst>
              </a:rPr>
              <a:t>The </a:t>
            </a:r>
            <a:r>
              <a:rPr lang="en-US" sz="3000" i="1" dirty="0" smtClean="0">
                <a:solidFill>
                  <a:srgbClr val="FFFF00"/>
                </a:solidFill>
                <a:effectLst>
                  <a:glow rad="101600">
                    <a:schemeClr val="bg1">
                      <a:alpha val="60000"/>
                    </a:schemeClr>
                  </a:glow>
                </a:effectLst>
              </a:rPr>
              <a:t>divorce rate in America for second marriage is 60</a:t>
            </a:r>
            <a:r>
              <a:rPr lang="en-US" sz="3000" i="1" dirty="0" smtClean="0">
                <a:solidFill>
                  <a:srgbClr val="FFFF00"/>
                </a:solidFill>
                <a:effectLst>
                  <a:glow rad="101600">
                    <a:schemeClr val="bg1">
                      <a:alpha val="60000"/>
                    </a:schemeClr>
                  </a:glow>
                </a:effectLst>
              </a:rPr>
              <a:t>%</a:t>
            </a:r>
          </a:p>
          <a:p>
            <a:pPr>
              <a:buFont typeface="Arial" charset="0"/>
              <a:buChar char="•"/>
            </a:pPr>
            <a:r>
              <a:rPr lang="en-US" sz="3000" i="1" dirty="0" smtClean="0">
                <a:solidFill>
                  <a:srgbClr val="FFFF00"/>
                </a:solidFill>
                <a:effectLst>
                  <a:glow rad="101600">
                    <a:schemeClr val="bg1">
                      <a:alpha val="60000"/>
                    </a:schemeClr>
                  </a:glow>
                </a:effectLst>
              </a:rPr>
              <a:t>The </a:t>
            </a:r>
            <a:r>
              <a:rPr lang="en-US" sz="3000" i="1" dirty="0" smtClean="0">
                <a:solidFill>
                  <a:srgbClr val="FFFF00"/>
                </a:solidFill>
                <a:effectLst>
                  <a:glow rad="101600">
                    <a:schemeClr val="bg1">
                      <a:alpha val="60000"/>
                    </a:schemeClr>
                  </a:glow>
                </a:effectLst>
              </a:rPr>
              <a:t>divorce </a:t>
            </a:r>
            <a:r>
              <a:rPr lang="en-US" sz="3000" i="1" dirty="0" smtClean="0">
                <a:solidFill>
                  <a:srgbClr val="FFFF00"/>
                </a:solidFill>
                <a:effectLst>
                  <a:glow rad="101600">
                    <a:schemeClr val="bg1">
                      <a:alpha val="60000"/>
                    </a:schemeClr>
                  </a:glow>
                </a:effectLst>
              </a:rPr>
              <a:t>rate </a:t>
            </a:r>
            <a:r>
              <a:rPr lang="en-US" sz="3000" i="1" dirty="0" smtClean="0">
                <a:solidFill>
                  <a:srgbClr val="FFFF00"/>
                </a:solidFill>
                <a:effectLst>
                  <a:glow rad="101600">
                    <a:schemeClr val="bg1">
                      <a:alpha val="60000"/>
                    </a:schemeClr>
                  </a:glow>
                </a:effectLst>
              </a:rPr>
              <a:t>in America for third marriage is 73%</a:t>
            </a:r>
            <a:r>
              <a:rPr lang="en-US" sz="3000" i="1" dirty="0" smtClean="0">
                <a:solidFill>
                  <a:srgbClr val="FFFF00"/>
                </a:solidFill>
                <a:effectLst>
                  <a:glow rad="101600">
                    <a:schemeClr val="bg1">
                      <a:alpha val="60000"/>
                    </a:schemeClr>
                  </a:glow>
                </a:effectLst>
              </a:rPr>
              <a:t> </a:t>
            </a:r>
          </a:p>
          <a:p>
            <a:pPr>
              <a:buFont typeface="Arial" charset="0"/>
              <a:buChar char="•"/>
            </a:pPr>
            <a:r>
              <a:rPr lang="en-US" sz="3000" i="1" dirty="0" smtClean="0">
                <a:solidFill>
                  <a:srgbClr val="FFFF00"/>
                </a:solidFill>
                <a:effectLst>
                  <a:glow rad="101600">
                    <a:schemeClr val="bg1">
                      <a:alpha val="60000"/>
                    </a:schemeClr>
                  </a:glow>
                </a:effectLst>
              </a:rPr>
              <a:t> Average father in America spends less them 5 min. with his children each day</a:t>
            </a:r>
            <a:endParaRPr lang="en-US" sz="3000" i="1" dirty="0">
              <a:solidFill>
                <a:srgbClr val="FFFF00"/>
              </a:solidFill>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to="" calcmode="lin" valueType="num">
                                      <p:cBhvr>
                                        <p:cTn id="12" dur="1" fill="hold"/>
                                        <p:tgtEl>
                                          <p:spTgt spid="4">
                                            <p:txEl>
                                              <p:pRg st="0" end="0"/>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 to="" calcmode="lin" valueType="num">
                                      <p:cBhvr>
                                        <p:cTn id="17" dur="1" fill="hold"/>
                                        <p:tgtEl>
                                          <p:spTgt spid="4">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 to="" calcmode="lin" valueType="num">
                                      <p:cBhvr>
                                        <p:cTn id="22" dur="1" fill="hold"/>
                                        <p:tgtEl>
                                          <p:spTgt spid="4">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 to="" calcmode="lin" valueType="num">
                                      <p:cBhvr>
                                        <p:cTn id="27" dur="1" fill="hold"/>
                                        <p:tgtEl>
                                          <p:spTgt spid="4">
                                            <p:txEl>
                                              <p:pRg st="3" end="3"/>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 to="" calcmode="lin" valueType="num">
                                      <p:cBhvr>
                                        <p:cTn id="32" dur="1" fill="hold"/>
                                        <p:tgtEl>
                                          <p:spTgt spid="4">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304800"/>
            <a:ext cx="97536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rot="224856">
            <a:off x="1219200" y="457200"/>
            <a:ext cx="6629400" cy="1938992"/>
          </a:xfrm>
          <a:prstGeom prst="rect">
            <a:avLst/>
          </a:prstGeom>
          <a:solidFill>
            <a:schemeClr val="accent6">
              <a:lumMod val="75000"/>
            </a:schemeClr>
          </a:solidFill>
          <a:ln w="38100">
            <a:solidFill>
              <a:schemeClr val="tx1"/>
            </a:solidFill>
          </a:ln>
        </p:spPr>
        <p:txBody>
          <a:bodyPr wrap="square">
            <a:spAutoFit/>
          </a:bodyPr>
          <a:lstStyle/>
          <a:p>
            <a:pPr algn="ctr"/>
            <a:r>
              <a:rPr lang="en-US" sz="4000" i="1" dirty="0" smtClean="0">
                <a:effectLst>
                  <a:glow rad="101600">
                    <a:schemeClr val="bg1">
                      <a:alpha val="60000"/>
                    </a:schemeClr>
                  </a:glow>
                </a:effectLst>
              </a:rPr>
              <a:t>“Fathers, provoke not your children to anger, lest they be discouraged.”  (Col. 3:21)</a:t>
            </a:r>
            <a:endParaRPr lang="en-US" sz="4000" i="1" dirty="0">
              <a:effectLst>
                <a:glow rad="101600">
                  <a:schemeClr val="bg1">
                    <a:alpha val="60000"/>
                  </a:schemeClr>
                </a:glow>
              </a:effectLst>
            </a:endParaRPr>
          </a:p>
        </p:txBody>
      </p:sp>
      <p:pic>
        <p:nvPicPr>
          <p:cNvPr id="6146" name="Picture 2"/>
          <p:cNvPicPr>
            <a:picLocks noChangeAspect="1" noChangeArrowheads="1"/>
          </p:cNvPicPr>
          <p:nvPr/>
        </p:nvPicPr>
        <p:blipFill>
          <a:blip r:embed="rId3" cstate="print"/>
          <a:srcRect/>
          <a:stretch>
            <a:fillRect/>
          </a:stretch>
        </p:blipFill>
        <p:spPr bwMode="auto">
          <a:xfrm rot="378570">
            <a:off x="4494125" y="3124192"/>
            <a:ext cx="4324350" cy="2981325"/>
          </a:xfrm>
          <a:prstGeom prst="rect">
            <a:avLst/>
          </a:prstGeom>
          <a:noFill/>
          <a:ln w="9525">
            <a:noFill/>
            <a:miter lim="800000"/>
            <a:headEnd/>
            <a:tailEnd/>
          </a:ln>
        </p:spPr>
      </p:pic>
      <p:pic>
        <p:nvPicPr>
          <p:cNvPr id="6147" name="Picture 3"/>
          <p:cNvPicPr>
            <a:picLocks noChangeAspect="1" noChangeArrowheads="1"/>
          </p:cNvPicPr>
          <p:nvPr/>
        </p:nvPicPr>
        <p:blipFill>
          <a:blip r:embed="rId4" cstate="print"/>
          <a:srcRect r="38571" b="-589"/>
          <a:stretch>
            <a:fillRect/>
          </a:stretch>
        </p:blipFill>
        <p:spPr bwMode="auto">
          <a:xfrm rot="20791852" flipH="1">
            <a:off x="370983" y="2935383"/>
            <a:ext cx="3352800" cy="3581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5943600" cy="1524000"/>
          </a:xfrm>
        </p:spPr>
        <p:txBody>
          <a:bodyPr/>
          <a:lstStyle/>
          <a:p>
            <a:r>
              <a:rPr lang="en-US" dirty="0" smtClean="0">
                <a:effectLst>
                  <a:glow rad="101600">
                    <a:schemeClr val="bg1">
                      <a:alpha val="60000"/>
                    </a:schemeClr>
                  </a:glow>
                </a:effectLst>
              </a:rPr>
              <a:t>1. Absentee Father</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990600"/>
            <a:ext cx="8458200" cy="5867400"/>
          </a:xfrm>
        </p:spPr>
        <p:txBody>
          <a:bodyPr>
            <a:normAutofit/>
          </a:bodyPr>
          <a:lstStyle/>
          <a:p>
            <a:endParaRPr lang="en-US" dirty="0" smtClean="0">
              <a:solidFill>
                <a:srgbClr val="FFFF00"/>
              </a:solidFill>
              <a:effectLst>
                <a:glow rad="101600">
                  <a:schemeClr val="bg1">
                    <a:alpha val="60000"/>
                  </a:schemeClr>
                </a:glow>
              </a:effectLst>
            </a:endParaRPr>
          </a:p>
          <a:p>
            <a:r>
              <a:rPr lang="en-US" dirty="0" smtClean="0">
                <a:effectLst>
                  <a:glow rad="101600">
                    <a:schemeClr val="bg1">
                      <a:alpha val="60000"/>
                    </a:schemeClr>
                  </a:glow>
                </a:effectLst>
              </a:rPr>
              <a:t>Wrong Priorities </a:t>
            </a:r>
          </a:p>
          <a:p>
            <a:r>
              <a:rPr lang="en-US" dirty="0" smtClean="0">
                <a:solidFill>
                  <a:srgbClr val="FFFF00"/>
                </a:solidFill>
                <a:effectLst>
                  <a:glow rad="101600">
                    <a:schemeClr val="bg1">
                      <a:alpha val="60000"/>
                    </a:schemeClr>
                  </a:glow>
                </a:effectLst>
              </a:rPr>
              <a:t>Putting work or personal interest                        ahead of church attendance, serving                         the Lord, needs of your family, etc.</a:t>
            </a:r>
          </a:p>
          <a:p>
            <a:r>
              <a:rPr lang="en-US" dirty="0" smtClean="0"/>
              <a:t> </a:t>
            </a:r>
            <a:r>
              <a:rPr lang="en-US" i="1" dirty="0" smtClean="0">
                <a:effectLst>
                  <a:glow rad="101600">
                    <a:schemeClr val="bg1">
                      <a:alpha val="60000"/>
                    </a:schemeClr>
                  </a:glow>
                </a:effectLst>
              </a:rPr>
              <a:t>Eph. 5:16 “Redeeming the time, because the days are evil.”</a:t>
            </a:r>
          </a:p>
          <a:p>
            <a:r>
              <a:rPr lang="en-US" i="1" dirty="0" smtClean="0">
                <a:effectLst>
                  <a:glow rad="101600">
                    <a:schemeClr val="bg1">
                      <a:alpha val="60000"/>
                    </a:schemeClr>
                  </a:glow>
                </a:effectLst>
              </a:rPr>
              <a:t>Matt. 6:33 “But seek ye first the kingdom of God, and his righteousness; and all these things shall be added unto you.”</a:t>
            </a:r>
          </a:p>
          <a:p>
            <a:pPr>
              <a:buNone/>
            </a:pPr>
            <a:endParaRPr lang="en-US" dirty="0"/>
          </a:p>
        </p:txBody>
      </p:sp>
      <p:pic>
        <p:nvPicPr>
          <p:cNvPr id="11266" name="Picture 2"/>
          <p:cNvPicPr>
            <a:picLocks noChangeAspect="1" noChangeArrowheads="1"/>
          </p:cNvPicPr>
          <p:nvPr/>
        </p:nvPicPr>
        <p:blipFill>
          <a:blip r:embed="rId3" cstate="print"/>
          <a:srcRect r="14373"/>
          <a:stretch>
            <a:fillRect/>
          </a:stretch>
        </p:blipFill>
        <p:spPr bwMode="auto">
          <a:xfrm>
            <a:off x="6247284" y="152400"/>
            <a:ext cx="2744316" cy="213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effectLst>
                  <a:glow rad="101600">
                    <a:schemeClr val="bg1">
                      <a:alpha val="60000"/>
                    </a:schemeClr>
                  </a:glow>
                </a:effectLst>
              </a:rPr>
              <a:t>2. Unfaithful Father</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257800"/>
          </a:xfrm>
        </p:spPr>
        <p:txBody>
          <a:bodyPr/>
          <a:lstStyle/>
          <a:p>
            <a:pPr>
              <a:buNone/>
            </a:pPr>
            <a:r>
              <a:rPr lang="en-US" i="1" dirty="0" smtClean="0">
                <a:effectLst>
                  <a:glow rad="101600">
                    <a:schemeClr val="bg1">
                      <a:alpha val="60000"/>
                    </a:schemeClr>
                  </a:glow>
                </a:effectLst>
              </a:rPr>
              <a:t>    Prov. 25:19 “Confidence in an unfaithful man in time of trouble is like a broken tooth, and a foot out of joint.”</a:t>
            </a:r>
            <a:endParaRPr lang="en-US" i="1" dirty="0">
              <a:effectLst>
                <a:glow rad="101600">
                  <a:schemeClr val="bg1">
                    <a:alpha val="60000"/>
                  </a:schemeClr>
                </a:glow>
              </a:effectLst>
            </a:endParaRPr>
          </a:p>
        </p:txBody>
      </p:sp>
      <p:pic>
        <p:nvPicPr>
          <p:cNvPr id="7171" name="Picture 3"/>
          <p:cNvPicPr>
            <a:picLocks noChangeAspect="1" noChangeArrowheads="1"/>
          </p:cNvPicPr>
          <p:nvPr/>
        </p:nvPicPr>
        <p:blipFill>
          <a:blip r:embed="rId3" cstate="print"/>
          <a:srcRect/>
          <a:stretch>
            <a:fillRect/>
          </a:stretch>
        </p:blipFill>
        <p:spPr bwMode="auto">
          <a:xfrm rot="21399689">
            <a:off x="922639" y="3458967"/>
            <a:ext cx="3733800" cy="30087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7172" name="Picture 4"/>
          <p:cNvPicPr>
            <a:picLocks noChangeAspect="1" noChangeArrowheads="1"/>
          </p:cNvPicPr>
          <p:nvPr/>
        </p:nvPicPr>
        <p:blipFill>
          <a:blip r:embed="rId4" cstate="print"/>
          <a:srcRect/>
          <a:stretch>
            <a:fillRect/>
          </a:stretch>
        </p:blipFill>
        <p:spPr bwMode="auto">
          <a:xfrm rot="179915" flipH="1">
            <a:off x="5573545" y="3037237"/>
            <a:ext cx="2590800" cy="3399568"/>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 to="" calcmode="lin" valueType="num">
                                      <p:cBhvr>
                                        <p:cTn id="12" dur="1" fill="hold"/>
                                        <p:tgtEl>
                                          <p:spTgt spid="7171"/>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7172"/>
                                        </p:tgtEl>
                                        <p:attrNameLst>
                                          <p:attrName>style.visibility</p:attrName>
                                        </p:attrNameLst>
                                      </p:cBhvr>
                                      <p:to>
                                        <p:strVal val="visible"/>
                                      </p:to>
                                    </p:set>
                                    <p:anim to="" calcmode="lin" valueType="num">
                                      <p:cBhvr>
                                        <p:cTn id="17" dur="1" fill="hold"/>
                                        <p:tgtEl>
                                          <p:spTgt spid="717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idx="1"/>
          </p:nvPr>
        </p:nvSpPr>
        <p:spPr>
          <a:xfrm>
            <a:off x="0" y="0"/>
            <a:ext cx="9144000" cy="6858000"/>
          </a:xfrm>
        </p:spPr>
        <p:txBody>
          <a:bodyPr>
            <a:normAutofit/>
          </a:bodyPr>
          <a:lstStyle/>
          <a:p>
            <a:r>
              <a:rPr lang="en-US" i="1" dirty="0" smtClean="0">
                <a:effectLst>
                  <a:glow rad="101600">
                    <a:schemeClr val="bg1">
                      <a:alpha val="60000"/>
                    </a:schemeClr>
                  </a:glow>
                </a:effectLst>
              </a:rPr>
              <a:t> Num. 12:7 “My servant Moses is not so, who is faithful in all mine house.”</a:t>
            </a:r>
          </a:p>
          <a:p>
            <a:r>
              <a:rPr lang="en-US" i="1" dirty="0" smtClean="0">
                <a:effectLst>
                  <a:glow rad="101600">
                    <a:schemeClr val="bg1">
                      <a:alpha val="60000"/>
                    </a:schemeClr>
                  </a:glow>
                </a:effectLst>
              </a:rPr>
              <a:t> Prov. 20:6 “Most men will proclaim every one his own goodness: but a faithful man who can find?”</a:t>
            </a:r>
          </a:p>
          <a:p>
            <a:r>
              <a:rPr lang="en-US" i="1" dirty="0" smtClean="0">
                <a:effectLst>
                  <a:glow rad="101600">
                    <a:schemeClr val="bg1">
                      <a:alpha val="60000"/>
                    </a:schemeClr>
                  </a:glow>
                </a:effectLst>
              </a:rPr>
              <a:t> Prov. 28:20  “A faithful man shall abound with blessings.”</a:t>
            </a:r>
          </a:p>
          <a:p>
            <a:r>
              <a:rPr lang="en-US" i="1" dirty="0" smtClean="0">
                <a:effectLst>
                  <a:glow rad="101600">
                    <a:schemeClr val="bg1">
                      <a:alpha val="60000"/>
                    </a:schemeClr>
                  </a:glow>
                </a:effectLst>
              </a:rPr>
              <a:t>Matt. 24:45 “Who then is a faithful and wise servant, whom his lord hath made ruler over his household, to give them meat in due season?”</a:t>
            </a:r>
          </a:p>
          <a:p>
            <a:r>
              <a:rPr lang="en-US" i="1" dirty="0" smtClean="0">
                <a:effectLst>
                  <a:glow rad="101600">
                    <a:schemeClr val="bg1">
                      <a:alpha val="60000"/>
                    </a:schemeClr>
                  </a:glow>
                </a:effectLst>
              </a:rPr>
              <a:t> Matt. 25:21  “His lord said unto him, Well done, thou good and faithful servant: thou hast been faithful over a few things, I will make thee ruler over many things: enter thou into the joy of thy lord.”</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to="" calcmode="lin" valueType="num">
                                      <p:cBhvr>
                                        <p:cTn id="7" dur="1" fill="hold"/>
                                        <p:tgtEl>
                                          <p:spTgt spid="5">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to="" calcmode="lin" valueType="num">
                                      <p:cBhvr>
                                        <p:cTn id="12" dur="1" fill="hold"/>
                                        <p:tgtEl>
                                          <p:spTgt spid="5">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to="" calcmode="lin" valueType="num">
                                      <p:cBhvr>
                                        <p:cTn id="17" dur="1" fill="hold"/>
                                        <p:tgtEl>
                                          <p:spTgt spid="5">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 to="" calcmode="lin" valueType="num">
                                      <p:cBhvr>
                                        <p:cTn id="22" dur="1" fill="hold"/>
                                        <p:tgtEl>
                                          <p:spTgt spid="5">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0" y="381000"/>
            <a:ext cx="9144000" cy="6629400"/>
          </a:xfrm>
        </p:spPr>
        <p:txBody>
          <a:bodyPr>
            <a:normAutofit/>
          </a:bodyPr>
          <a:lstStyle/>
          <a:p>
            <a:r>
              <a:rPr lang="en-US" i="1" dirty="0" smtClean="0">
                <a:effectLst>
                  <a:glow rad="101600">
                    <a:schemeClr val="bg1">
                      <a:alpha val="60000"/>
                    </a:schemeClr>
                  </a:glow>
                </a:effectLst>
              </a:rPr>
              <a:t> Luke 16:10-12 “He that is faithful in that which is least is faithful also in much…If therefore ye have not been faithful in the unrighteous mammon, who will commit to your trust the true riches</a:t>
            </a:r>
            <a:r>
              <a:rPr lang="en-US" i="1" dirty="0" smtClean="0">
                <a:effectLst>
                  <a:glow rad="101600">
                    <a:schemeClr val="bg1">
                      <a:alpha val="60000"/>
                    </a:schemeClr>
                  </a:glow>
                </a:effectLst>
              </a:rPr>
              <a:t>...And </a:t>
            </a:r>
            <a:r>
              <a:rPr lang="en-US" i="1" dirty="0" smtClean="0">
                <a:effectLst>
                  <a:glow rad="101600">
                    <a:schemeClr val="bg1">
                      <a:alpha val="60000"/>
                    </a:schemeClr>
                  </a:glow>
                </a:effectLst>
              </a:rPr>
              <a:t>if ye have not been faithful in that which is another man's, who shall give you that which is your own?”</a:t>
            </a:r>
          </a:p>
          <a:p>
            <a:r>
              <a:rPr lang="en-US" i="1" dirty="0" smtClean="0">
                <a:effectLst>
                  <a:glow rad="101600">
                    <a:schemeClr val="bg1">
                      <a:alpha val="60000"/>
                    </a:schemeClr>
                  </a:glow>
                </a:effectLst>
              </a:rPr>
              <a:t> I Cor. 4:2  “Moreover it is required in stewards, that a man be found faithful.”</a:t>
            </a:r>
          </a:p>
          <a:p>
            <a:r>
              <a:rPr lang="en-US" i="1" dirty="0" smtClean="0">
                <a:effectLst>
                  <a:glow rad="101600">
                    <a:schemeClr val="bg1">
                      <a:alpha val="60000"/>
                    </a:schemeClr>
                  </a:glow>
                </a:effectLst>
              </a:rPr>
              <a:t>I Cor. 4:17 “For this cause have I sent unto you </a:t>
            </a:r>
            <a:r>
              <a:rPr lang="en-US" i="1" dirty="0" err="1" smtClean="0">
                <a:effectLst>
                  <a:glow rad="101600">
                    <a:schemeClr val="bg1">
                      <a:alpha val="60000"/>
                    </a:schemeClr>
                  </a:glow>
                </a:effectLst>
              </a:rPr>
              <a:t>Timotheus</a:t>
            </a:r>
            <a:r>
              <a:rPr lang="en-US" i="1" dirty="0" smtClean="0">
                <a:effectLst>
                  <a:glow rad="101600">
                    <a:schemeClr val="bg1">
                      <a:alpha val="60000"/>
                    </a:schemeClr>
                  </a:glow>
                </a:effectLst>
              </a:rPr>
              <a:t>, who is my beloved son, and faithful in the Lord.”</a:t>
            </a:r>
          </a:p>
          <a:p>
            <a:endParaRPr lang="en-US" i="1" dirty="0" smtClean="0">
              <a:effectLst>
                <a:glow rad="101600">
                  <a:schemeClr val="bg1">
                    <a:alpha val="60000"/>
                  </a:schemeClr>
                </a:glow>
              </a:effectLst>
            </a:endParaRPr>
          </a:p>
          <a:p>
            <a:endParaRPr lang="en-US" i="1" dirty="0" smtClean="0">
              <a:effectLst>
                <a:glow rad="101600">
                  <a:schemeClr val="bg1">
                    <a:alpha val="60000"/>
                  </a:schemeClr>
                </a:glow>
              </a:effectLst>
            </a:endParaRPr>
          </a:p>
          <a:p>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to="" calcmode="lin" valueType="num">
                                      <p:cBhvr>
                                        <p:cTn id="7" dur="1" fill="hold"/>
                                        <p:tgtEl>
                                          <p:spTgt spid="4">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to="" calcmode="lin" valueType="num">
                                      <p:cBhvr>
                                        <p:cTn id="12" dur="1" fill="hold"/>
                                        <p:tgtEl>
                                          <p:spTgt spid="4">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fontScale="92500" lnSpcReduction="10000"/>
          </a:bodyPr>
          <a:lstStyle/>
          <a:p>
            <a:r>
              <a:rPr lang="en-US" i="1" dirty="0" smtClean="0">
                <a:effectLst>
                  <a:glow rad="101600">
                    <a:schemeClr val="bg1">
                      <a:alpha val="60000"/>
                    </a:schemeClr>
                  </a:glow>
                </a:effectLst>
              </a:rPr>
              <a:t> Eph. 1:1 “Paul, an apostle of Jesus Christ by the will of God, to the saints which are at Ephesus, and to the faithful in Christ Jesus.”</a:t>
            </a:r>
          </a:p>
          <a:p>
            <a:r>
              <a:rPr lang="en-US" i="1" dirty="0" smtClean="0">
                <a:effectLst>
                  <a:glow rad="101600">
                    <a:schemeClr val="bg1">
                      <a:alpha val="60000"/>
                    </a:schemeClr>
                  </a:glow>
                </a:effectLst>
              </a:rPr>
              <a:t>Eph. 6:21 “</a:t>
            </a:r>
            <a:r>
              <a:rPr lang="en-US" i="1" dirty="0" err="1" smtClean="0">
                <a:effectLst>
                  <a:glow rad="101600">
                    <a:schemeClr val="bg1">
                      <a:alpha val="60000"/>
                    </a:schemeClr>
                  </a:glow>
                </a:effectLst>
              </a:rPr>
              <a:t>Tychicus</a:t>
            </a:r>
            <a:r>
              <a:rPr lang="en-US" i="1" dirty="0" smtClean="0">
                <a:effectLst>
                  <a:glow rad="101600">
                    <a:schemeClr val="bg1">
                      <a:alpha val="60000"/>
                    </a:schemeClr>
                  </a:glow>
                </a:effectLst>
              </a:rPr>
              <a:t>, a beloved brother and faithful minister in the Lord.”</a:t>
            </a:r>
          </a:p>
          <a:p>
            <a:r>
              <a:rPr lang="en-US" i="1" dirty="0" smtClean="0">
                <a:effectLst>
                  <a:glow rad="101600">
                    <a:schemeClr val="bg1">
                      <a:alpha val="60000"/>
                    </a:schemeClr>
                  </a:glow>
                </a:effectLst>
              </a:rPr>
              <a:t>Col. 4:9 “</a:t>
            </a:r>
            <a:r>
              <a:rPr lang="en-US" i="1" dirty="0" err="1" smtClean="0">
                <a:effectLst>
                  <a:glow rad="101600">
                    <a:schemeClr val="bg1">
                      <a:alpha val="60000"/>
                    </a:schemeClr>
                  </a:glow>
                </a:effectLst>
              </a:rPr>
              <a:t>Onesimus</a:t>
            </a:r>
            <a:r>
              <a:rPr lang="en-US" i="1" dirty="0" smtClean="0">
                <a:effectLst>
                  <a:glow rad="101600">
                    <a:schemeClr val="bg1">
                      <a:alpha val="60000"/>
                    </a:schemeClr>
                  </a:glow>
                </a:effectLst>
              </a:rPr>
              <a:t>, a faithful and beloved brother.”</a:t>
            </a:r>
          </a:p>
          <a:p>
            <a:r>
              <a:rPr lang="en-US" i="1" dirty="0" smtClean="0">
                <a:effectLst>
                  <a:glow rad="101600">
                    <a:schemeClr val="bg1">
                      <a:alpha val="60000"/>
                    </a:schemeClr>
                  </a:glow>
                </a:effectLst>
              </a:rPr>
              <a:t>I Pet. 5:12 “Silvanus, a faithful brother.”</a:t>
            </a:r>
          </a:p>
          <a:p>
            <a:r>
              <a:rPr lang="en-US" i="1" dirty="0" smtClean="0">
                <a:effectLst>
                  <a:glow rad="101600">
                    <a:schemeClr val="bg1">
                      <a:alpha val="60000"/>
                    </a:schemeClr>
                  </a:glow>
                </a:effectLst>
              </a:rPr>
              <a:t>I Tim. 1:12 “And I thank Christ Jesus our Lord, who hath enabled me, for that he counted me faithful, putting me into the ministry.”</a:t>
            </a:r>
          </a:p>
          <a:p>
            <a:r>
              <a:rPr lang="en-US" i="1" dirty="0" smtClean="0">
                <a:effectLst>
                  <a:glow rad="101600">
                    <a:schemeClr val="bg1">
                      <a:alpha val="60000"/>
                    </a:schemeClr>
                  </a:glow>
                </a:effectLst>
              </a:rPr>
              <a:t>Rev. 2:13 “I know thy works, and where thou </a:t>
            </a:r>
            <a:r>
              <a:rPr lang="en-US" i="1" dirty="0" err="1" smtClean="0">
                <a:effectLst>
                  <a:glow rad="101600">
                    <a:schemeClr val="bg1">
                      <a:alpha val="60000"/>
                    </a:schemeClr>
                  </a:glow>
                </a:effectLst>
              </a:rPr>
              <a:t>dwellest</a:t>
            </a:r>
            <a:r>
              <a:rPr lang="en-US" i="1" dirty="0" smtClean="0">
                <a:effectLst>
                  <a:glow rad="101600">
                    <a:schemeClr val="bg1">
                      <a:alpha val="60000"/>
                    </a:schemeClr>
                  </a:glow>
                </a:effectLst>
              </a:rPr>
              <a:t>, even where Satan's seat is: and thou </a:t>
            </a:r>
            <a:r>
              <a:rPr lang="en-US" i="1" dirty="0" err="1" smtClean="0">
                <a:effectLst>
                  <a:glow rad="101600">
                    <a:schemeClr val="bg1">
                      <a:alpha val="60000"/>
                    </a:schemeClr>
                  </a:glow>
                </a:effectLst>
              </a:rPr>
              <a:t>holdest</a:t>
            </a:r>
            <a:r>
              <a:rPr lang="en-US" i="1" dirty="0" smtClean="0">
                <a:effectLst>
                  <a:glow rad="101600">
                    <a:schemeClr val="bg1">
                      <a:alpha val="60000"/>
                    </a:schemeClr>
                  </a:glow>
                </a:effectLst>
              </a:rPr>
              <a:t> fast my name, and hast not denied my faith, even in those days wherein Antipas was my faithful martyr, who was slain among you, where Satan </a:t>
            </a:r>
            <a:r>
              <a:rPr lang="en-US" i="1" dirty="0" err="1" smtClean="0">
                <a:effectLst>
                  <a:glow rad="101600">
                    <a:schemeClr val="bg1">
                      <a:alpha val="60000"/>
                    </a:schemeClr>
                  </a:glow>
                </a:effectLst>
              </a:rPr>
              <a:t>dwelleth</a:t>
            </a:r>
            <a:r>
              <a:rPr lang="en-US" i="1" dirty="0" smtClean="0">
                <a:effectLst>
                  <a:glow rad="101600">
                    <a:schemeClr val="bg1">
                      <a:alpha val="60000"/>
                    </a:schemeClr>
                  </a:glo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 y="-228600"/>
            <a:ext cx="95250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c:\Users\Ptr. Daniel White\Desktop\Bible pictures\Bible pictures New Testament\Timothy\Paul and Timothy 1366A-54-1Tim 1.jpg"/>
          <p:cNvPicPr>
            <a:picLocks noChangeAspect="1" noChangeArrowheads="1"/>
          </p:cNvPicPr>
          <p:nvPr/>
        </p:nvPicPr>
        <p:blipFill>
          <a:blip r:embed="rId3" cstate="print"/>
          <a:srcRect/>
          <a:stretch>
            <a:fillRect/>
          </a:stretch>
        </p:blipFill>
        <p:spPr bwMode="auto">
          <a:xfrm>
            <a:off x="0" y="-228600"/>
            <a:ext cx="9144000" cy="4783138"/>
          </a:xfrm>
          <a:prstGeom prst="rect">
            <a:avLst/>
          </a:prstGeom>
          <a:noFill/>
        </p:spPr>
      </p:pic>
      <p:sp>
        <p:nvSpPr>
          <p:cNvPr id="3" name="Content Placeholder 2"/>
          <p:cNvSpPr>
            <a:spLocks noGrp="1"/>
          </p:cNvSpPr>
          <p:nvPr>
            <p:ph idx="1"/>
          </p:nvPr>
        </p:nvSpPr>
        <p:spPr>
          <a:xfrm>
            <a:off x="-152400" y="4724400"/>
            <a:ext cx="9296400" cy="2133600"/>
          </a:xfrm>
        </p:spPr>
        <p:txBody>
          <a:bodyPr>
            <a:normAutofit lnSpcReduction="10000"/>
          </a:bodyPr>
          <a:lstStyle/>
          <a:p>
            <a:pPr algn="ctr">
              <a:buNone/>
            </a:pPr>
            <a:r>
              <a:rPr lang="en-US" i="1" dirty="0" smtClean="0"/>
              <a:t>    II Tim. 2:2 “And the things that thou hast heard of me among many witnesses, the same commit thou to faithful men, who shall be able to teach </a:t>
            </a:r>
          </a:p>
          <a:p>
            <a:pPr algn="ctr">
              <a:buNone/>
            </a:pPr>
            <a:r>
              <a:rPr lang="en-US" i="1" dirty="0" smtClean="0"/>
              <a:t>others also.”</a:t>
            </a:r>
          </a:p>
          <a:p>
            <a:pPr algn="ct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763000" cy="1143000"/>
          </a:xfrm>
        </p:spPr>
        <p:txBody>
          <a:bodyPr>
            <a:noAutofit/>
          </a:bodyPr>
          <a:lstStyle/>
          <a:p>
            <a:r>
              <a:rPr lang="en-US" sz="4000" dirty="0" smtClean="0">
                <a:effectLst>
                  <a:glow rad="101600">
                    <a:schemeClr val="bg1">
                      <a:alpha val="60000"/>
                    </a:schemeClr>
                  </a:glow>
                </a:effectLst>
              </a:rPr>
              <a:t>3. Fathers Who </a:t>
            </a:r>
            <a:r>
              <a:rPr lang="en-US" sz="4000" dirty="0">
                <a:effectLst>
                  <a:glow rad="101600">
                    <a:schemeClr val="bg1">
                      <a:alpha val="60000"/>
                    </a:schemeClr>
                  </a:glow>
                </a:effectLst>
              </a:rPr>
              <a:t>M</a:t>
            </a:r>
            <a:r>
              <a:rPr lang="en-US" sz="4000" dirty="0" smtClean="0">
                <a:effectLst>
                  <a:glow rad="101600">
                    <a:schemeClr val="bg1">
                      <a:alpha val="60000"/>
                    </a:schemeClr>
                  </a:glow>
                </a:effectLst>
              </a:rPr>
              <a:t>ake Rules without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 Principles to Undergird Them</a:t>
            </a:r>
            <a:endParaRPr lang="en-US" sz="4000" dirty="0">
              <a:effectLst>
                <a:glow rad="101600">
                  <a:schemeClr val="bg1">
                    <a:alpha val="60000"/>
                  </a:schemeClr>
                </a:glow>
              </a:effectLst>
            </a:endParaRPr>
          </a:p>
        </p:txBody>
      </p:sp>
      <p:sp>
        <p:nvSpPr>
          <p:cNvPr id="3" name="Content Placeholder 2"/>
          <p:cNvSpPr>
            <a:spLocks noGrp="1"/>
          </p:cNvSpPr>
          <p:nvPr>
            <p:ph idx="1"/>
          </p:nvPr>
        </p:nvSpPr>
        <p:spPr>
          <a:xfrm>
            <a:off x="4953000" y="1676400"/>
            <a:ext cx="4191000" cy="5334000"/>
          </a:xfrm>
        </p:spPr>
        <p:txBody>
          <a:bodyPr>
            <a:normAutofit/>
          </a:bodyPr>
          <a:lstStyle/>
          <a:p>
            <a:pPr algn="ctr">
              <a:buNone/>
            </a:pPr>
            <a:r>
              <a:rPr lang="en-US" i="1" dirty="0">
                <a:solidFill>
                  <a:srgbClr val="FFFF00"/>
                </a:solidFill>
                <a:effectLst>
                  <a:glow rad="101600">
                    <a:schemeClr val="bg1">
                      <a:alpha val="60000"/>
                    </a:schemeClr>
                  </a:glow>
                </a:effectLst>
              </a:rPr>
              <a:t> </a:t>
            </a:r>
            <a:r>
              <a:rPr lang="en-US" i="1" dirty="0" smtClean="0">
                <a:solidFill>
                  <a:srgbClr val="FFFF00"/>
                </a:solidFill>
                <a:effectLst>
                  <a:glow rad="101600">
                    <a:schemeClr val="bg1">
                      <a:alpha val="60000"/>
                    </a:schemeClr>
                  </a:glow>
                </a:effectLst>
              </a:rPr>
              <a:t>   “And thou </a:t>
            </a:r>
            <a:r>
              <a:rPr lang="en-US" i="1" dirty="0" err="1" smtClean="0">
                <a:solidFill>
                  <a:srgbClr val="FFFF00"/>
                </a:solidFill>
                <a:effectLst>
                  <a:glow rad="101600">
                    <a:schemeClr val="bg1">
                      <a:alpha val="60000"/>
                    </a:schemeClr>
                  </a:glow>
                </a:effectLst>
              </a:rPr>
              <a:t>shalt</a:t>
            </a:r>
            <a:r>
              <a:rPr lang="en-US" i="1" dirty="0" smtClean="0">
                <a:solidFill>
                  <a:srgbClr val="FFFF00"/>
                </a:solidFill>
                <a:effectLst>
                  <a:glow rad="101600">
                    <a:schemeClr val="bg1">
                      <a:alpha val="60000"/>
                    </a:schemeClr>
                  </a:glow>
                </a:effectLst>
              </a:rPr>
              <a:t> teach them diligently unto thy children, and </a:t>
            </a:r>
            <a:r>
              <a:rPr lang="en-US" i="1" dirty="0" err="1" smtClean="0">
                <a:solidFill>
                  <a:srgbClr val="FFFF00"/>
                </a:solidFill>
                <a:effectLst>
                  <a:glow rad="101600">
                    <a:schemeClr val="bg1">
                      <a:alpha val="60000"/>
                    </a:schemeClr>
                  </a:glow>
                </a:effectLst>
              </a:rPr>
              <a:t>shalt</a:t>
            </a:r>
            <a:r>
              <a:rPr lang="en-US" i="1" dirty="0" smtClean="0">
                <a:solidFill>
                  <a:srgbClr val="FFFF00"/>
                </a:solidFill>
                <a:effectLst>
                  <a:glow rad="101600">
                    <a:schemeClr val="bg1">
                      <a:alpha val="60000"/>
                    </a:schemeClr>
                  </a:glow>
                </a:effectLst>
              </a:rPr>
              <a:t> talk of them when thou </a:t>
            </a:r>
            <a:r>
              <a:rPr lang="en-US" i="1" dirty="0" err="1" smtClean="0">
                <a:solidFill>
                  <a:srgbClr val="FFFF00"/>
                </a:solidFill>
                <a:effectLst>
                  <a:glow rad="101600">
                    <a:schemeClr val="bg1">
                      <a:alpha val="60000"/>
                    </a:schemeClr>
                  </a:glow>
                </a:effectLst>
              </a:rPr>
              <a:t>sittest</a:t>
            </a:r>
            <a:r>
              <a:rPr lang="en-US" i="1" dirty="0" smtClean="0">
                <a:solidFill>
                  <a:srgbClr val="FFFF00"/>
                </a:solidFill>
                <a:effectLst>
                  <a:glow rad="101600">
                    <a:schemeClr val="bg1">
                      <a:alpha val="60000"/>
                    </a:schemeClr>
                  </a:glow>
                </a:effectLst>
              </a:rPr>
              <a:t> in </a:t>
            </a:r>
            <a:r>
              <a:rPr lang="en-US" i="1" dirty="0" err="1" smtClean="0">
                <a:solidFill>
                  <a:srgbClr val="FFFF00"/>
                </a:solidFill>
                <a:effectLst>
                  <a:glow rad="101600">
                    <a:schemeClr val="bg1">
                      <a:alpha val="60000"/>
                    </a:schemeClr>
                  </a:glow>
                </a:effectLst>
              </a:rPr>
              <a:t>thine</a:t>
            </a:r>
            <a:r>
              <a:rPr lang="en-US" i="1" dirty="0" smtClean="0">
                <a:solidFill>
                  <a:srgbClr val="FFFF00"/>
                </a:solidFill>
                <a:effectLst>
                  <a:glow rad="101600">
                    <a:schemeClr val="bg1">
                      <a:alpha val="60000"/>
                    </a:schemeClr>
                  </a:glow>
                </a:effectLst>
              </a:rPr>
              <a:t> house, and when thou </a:t>
            </a:r>
            <a:r>
              <a:rPr lang="en-US" i="1" dirty="0" err="1" smtClean="0">
                <a:solidFill>
                  <a:srgbClr val="FFFF00"/>
                </a:solidFill>
                <a:effectLst>
                  <a:glow rad="101600">
                    <a:schemeClr val="bg1">
                      <a:alpha val="60000"/>
                    </a:schemeClr>
                  </a:glow>
                </a:effectLst>
              </a:rPr>
              <a:t>walkest</a:t>
            </a:r>
            <a:r>
              <a:rPr lang="en-US" i="1" dirty="0" smtClean="0">
                <a:solidFill>
                  <a:srgbClr val="FFFF00"/>
                </a:solidFill>
                <a:effectLst>
                  <a:glow rad="101600">
                    <a:schemeClr val="bg1">
                      <a:alpha val="60000"/>
                    </a:schemeClr>
                  </a:glow>
                </a:effectLst>
              </a:rPr>
              <a:t> by the way, and when thou </a:t>
            </a:r>
            <a:r>
              <a:rPr lang="en-US" i="1" dirty="0" err="1" smtClean="0">
                <a:solidFill>
                  <a:srgbClr val="FFFF00"/>
                </a:solidFill>
                <a:effectLst>
                  <a:glow rad="101600">
                    <a:schemeClr val="bg1">
                      <a:alpha val="60000"/>
                    </a:schemeClr>
                  </a:glow>
                </a:effectLst>
              </a:rPr>
              <a:t>liest</a:t>
            </a:r>
            <a:r>
              <a:rPr lang="en-US" i="1" dirty="0" smtClean="0">
                <a:solidFill>
                  <a:srgbClr val="FFFF00"/>
                </a:solidFill>
                <a:effectLst>
                  <a:glow rad="101600">
                    <a:schemeClr val="bg1">
                      <a:alpha val="60000"/>
                    </a:schemeClr>
                  </a:glow>
                </a:effectLst>
              </a:rPr>
              <a:t> down, and when thou </a:t>
            </a:r>
            <a:r>
              <a:rPr lang="en-US" i="1" dirty="0" err="1" smtClean="0">
                <a:solidFill>
                  <a:srgbClr val="FFFF00"/>
                </a:solidFill>
                <a:effectLst>
                  <a:glow rad="101600">
                    <a:schemeClr val="bg1">
                      <a:alpha val="60000"/>
                    </a:schemeClr>
                  </a:glow>
                </a:effectLst>
              </a:rPr>
              <a:t>risest</a:t>
            </a:r>
            <a:r>
              <a:rPr lang="en-US" i="1" dirty="0" smtClean="0">
                <a:solidFill>
                  <a:srgbClr val="FFFF00"/>
                </a:solidFill>
                <a:effectLst>
                  <a:glow rad="101600">
                    <a:schemeClr val="bg1">
                      <a:alpha val="60000"/>
                    </a:schemeClr>
                  </a:glow>
                </a:effectLst>
              </a:rPr>
              <a:t> up.” (Deut. 6:7) </a:t>
            </a:r>
            <a:endParaRPr lang="en-US" i="1" dirty="0">
              <a:solidFill>
                <a:srgbClr val="FFFF00"/>
              </a:solidFill>
              <a:effectLst>
                <a:glow rad="101600">
                  <a:schemeClr val="bg1">
                    <a:alpha val="60000"/>
                  </a:schemeClr>
                </a:glow>
              </a:effectLst>
            </a:endParaRPr>
          </a:p>
        </p:txBody>
      </p:sp>
      <p:pic>
        <p:nvPicPr>
          <p:cNvPr id="9218" name="Picture 2"/>
          <p:cNvPicPr>
            <a:picLocks noChangeAspect="1" noChangeArrowheads="1"/>
          </p:cNvPicPr>
          <p:nvPr/>
        </p:nvPicPr>
        <p:blipFill>
          <a:blip r:embed="rId3" cstate="print"/>
          <a:srcRect/>
          <a:stretch>
            <a:fillRect/>
          </a:stretch>
        </p:blipFill>
        <p:spPr bwMode="auto">
          <a:xfrm>
            <a:off x="228600" y="2286000"/>
            <a:ext cx="4953000" cy="3581400"/>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228600" y="2286000"/>
            <a:ext cx="4953000"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fade">
                                      <p:cBhvr>
                                        <p:cTn id="1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flipH="1">
            <a:off x="-457200" y="-152400"/>
            <a:ext cx="9829799" cy="71628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p:cNvPicPr>
            <a:picLocks noChangeAspect="1" noChangeArrowheads="1"/>
          </p:cNvPicPr>
          <p:nvPr/>
        </p:nvPicPr>
        <p:blipFill>
          <a:blip r:embed="rId3" cstate="print">
            <a:lum bright="-10000"/>
          </a:blip>
          <a:srcRect/>
          <a:stretch>
            <a:fillRect/>
          </a:stretch>
        </p:blipFill>
        <p:spPr bwMode="auto">
          <a:xfrm>
            <a:off x="0" y="190500"/>
            <a:ext cx="5343525" cy="6667500"/>
          </a:xfrm>
          <a:prstGeom prst="rect">
            <a:avLst/>
          </a:prstGeom>
          <a:noFill/>
          <a:ln w="9525">
            <a:noFill/>
            <a:miter lim="800000"/>
            <a:headEnd/>
            <a:tailEnd/>
          </a:ln>
        </p:spPr>
      </p:pic>
      <p:sp>
        <p:nvSpPr>
          <p:cNvPr id="4" name="Title 3"/>
          <p:cNvSpPr>
            <a:spLocks noGrp="1"/>
          </p:cNvSpPr>
          <p:nvPr>
            <p:ph type="title"/>
          </p:nvPr>
        </p:nvSpPr>
        <p:spPr>
          <a:xfrm>
            <a:off x="5562600" y="152400"/>
            <a:ext cx="3581400" cy="6705600"/>
          </a:xfrm>
        </p:spPr>
        <p:txBody>
          <a:bodyPr/>
          <a:lstStyle/>
          <a:p>
            <a:r>
              <a:rPr lang="en-US" i="1" dirty="0" smtClean="0">
                <a:solidFill>
                  <a:srgbClr val="FFFF00"/>
                </a:solidFill>
              </a:rPr>
              <a:t>“Thy word is a lamp unto my feet, and a light unto my path.”</a:t>
            </a:r>
            <a:br>
              <a:rPr lang="en-US" i="1" dirty="0" smtClean="0">
                <a:solidFill>
                  <a:srgbClr val="FFFF00"/>
                </a:solidFill>
              </a:rPr>
            </a:br>
            <a:r>
              <a:rPr lang="en-US" i="1" dirty="0">
                <a:solidFill>
                  <a:srgbClr val="FFFF00"/>
                </a:solidFill>
              </a:rPr>
              <a:t>(</a:t>
            </a:r>
            <a:r>
              <a:rPr lang="en-US" i="1" dirty="0" smtClean="0">
                <a:solidFill>
                  <a:srgbClr val="FFFF00"/>
                </a:solidFill>
              </a:rPr>
              <a:t>Ps. 119:105) </a:t>
            </a:r>
            <a:endParaRPr lang="en-US" i="1" dirty="0">
              <a:solidFill>
                <a:srgbClr val="FFFF00"/>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4. Fathers </a:t>
            </a:r>
            <a:r>
              <a:rPr lang="en-US" dirty="0">
                <a:effectLst>
                  <a:glow rad="101600">
                    <a:schemeClr val="bg1">
                      <a:alpha val="60000"/>
                    </a:schemeClr>
                  </a:glow>
                </a:effectLst>
              </a:rPr>
              <a:t>W</a:t>
            </a:r>
            <a:r>
              <a:rPr lang="en-US" dirty="0" smtClean="0">
                <a:effectLst>
                  <a:glow rad="101600">
                    <a:schemeClr val="bg1">
                      <a:alpha val="60000"/>
                    </a:schemeClr>
                  </a:glow>
                </a:effectLst>
              </a:rPr>
              <a:t>ho Have Double Standards</a:t>
            </a:r>
            <a:endParaRPr lang="en-US" dirty="0">
              <a:effectLst>
                <a:glow rad="101600">
                  <a:schemeClr val="bg1">
                    <a:alpha val="60000"/>
                  </a:schemeClr>
                </a:glow>
              </a:effectLst>
            </a:endParaRPr>
          </a:p>
        </p:txBody>
      </p:sp>
      <p:sp>
        <p:nvSpPr>
          <p:cNvPr id="6" name="Content Placeholder 5"/>
          <p:cNvSpPr>
            <a:spLocks noGrp="1"/>
          </p:cNvSpPr>
          <p:nvPr>
            <p:ph idx="1"/>
          </p:nvPr>
        </p:nvSpPr>
        <p:spPr>
          <a:xfrm>
            <a:off x="0" y="1600200"/>
            <a:ext cx="4953000" cy="5257800"/>
          </a:xfrm>
        </p:spPr>
        <p:txBody>
          <a:bodyPr/>
          <a:lstStyle/>
          <a:p>
            <a:pPr>
              <a:buNone/>
            </a:pPr>
            <a:r>
              <a:rPr lang="en-US" i="1" dirty="0" smtClean="0">
                <a:effectLst>
                  <a:glow rad="101600">
                    <a:schemeClr val="bg1">
                      <a:alpha val="60000"/>
                    </a:schemeClr>
                  </a:glow>
                </a:effectLst>
              </a:rPr>
              <a:t>    I Cor. 15:58 “Therefore, my beloved brethren, be ye </a:t>
            </a:r>
            <a:r>
              <a:rPr lang="en-US" i="1" dirty="0" err="1" smtClean="0">
                <a:effectLst>
                  <a:glow rad="101600">
                    <a:schemeClr val="bg1">
                      <a:alpha val="60000"/>
                    </a:schemeClr>
                  </a:glow>
                </a:effectLst>
              </a:rPr>
              <a:t>stedfast</a:t>
            </a:r>
            <a:r>
              <a:rPr lang="en-US" i="1" dirty="0" smtClean="0">
                <a:effectLst>
                  <a:glow rad="101600">
                    <a:schemeClr val="bg1">
                      <a:alpha val="60000"/>
                    </a:schemeClr>
                  </a:glow>
                </a:effectLst>
              </a:rPr>
              <a:t>, </a:t>
            </a:r>
            <a:r>
              <a:rPr lang="en-US" i="1" dirty="0" err="1" smtClean="0">
                <a:effectLst>
                  <a:glow rad="101600">
                    <a:schemeClr val="bg1">
                      <a:alpha val="60000"/>
                    </a:schemeClr>
                  </a:glow>
                </a:effectLst>
              </a:rPr>
              <a:t>unmoveable</a:t>
            </a:r>
            <a:r>
              <a:rPr lang="en-US" i="1" dirty="0" smtClean="0">
                <a:effectLst>
                  <a:glow rad="101600">
                    <a:schemeClr val="bg1">
                      <a:alpha val="60000"/>
                    </a:schemeClr>
                  </a:glow>
                </a:effectLst>
              </a:rPr>
              <a:t>…”</a:t>
            </a:r>
          </a:p>
          <a:p>
            <a:pPr>
              <a:buNone/>
            </a:pPr>
            <a:r>
              <a:rPr lang="en-US" dirty="0" smtClean="0"/>
              <a:t>    </a:t>
            </a:r>
            <a:r>
              <a:rPr lang="en-US" i="1" dirty="0" smtClean="0">
                <a:effectLst>
                  <a:glow rad="101600">
                    <a:schemeClr val="bg1">
                      <a:alpha val="60000"/>
                    </a:schemeClr>
                  </a:glow>
                </a:effectLst>
              </a:rPr>
              <a:t>Matt .7:5 “Thou hypocrite, first cast out the beam out of </a:t>
            </a:r>
            <a:r>
              <a:rPr lang="en-US" i="1" dirty="0" err="1" smtClean="0">
                <a:effectLst>
                  <a:glow rad="101600">
                    <a:schemeClr val="bg1">
                      <a:alpha val="60000"/>
                    </a:schemeClr>
                  </a:glow>
                </a:effectLst>
              </a:rPr>
              <a:t>thine</a:t>
            </a:r>
            <a:r>
              <a:rPr lang="en-US" i="1" dirty="0" smtClean="0">
                <a:effectLst>
                  <a:glow rad="101600">
                    <a:schemeClr val="bg1">
                      <a:alpha val="60000"/>
                    </a:schemeClr>
                  </a:glow>
                </a:effectLst>
              </a:rPr>
              <a:t> own eye; and then </a:t>
            </a:r>
            <a:r>
              <a:rPr lang="en-US" i="1" dirty="0" err="1" smtClean="0">
                <a:effectLst>
                  <a:glow rad="101600">
                    <a:schemeClr val="bg1">
                      <a:alpha val="60000"/>
                    </a:schemeClr>
                  </a:glow>
                </a:effectLst>
              </a:rPr>
              <a:t>shalt</a:t>
            </a:r>
            <a:r>
              <a:rPr lang="en-US" i="1" dirty="0" smtClean="0">
                <a:effectLst>
                  <a:glow rad="101600">
                    <a:schemeClr val="bg1">
                      <a:alpha val="60000"/>
                    </a:schemeClr>
                  </a:glow>
                </a:effectLst>
              </a:rPr>
              <a:t> thou see clearly to cast out the mote out of thy brother's eye…”</a:t>
            </a:r>
          </a:p>
          <a:p>
            <a:pPr>
              <a:buNone/>
            </a:pPr>
            <a:endParaRPr lang="en-US" i="1" dirty="0">
              <a:effectLst>
                <a:glow rad="101600">
                  <a:schemeClr val="bg1">
                    <a:alpha val="60000"/>
                  </a:schemeClr>
                </a:glow>
              </a:effectLst>
            </a:endParaRPr>
          </a:p>
        </p:txBody>
      </p:sp>
      <p:pic>
        <p:nvPicPr>
          <p:cNvPr id="7" name="Picture 2"/>
          <p:cNvPicPr>
            <a:picLocks noChangeAspect="1" noChangeArrowheads="1"/>
          </p:cNvPicPr>
          <p:nvPr/>
        </p:nvPicPr>
        <p:blipFill>
          <a:blip r:embed="rId3" cstate="print"/>
          <a:stretch>
            <a:fillRect/>
          </a:stretch>
        </p:blipFill>
        <p:spPr bwMode="auto">
          <a:xfrm>
            <a:off x="5050573" y="1524000"/>
            <a:ext cx="3902927"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to="" calcmode="lin" valueType="num">
                                      <p:cBhvr>
                                        <p:cTn id="7" dur="1" fill="hold"/>
                                        <p:tgtEl>
                                          <p:spTgt spid="6">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to="" calcmode="lin" valueType="num">
                                      <p:cBhvr>
                                        <p:cTn id="12" dur="1" fill="hold"/>
                                        <p:tgtEl>
                                          <p:spTgt spid="7"/>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to="" calcmode="lin" valueType="num">
                                      <p:cBhvr>
                                        <p:cTn id="17" dur="1" fill="hold"/>
                                        <p:tgtEl>
                                          <p:spTgt spid="6">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228600"/>
            <a:ext cx="9601200"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6583362"/>
          </a:xfrm>
        </p:spPr>
        <p:txBody>
          <a:bodyPr>
            <a:normAutofit fontScale="90000"/>
          </a:bodyPr>
          <a:lstStyle/>
          <a:p>
            <a:r>
              <a:rPr lang="en-US" i="1" dirty="0" smtClean="0">
                <a:solidFill>
                  <a:srgbClr val="FFFF00"/>
                </a:solidFill>
                <a:effectLst>
                  <a:glow rad="101600">
                    <a:schemeClr val="bg1">
                      <a:alpha val="60000"/>
                    </a:schemeClr>
                  </a:glow>
                </a:effectLst>
              </a:rPr>
              <a:t> “There is a generation that </a:t>
            </a:r>
            <a:r>
              <a:rPr lang="en-US" i="1" dirty="0" err="1" smtClean="0">
                <a:solidFill>
                  <a:srgbClr val="FFFF00"/>
                </a:solidFill>
                <a:effectLst>
                  <a:glow rad="101600">
                    <a:schemeClr val="bg1">
                      <a:alpha val="60000"/>
                    </a:schemeClr>
                  </a:glow>
                </a:effectLst>
              </a:rPr>
              <a:t>curseth</a:t>
            </a:r>
            <a:r>
              <a:rPr lang="en-US" i="1" dirty="0" smtClean="0">
                <a:solidFill>
                  <a:srgbClr val="FFFF00"/>
                </a:solidFill>
                <a:effectLst>
                  <a:glow rad="101600">
                    <a:schemeClr val="bg1">
                      <a:alpha val="60000"/>
                    </a:schemeClr>
                  </a:glow>
                </a:effectLst>
              </a:rPr>
              <a:t> their father, and doth not bless their mother. There is a generation that are pure in their own eyes, and yet is not washed from their filthiness. There is a generation, O how lofty are their eyes! and their eyelids are lifted up. There is a generation, whose teeth are as </a:t>
            </a:r>
            <a:r>
              <a:rPr lang="en-US" i="1" dirty="0" smtClean="0">
                <a:solidFill>
                  <a:srgbClr val="FFFF00"/>
                </a:solidFill>
                <a:effectLst>
                  <a:glow rad="101600">
                    <a:schemeClr val="bg1">
                      <a:alpha val="60000"/>
                    </a:schemeClr>
                  </a:glow>
                </a:effectLst>
              </a:rPr>
              <a:t>swords, and their jaw teeth as knives.” </a:t>
            </a:r>
            <a:r>
              <a:rPr lang="en-US" i="1" dirty="0" smtClean="0">
                <a:solidFill>
                  <a:srgbClr val="FFFF00"/>
                </a:solidFill>
                <a:effectLst>
                  <a:glow rad="101600">
                    <a:schemeClr val="bg1">
                      <a:alpha val="60000"/>
                    </a:schemeClr>
                  </a:glow>
                </a:effectLst>
              </a:rPr>
              <a:t>(Proverbs 30:11-14)</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0" y="304800"/>
            <a:ext cx="9144000" cy="6553200"/>
          </a:xfrm>
        </p:spPr>
        <p:txBody>
          <a:bodyPr>
            <a:normAutofit/>
          </a:bodyPr>
          <a:lstStyle/>
          <a:p>
            <a:pPr>
              <a:buNone/>
            </a:pPr>
            <a:r>
              <a:rPr lang="en-US" i="1" dirty="0" smtClean="0">
                <a:effectLst>
                  <a:glow rad="101600">
                    <a:schemeClr val="bg1">
                      <a:alpha val="60000"/>
                    </a:schemeClr>
                  </a:glow>
                </a:effectLst>
              </a:rPr>
              <a:t>    Isa 59:19 “So shall they fear the name of the LORD from the west, and his glory from the rising of the sun. When the enemy shall come in like a flood, the Spirit of the LORD shall lift up a standard against him.”</a:t>
            </a:r>
          </a:p>
          <a:p>
            <a:pPr>
              <a:buNone/>
            </a:pPr>
            <a:r>
              <a:rPr lang="en-US" i="1" dirty="0" smtClean="0">
                <a:effectLst>
                  <a:glow rad="101600">
                    <a:schemeClr val="bg1">
                      <a:alpha val="60000"/>
                    </a:schemeClr>
                  </a:glow>
                </a:effectLst>
              </a:rPr>
              <a:t>    Isa 62:10 “Go through, go through the gates; prepare ye the way of the people; cast up, cast up the highway; gather out the stones; lift up a standard for the people.”</a:t>
            </a:r>
          </a:p>
          <a:p>
            <a:pPr>
              <a:buNone/>
            </a:pPr>
            <a:r>
              <a:rPr lang="en-US" i="1" dirty="0" smtClean="0">
                <a:effectLst>
                  <a:glow rad="101600">
                    <a:schemeClr val="bg1">
                      <a:alpha val="60000"/>
                    </a:schemeClr>
                  </a:glow>
                </a:effectLst>
              </a:rPr>
              <a:t>   Jer. 50:2 “Declare ye among the nations, and publish, and set up a standard; publish, and conceal not.”</a:t>
            </a:r>
          </a:p>
          <a:p>
            <a:pPr>
              <a:buFont typeface="Arial" charset="0"/>
              <a:buChar char="•"/>
            </a:pPr>
            <a:endParaRPr lang="en-US" i="1" dirty="0" smtClean="0">
              <a:effectLst>
                <a:glow rad="101600">
                  <a:schemeClr val="bg1">
                    <a:alpha val="60000"/>
                  </a:schemeClr>
                </a:glow>
              </a:effectLst>
            </a:endParaRPr>
          </a:p>
          <a:p>
            <a:pPr>
              <a:buNone/>
            </a:pPr>
            <a:endParaRPr lang="en-US" i="1" dirty="0" smtClean="0">
              <a:effectLst>
                <a:glow rad="101600">
                  <a:schemeClr val="bg1">
                    <a:alpha val="60000"/>
                  </a:schemeClr>
                </a:glow>
              </a:effectLst>
            </a:endParaRPr>
          </a:p>
          <a:p>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to="" calcmode="lin" valueType="num">
                                      <p:cBhvr>
                                        <p:cTn id="7" dur="1" fill="hold"/>
                                        <p:tgtEl>
                                          <p:spTgt spid="6">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 to="" calcmode="lin" valueType="num">
                                      <p:cBhvr>
                                        <p:cTn id="12" dur="1" fill="hold"/>
                                        <p:tgtEl>
                                          <p:spTgt spid="6">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5181600" cy="1249362"/>
          </a:xfrm>
        </p:spPr>
        <p:txBody>
          <a:bodyPr>
            <a:noAutofit/>
          </a:bodyPr>
          <a:lstStyle/>
          <a:p>
            <a:r>
              <a:rPr lang="en-US" sz="4000" dirty="0" smtClean="0">
                <a:effectLst>
                  <a:glow rad="101600">
                    <a:schemeClr val="bg1">
                      <a:alpha val="60000"/>
                    </a:schemeClr>
                  </a:glow>
                </a:effectLst>
              </a:rPr>
              <a:t>5. Fathers Who Are </a:t>
            </a:r>
            <a:br>
              <a:rPr lang="en-US" sz="4000" dirty="0" smtClean="0">
                <a:effectLst>
                  <a:glow rad="101600">
                    <a:schemeClr val="bg1">
                      <a:alpha val="60000"/>
                    </a:schemeClr>
                  </a:glow>
                </a:effectLst>
              </a:rPr>
            </a:br>
            <a:r>
              <a:rPr lang="en-US" sz="4000" dirty="0" smtClean="0">
                <a:effectLst>
                  <a:glow rad="101600">
                    <a:schemeClr val="bg1">
                      <a:alpha val="60000"/>
                    </a:schemeClr>
                  </a:glow>
                </a:effectLst>
              </a:rPr>
              <a:t>Unwilling to Discipline</a:t>
            </a:r>
            <a:endParaRPr lang="en-US" sz="4000" dirty="0">
              <a:effectLst>
                <a:glow rad="101600">
                  <a:schemeClr val="bg1">
                    <a:alpha val="60000"/>
                  </a:schemeClr>
                </a:glow>
              </a:effectLst>
            </a:endParaRPr>
          </a:p>
        </p:txBody>
      </p:sp>
      <p:sp>
        <p:nvSpPr>
          <p:cNvPr id="3" name="Content Placeholder 2"/>
          <p:cNvSpPr>
            <a:spLocks noGrp="1"/>
          </p:cNvSpPr>
          <p:nvPr>
            <p:ph idx="1"/>
          </p:nvPr>
        </p:nvSpPr>
        <p:spPr>
          <a:xfrm>
            <a:off x="0" y="1828800"/>
            <a:ext cx="5486400" cy="5029200"/>
          </a:xfrm>
        </p:spPr>
        <p:txBody>
          <a:bodyPr>
            <a:normAutofit lnSpcReduction="10000"/>
          </a:bodyPr>
          <a:lstStyle/>
          <a:p>
            <a:pPr algn="ctr">
              <a:buNone/>
            </a:pPr>
            <a:r>
              <a:rPr lang="en-US" dirty="0" smtClean="0">
                <a:solidFill>
                  <a:srgbClr val="FFFF00"/>
                </a:solidFill>
              </a:rPr>
              <a:t>    </a:t>
            </a:r>
            <a:r>
              <a:rPr lang="en-US" i="1" dirty="0" smtClean="0">
                <a:solidFill>
                  <a:srgbClr val="FFFF00"/>
                </a:solidFill>
                <a:effectLst>
                  <a:glow rad="101600">
                    <a:schemeClr val="bg1">
                      <a:alpha val="60000"/>
                    </a:schemeClr>
                  </a:glow>
                </a:effectLst>
              </a:rPr>
              <a:t>“For whom the Lord </a:t>
            </a:r>
            <a:r>
              <a:rPr lang="en-US" i="1" dirty="0" err="1" smtClean="0">
                <a:solidFill>
                  <a:srgbClr val="FFFF00"/>
                </a:solidFill>
                <a:effectLst>
                  <a:glow rad="101600">
                    <a:schemeClr val="bg1">
                      <a:alpha val="60000"/>
                    </a:schemeClr>
                  </a:glow>
                </a:effectLst>
              </a:rPr>
              <a:t>loveth</a:t>
            </a:r>
            <a:r>
              <a:rPr lang="en-US" i="1" dirty="0" smtClean="0">
                <a:solidFill>
                  <a:srgbClr val="FFFF00"/>
                </a:solidFill>
                <a:effectLst>
                  <a:glow rad="101600">
                    <a:schemeClr val="bg1">
                      <a:alpha val="60000"/>
                    </a:schemeClr>
                  </a:glow>
                </a:effectLst>
              </a:rPr>
              <a:t> he </a:t>
            </a:r>
            <a:r>
              <a:rPr lang="en-US" i="1" dirty="0" err="1" smtClean="0">
                <a:solidFill>
                  <a:srgbClr val="FFFF00"/>
                </a:solidFill>
                <a:effectLst>
                  <a:glow rad="101600">
                    <a:schemeClr val="bg1">
                      <a:alpha val="60000"/>
                    </a:schemeClr>
                  </a:glow>
                </a:effectLst>
              </a:rPr>
              <a:t>chasteneth</a:t>
            </a:r>
            <a:r>
              <a:rPr lang="en-US" i="1" dirty="0" smtClean="0">
                <a:solidFill>
                  <a:srgbClr val="FFFF00"/>
                </a:solidFill>
                <a:effectLst>
                  <a:glow rad="101600">
                    <a:schemeClr val="bg1">
                      <a:alpha val="60000"/>
                    </a:schemeClr>
                  </a:glow>
                </a:effectLst>
              </a:rPr>
              <a:t>, and </a:t>
            </a:r>
            <a:r>
              <a:rPr lang="en-US" i="1" dirty="0" err="1" smtClean="0">
                <a:solidFill>
                  <a:srgbClr val="FFFF00"/>
                </a:solidFill>
                <a:effectLst>
                  <a:glow rad="101600">
                    <a:schemeClr val="bg1">
                      <a:alpha val="60000"/>
                    </a:schemeClr>
                  </a:glow>
                </a:effectLst>
              </a:rPr>
              <a:t>scourgeth</a:t>
            </a:r>
            <a:r>
              <a:rPr lang="en-US" i="1" dirty="0" smtClean="0">
                <a:solidFill>
                  <a:srgbClr val="FFFF00"/>
                </a:solidFill>
                <a:effectLst>
                  <a:glow rad="101600">
                    <a:schemeClr val="bg1">
                      <a:alpha val="60000"/>
                    </a:schemeClr>
                  </a:glow>
                </a:effectLst>
              </a:rPr>
              <a:t> every son whom he </a:t>
            </a:r>
            <a:r>
              <a:rPr lang="en-US" i="1" dirty="0" err="1" smtClean="0">
                <a:solidFill>
                  <a:srgbClr val="FFFF00"/>
                </a:solidFill>
                <a:effectLst>
                  <a:glow rad="101600">
                    <a:schemeClr val="bg1">
                      <a:alpha val="60000"/>
                    </a:schemeClr>
                  </a:glow>
                </a:effectLst>
              </a:rPr>
              <a:t>receiveth</a:t>
            </a:r>
            <a:r>
              <a:rPr lang="en-US" i="1" dirty="0" smtClean="0">
                <a:solidFill>
                  <a:srgbClr val="FFFF00"/>
                </a:solidFill>
                <a:effectLst>
                  <a:glow rad="101600">
                    <a:schemeClr val="bg1">
                      <a:alpha val="60000"/>
                    </a:schemeClr>
                  </a:glow>
                </a:effectLst>
              </a:rPr>
              <a:t>…Furthermore we have had fathers of our flesh which corrected us, and we gave them reverence: shall we not much rather be in subjection unto the Father of spirits, and live?” </a:t>
            </a:r>
          </a:p>
          <a:p>
            <a:pPr algn="ctr">
              <a:buNone/>
            </a:pPr>
            <a:r>
              <a:rPr lang="en-US" i="1" dirty="0">
                <a:solidFill>
                  <a:srgbClr val="FFFF00"/>
                </a:solidFill>
                <a:effectLst>
                  <a:glow rad="101600">
                    <a:schemeClr val="bg1">
                      <a:alpha val="60000"/>
                    </a:schemeClr>
                  </a:glow>
                </a:effectLst>
              </a:rPr>
              <a:t> </a:t>
            </a:r>
            <a:r>
              <a:rPr lang="en-US" i="1" dirty="0" smtClean="0">
                <a:solidFill>
                  <a:srgbClr val="FFFF00"/>
                </a:solidFill>
                <a:effectLst>
                  <a:glow rad="101600">
                    <a:schemeClr val="bg1">
                      <a:alpha val="60000"/>
                    </a:schemeClr>
                  </a:glow>
                </a:effectLst>
              </a:rPr>
              <a:t>   (Heb. 12:6,9)</a:t>
            </a:r>
            <a:endParaRPr lang="en-US" i="1" dirty="0">
              <a:solidFill>
                <a:srgbClr val="FFFF00"/>
              </a:solidFill>
              <a:effectLst>
                <a:glow rad="101600">
                  <a:schemeClr val="bg1">
                    <a:alpha val="60000"/>
                  </a:schemeClr>
                </a:glow>
              </a:effectLst>
            </a:endParaRPr>
          </a:p>
        </p:txBody>
      </p:sp>
      <p:pic>
        <p:nvPicPr>
          <p:cNvPr id="13314" name="Picture 2"/>
          <p:cNvPicPr>
            <a:picLocks noChangeAspect="1" noChangeArrowheads="1"/>
          </p:cNvPicPr>
          <p:nvPr/>
        </p:nvPicPr>
        <p:blipFill>
          <a:blip r:embed="rId3" cstate="print"/>
          <a:srcRect/>
          <a:stretch>
            <a:fillRect/>
          </a:stretch>
        </p:blipFill>
        <p:spPr bwMode="auto">
          <a:xfrm>
            <a:off x="5638800" y="457200"/>
            <a:ext cx="3205408" cy="2133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5" name="Picture 3"/>
          <p:cNvPicPr>
            <a:picLocks noChangeAspect="1" noChangeArrowheads="1"/>
          </p:cNvPicPr>
          <p:nvPr/>
        </p:nvPicPr>
        <p:blipFill>
          <a:blip r:embed="rId4" cstate="print">
            <a:lum bright="-10000"/>
          </a:blip>
          <a:srcRect/>
          <a:stretch>
            <a:fillRect/>
          </a:stretch>
        </p:blipFill>
        <p:spPr bwMode="auto">
          <a:xfrm>
            <a:off x="5715000" y="3200400"/>
            <a:ext cx="3048000" cy="304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 to="" calcmode="lin" valueType="num">
                                      <p:cBhvr>
                                        <p:cTn id="10" dur="1" fill="hold"/>
                                        <p:tgtEl>
                                          <p:spTgt spid="3">
                                            <p:txEl>
                                              <p:pRg st="1" end="1"/>
                                            </p:txEl>
                                          </p:spTgt>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13315"/>
                                        </p:tgtEl>
                                        <p:attrNameLst>
                                          <p:attrName>style.visibility</p:attrName>
                                        </p:attrNameLst>
                                      </p:cBhvr>
                                      <p:to>
                                        <p:strVal val="visible"/>
                                      </p:to>
                                    </p:set>
                                    <p:anim to="" calcmode="lin" valueType="num">
                                      <p:cBhvr>
                                        <p:cTn id="15" dur="1" fill="hold"/>
                                        <p:tgtEl>
                                          <p:spTgt spid="1331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752600"/>
          </a:xfrm>
        </p:spPr>
        <p:txBody>
          <a:bodyPr>
            <a:normAutofit fontScale="90000"/>
          </a:bodyPr>
          <a:lstStyle/>
          <a:p>
            <a:r>
              <a:rPr lang="en-US" sz="4900" dirty="0" smtClean="0">
                <a:effectLst>
                  <a:glow rad="101600">
                    <a:schemeClr val="bg1">
                      <a:alpha val="60000"/>
                    </a:schemeClr>
                  </a:glow>
                </a:effectLst>
              </a:rPr>
              <a:t> Proverbs on Discipline</a:t>
            </a:r>
            <a:r>
              <a:rPr lang="en-US" dirty="0" smtClean="0">
                <a:effectLst>
                  <a:glow rad="101600">
                    <a:schemeClr val="bg1">
                      <a:alpha val="60000"/>
                    </a:schemeClr>
                  </a:glow>
                </a:effectLst>
              </a:rPr>
              <a:t/>
            </a:r>
            <a:br>
              <a:rPr lang="en-US" dirty="0" smtClean="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 “Chasten thy son while there is hope.” (Proverbs 19:18) </a:t>
            </a:r>
            <a:r>
              <a:rPr lang="en-US" dirty="0" smtClean="0"/>
              <a:t/>
            </a:r>
            <a:br>
              <a:rPr lang="en-US" dirty="0" smtClean="0"/>
            </a:br>
            <a:endParaRPr lang="en-US" dirty="0">
              <a:effectLst>
                <a:glow rad="101600">
                  <a:schemeClr val="bg1">
                    <a:alpha val="60000"/>
                  </a:schemeClr>
                </a:glow>
              </a:effectLst>
            </a:endParaRPr>
          </a:p>
        </p:txBody>
      </p:sp>
      <p:sp>
        <p:nvSpPr>
          <p:cNvPr id="4" name="Content Placeholder 3"/>
          <p:cNvSpPr>
            <a:spLocks noGrp="1"/>
          </p:cNvSpPr>
          <p:nvPr>
            <p:ph sz="half" idx="1"/>
          </p:nvPr>
        </p:nvSpPr>
        <p:spPr>
          <a:xfrm>
            <a:off x="304800" y="2209800"/>
            <a:ext cx="4191000" cy="4648200"/>
          </a:xfrm>
        </p:spPr>
        <p:txBody>
          <a:bodyPr>
            <a:normAutofit/>
          </a:bodyPr>
          <a:lstStyle/>
          <a:p>
            <a:r>
              <a:rPr lang="en-US" sz="4000" i="1" dirty="0" smtClean="0">
                <a:effectLst>
                  <a:glow rad="101600">
                    <a:schemeClr val="bg1">
                      <a:alpha val="60000"/>
                    </a:schemeClr>
                  </a:glow>
                </a:effectLst>
              </a:rPr>
              <a:t>Prov. 3:11-13</a:t>
            </a:r>
          </a:p>
          <a:p>
            <a:r>
              <a:rPr lang="en-US" sz="4000" i="1" dirty="0" smtClean="0">
                <a:effectLst>
                  <a:glow rad="101600">
                    <a:schemeClr val="bg1">
                      <a:alpha val="60000"/>
                    </a:schemeClr>
                  </a:glow>
                </a:effectLst>
              </a:rPr>
              <a:t>Prov. 6:23</a:t>
            </a:r>
          </a:p>
          <a:p>
            <a:r>
              <a:rPr lang="en-US" sz="4000" i="1" dirty="0" smtClean="0">
                <a:effectLst>
                  <a:glow rad="101600">
                    <a:schemeClr val="bg1">
                      <a:alpha val="60000"/>
                    </a:schemeClr>
                  </a:glow>
                </a:effectLst>
              </a:rPr>
              <a:t>Prov. 12:1</a:t>
            </a:r>
          </a:p>
          <a:p>
            <a:r>
              <a:rPr lang="en-US" sz="4000" i="1" dirty="0" smtClean="0">
                <a:effectLst>
                  <a:glow rad="101600">
                    <a:schemeClr val="bg1">
                      <a:alpha val="60000"/>
                    </a:schemeClr>
                  </a:glow>
                </a:effectLst>
              </a:rPr>
              <a:t>Prov. 12:13</a:t>
            </a:r>
          </a:p>
          <a:p>
            <a:r>
              <a:rPr lang="en-US" sz="4000" i="1" dirty="0" smtClean="0">
                <a:effectLst>
                  <a:glow rad="101600">
                    <a:schemeClr val="bg1">
                      <a:alpha val="60000"/>
                    </a:schemeClr>
                  </a:glow>
                </a:effectLst>
              </a:rPr>
              <a:t>Prov. 13:18</a:t>
            </a:r>
          </a:p>
          <a:p>
            <a:r>
              <a:rPr lang="en-US" sz="4000" i="1" dirty="0" smtClean="0">
                <a:effectLst>
                  <a:glow rad="101600">
                    <a:schemeClr val="bg1">
                      <a:alpha val="60000"/>
                    </a:schemeClr>
                  </a:glow>
                </a:effectLst>
              </a:rPr>
              <a:t>Prov. 13:24</a:t>
            </a:r>
          </a:p>
        </p:txBody>
      </p:sp>
      <p:sp>
        <p:nvSpPr>
          <p:cNvPr id="5" name="Content Placeholder 4"/>
          <p:cNvSpPr>
            <a:spLocks noGrp="1"/>
          </p:cNvSpPr>
          <p:nvPr>
            <p:ph sz="half" idx="2"/>
          </p:nvPr>
        </p:nvSpPr>
        <p:spPr>
          <a:xfrm>
            <a:off x="4648200" y="2209800"/>
            <a:ext cx="4495800" cy="4648200"/>
          </a:xfrm>
        </p:spPr>
        <p:txBody>
          <a:bodyPr>
            <a:normAutofit/>
          </a:bodyPr>
          <a:lstStyle/>
          <a:p>
            <a:r>
              <a:rPr lang="en-US" sz="4000" i="1" dirty="0" smtClean="0">
                <a:effectLst>
                  <a:glow rad="101600">
                    <a:schemeClr val="bg1">
                      <a:alpha val="60000"/>
                    </a:schemeClr>
                  </a:glow>
                </a:effectLst>
              </a:rPr>
              <a:t>Prov. 15:5</a:t>
            </a:r>
          </a:p>
          <a:p>
            <a:r>
              <a:rPr lang="en-US" sz="4000" i="1" dirty="0" smtClean="0">
                <a:effectLst>
                  <a:glow rad="101600">
                    <a:schemeClr val="bg1">
                      <a:alpha val="60000"/>
                    </a:schemeClr>
                  </a:glow>
                </a:effectLst>
              </a:rPr>
              <a:t>Prov. 15:10</a:t>
            </a:r>
          </a:p>
          <a:p>
            <a:r>
              <a:rPr lang="en-US" sz="4000" i="1" dirty="0" smtClean="0">
                <a:effectLst>
                  <a:glow rad="101600">
                    <a:schemeClr val="bg1">
                      <a:alpha val="60000"/>
                    </a:schemeClr>
                  </a:glow>
                </a:effectLst>
              </a:rPr>
              <a:t>Prov. 19:18</a:t>
            </a:r>
          </a:p>
          <a:p>
            <a:r>
              <a:rPr lang="en-US" sz="4000" i="1" dirty="0" smtClean="0">
                <a:effectLst>
                  <a:glow rad="101600">
                    <a:schemeClr val="bg1">
                      <a:alpha val="60000"/>
                    </a:schemeClr>
                  </a:glow>
                </a:effectLst>
              </a:rPr>
              <a:t>Prov. 22:15</a:t>
            </a:r>
          </a:p>
          <a:p>
            <a:r>
              <a:rPr lang="en-US" sz="4000" i="1" dirty="0" smtClean="0">
                <a:effectLst>
                  <a:glow rad="101600">
                    <a:schemeClr val="bg1">
                      <a:alpha val="60000"/>
                    </a:schemeClr>
                  </a:glow>
                </a:effectLst>
              </a:rPr>
              <a:t>Prov. 23:13-14</a:t>
            </a:r>
          </a:p>
          <a:p>
            <a:r>
              <a:rPr lang="en-US" sz="4000" i="1" dirty="0" smtClean="0">
                <a:effectLst>
                  <a:glow rad="101600">
                    <a:schemeClr val="bg1">
                      <a:alpha val="60000"/>
                    </a:schemeClr>
                  </a:glow>
                </a:effectLst>
              </a:rPr>
              <a:t>Prov. 29:17</a:t>
            </a:r>
            <a:endParaRPr lang="en-US" sz="40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6. Fathers Who Consistently </a:t>
            </a:r>
            <a:br>
              <a:rPr lang="en-US" dirty="0" smtClean="0">
                <a:effectLst>
                  <a:glow rad="101600">
                    <a:schemeClr val="bg1">
                      <a:alpha val="60000"/>
                    </a:schemeClr>
                  </a:glow>
                </a:effectLst>
              </a:rPr>
            </a:br>
            <a:r>
              <a:rPr lang="en-US" dirty="0" smtClean="0">
                <a:effectLst>
                  <a:glow rad="101600">
                    <a:schemeClr val="bg1">
                      <a:alpha val="60000"/>
                    </a:schemeClr>
                  </a:glow>
                </a:effectLst>
              </a:rPr>
              <a:t>Display Anger</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828800"/>
            <a:ext cx="5257800" cy="5029200"/>
          </a:xfrm>
        </p:spPr>
        <p:txBody>
          <a:bodyPr>
            <a:normAutofit/>
          </a:bodyPr>
          <a:lstStyle/>
          <a:p>
            <a:r>
              <a:rPr lang="en-US" i="1" dirty="0" smtClean="0">
                <a:effectLst>
                  <a:glow rad="101600">
                    <a:schemeClr val="bg1">
                      <a:alpha val="60000"/>
                    </a:schemeClr>
                  </a:glow>
                </a:effectLst>
              </a:rPr>
              <a:t>Tit</a:t>
            </a:r>
            <a:r>
              <a:rPr lang="en-US" i="1" dirty="0" smtClean="0">
                <a:effectLst>
                  <a:glow rad="101600">
                    <a:schemeClr val="bg1">
                      <a:alpha val="60000"/>
                    </a:schemeClr>
                  </a:glow>
                </a:effectLst>
              </a:rPr>
              <a:t>. 1:7 </a:t>
            </a:r>
            <a:r>
              <a:rPr lang="en-US" i="1" dirty="0" smtClean="0">
                <a:effectLst>
                  <a:glow rad="101600">
                    <a:schemeClr val="bg1">
                      <a:alpha val="60000"/>
                    </a:schemeClr>
                  </a:glow>
                </a:effectLst>
              </a:rPr>
              <a:t>“For a bishop must be blameless, as the steward of God; not </a:t>
            </a:r>
            <a:r>
              <a:rPr lang="en-US" i="1" dirty="0" err="1" smtClean="0">
                <a:effectLst>
                  <a:glow rad="101600">
                    <a:schemeClr val="bg1">
                      <a:alpha val="60000"/>
                    </a:schemeClr>
                  </a:glow>
                </a:effectLst>
              </a:rPr>
              <a:t>selfwilled</a:t>
            </a:r>
            <a:r>
              <a:rPr lang="en-US" i="1" dirty="0" smtClean="0">
                <a:effectLst>
                  <a:glow rad="101600">
                    <a:schemeClr val="bg1">
                      <a:alpha val="60000"/>
                    </a:schemeClr>
                  </a:glow>
                </a:effectLst>
              </a:rPr>
              <a:t>, </a:t>
            </a:r>
            <a:r>
              <a:rPr lang="en-US" i="1" u="sng" dirty="0" smtClean="0">
                <a:effectLst>
                  <a:glow rad="101600">
                    <a:schemeClr val="bg1">
                      <a:alpha val="60000"/>
                    </a:schemeClr>
                  </a:glow>
                </a:effectLst>
              </a:rPr>
              <a:t>not soon angry</a:t>
            </a:r>
            <a:r>
              <a:rPr lang="en-US" i="1" dirty="0" smtClean="0">
                <a:effectLst>
                  <a:glow rad="101600">
                    <a:schemeClr val="bg1">
                      <a:alpha val="60000"/>
                    </a:schemeClr>
                  </a:glow>
                </a:effectLst>
              </a:rPr>
              <a:t>, not given to wine, no striker, not given to filthy lucre.”</a:t>
            </a:r>
          </a:p>
          <a:p>
            <a:r>
              <a:rPr lang="en-US" i="1" dirty="0" smtClean="0">
                <a:effectLst>
                  <a:glow rad="101600">
                    <a:schemeClr val="bg1">
                      <a:alpha val="60000"/>
                    </a:schemeClr>
                  </a:glow>
                </a:effectLst>
              </a:rPr>
              <a:t>Eph. 4:26 “Be ye angry, and sin not: let not the sun go down upon your wrath…”</a:t>
            </a:r>
          </a:p>
        </p:txBody>
      </p:sp>
      <p:pic>
        <p:nvPicPr>
          <p:cNvPr id="14338" name="Picture 2"/>
          <p:cNvPicPr>
            <a:picLocks noChangeAspect="1" noChangeArrowheads="1"/>
          </p:cNvPicPr>
          <p:nvPr/>
        </p:nvPicPr>
        <p:blipFill>
          <a:blip r:embed="rId3" cstate="print"/>
          <a:srcRect/>
          <a:stretch>
            <a:fillRect/>
          </a:stretch>
        </p:blipFill>
        <p:spPr bwMode="auto">
          <a:xfrm>
            <a:off x="5638800" y="1827271"/>
            <a:ext cx="3152775" cy="4744979"/>
          </a:xfrm>
          <a:prstGeom prst="rect">
            <a:avLst/>
          </a:prstGeom>
          <a:noFill/>
          <a:ln w="9525">
            <a:noFill/>
            <a:miter lim="800000"/>
            <a:headEnd/>
            <a:tailEnd/>
          </a:ln>
        </p:spPr>
      </p:pic>
      <p:pic>
        <p:nvPicPr>
          <p:cNvPr id="14339" name="Picture 3"/>
          <p:cNvPicPr>
            <a:picLocks noChangeAspect="1" noChangeArrowheads="1"/>
          </p:cNvPicPr>
          <p:nvPr/>
        </p:nvPicPr>
        <p:blipFill>
          <a:blip r:embed="rId4" cstate="print"/>
          <a:srcRect t="5022" r="6055"/>
          <a:stretch>
            <a:fillRect/>
          </a:stretch>
        </p:blipFill>
        <p:spPr bwMode="auto">
          <a:xfrm>
            <a:off x="5638800" y="1828800"/>
            <a:ext cx="3200400"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 to="" calcmode="lin" valueType="num">
                                      <p:cBhvr>
                                        <p:cTn id="12" dur="1" fill="hold"/>
                                        <p:tgtEl>
                                          <p:spTgt spid="14338"/>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to="" calcmode="lin" valueType="num">
                                      <p:cBhvr>
                                        <p:cTn id="17" dur="1" fill="hold"/>
                                        <p:tgtEl>
                                          <p:spTgt spid="3">
                                            <p:txEl>
                                              <p:pRg st="1" end="1"/>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339"/>
                                        </p:tgtEl>
                                        <p:attrNameLst>
                                          <p:attrName>style.visibility</p:attrName>
                                        </p:attrNameLst>
                                      </p:cBhvr>
                                      <p:to>
                                        <p:strVal val="visible"/>
                                      </p:to>
                                    </p:set>
                                    <p:animEffect transition="in" filter="fade">
                                      <p:cBhvr>
                                        <p:cTn id="22" dur="2000"/>
                                        <p:tgtEl>
                                          <p:spTgt spid="143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5181600" cy="6629400"/>
          </a:xfrm>
        </p:spPr>
        <p:txBody>
          <a:bodyPr>
            <a:normAutofit/>
          </a:bodyPr>
          <a:lstStyle/>
          <a:p>
            <a:r>
              <a:rPr lang="en-US" sz="3600" i="1" dirty="0" smtClean="0">
                <a:effectLst>
                  <a:glow rad="101600">
                    <a:schemeClr val="bg1">
                      <a:alpha val="60000"/>
                    </a:schemeClr>
                  </a:glow>
                </a:effectLst>
              </a:rPr>
              <a:t>Jam. 1:20 “For the wrath of man </a:t>
            </a:r>
            <a:r>
              <a:rPr lang="en-US" sz="3600" i="1" dirty="0" err="1" smtClean="0">
                <a:effectLst>
                  <a:glow rad="101600">
                    <a:schemeClr val="bg1">
                      <a:alpha val="60000"/>
                    </a:schemeClr>
                  </a:glow>
                </a:effectLst>
              </a:rPr>
              <a:t>worketh</a:t>
            </a:r>
            <a:r>
              <a:rPr lang="en-US" sz="3600" i="1" dirty="0" smtClean="0">
                <a:effectLst>
                  <a:glow rad="101600">
                    <a:schemeClr val="bg1">
                      <a:alpha val="60000"/>
                    </a:schemeClr>
                  </a:glow>
                </a:effectLst>
              </a:rPr>
              <a:t> not the righteousness of God.”</a:t>
            </a:r>
          </a:p>
          <a:p>
            <a:r>
              <a:rPr lang="en-US" sz="3600" i="1" dirty="0" smtClean="0">
                <a:effectLst>
                  <a:glow rad="101600">
                    <a:schemeClr val="bg1">
                      <a:alpha val="60000"/>
                    </a:schemeClr>
                  </a:glow>
                </a:effectLst>
              </a:rPr>
              <a:t> Col 3:8, 21 “But now ye also put off all these; anger, wrath, malice, blasphemy, filthy communication out of your mouth…Fathers, provoke not your children to anger.”</a:t>
            </a:r>
          </a:p>
          <a:p>
            <a:endParaRPr lang="en-US" sz="3600" dirty="0"/>
          </a:p>
        </p:txBody>
      </p:sp>
      <p:pic>
        <p:nvPicPr>
          <p:cNvPr id="15362" name="Picture 2"/>
          <p:cNvPicPr>
            <a:picLocks noChangeAspect="1" noChangeArrowheads="1"/>
          </p:cNvPicPr>
          <p:nvPr/>
        </p:nvPicPr>
        <p:blipFill>
          <a:blip r:embed="rId3" cstate="print">
            <a:lum bright="-10000"/>
          </a:blip>
          <a:srcRect r="3887" b="9434"/>
          <a:stretch>
            <a:fillRect/>
          </a:stretch>
        </p:blipFill>
        <p:spPr bwMode="auto">
          <a:xfrm>
            <a:off x="5181600" y="838200"/>
            <a:ext cx="3832225" cy="5410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363" name="Picture 3"/>
          <p:cNvPicPr>
            <a:picLocks noChangeAspect="1" noChangeArrowheads="1"/>
          </p:cNvPicPr>
          <p:nvPr/>
        </p:nvPicPr>
        <p:blipFill>
          <a:blip r:embed="rId4" cstate="print"/>
          <a:srcRect/>
          <a:stretch>
            <a:fillRect/>
          </a:stretch>
        </p:blipFill>
        <p:spPr bwMode="auto">
          <a:xfrm>
            <a:off x="5257800" y="1752600"/>
            <a:ext cx="3733800" cy="3733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 to="" calcmode="lin" valueType="num">
                                      <p:cBhvr>
                                        <p:cTn id="7" dur="1" fill="hold"/>
                                        <p:tgtEl>
                                          <p:spTgt spid="1536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5363"/>
                                        </p:tgtEl>
                                        <p:attrNameLst>
                                          <p:attrName>style.visibility</p:attrName>
                                        </p:attrNameLst>
                                      </p:cBhvr>
                                      <p:to>
                                        <p:strVal val="visible"/>
                                      </p:to>
                                    </p:set>
                                    <p:anim to="" calcmode="lin" valueType="num">
                                      <p:cBhvr>
                                        <p:cTn id="17" dur="1" fill="hold"/>
                                        <p:tgtEl>
                                          <p:spTgt spid="1536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smtClean="0">
                <a:effectLst>
                  <a:glow rad="101600">
                    <a:schemeClr val="bg1">
                      <a:alpha val="60000"/>
                    </a:schemeClr>
                  </a:glow>
                </a:effectLst>
              </a:rPr>
              <a:t>7. Fathers and Mothers Who</a:t>
            </a:r>
            <a:br>
              <a:rPr lang="en-US" dirty="0" smtClean="0">
                <a:effectLst>
                  <a:glow rad="101600">
                    <a:schemeClr val="bg1">
                      <a:alpha val="60000"/>
                    </a:schemeClr>
                  </a:glow>
                </a:effectLst>
              </a:rPr>
            </a:br>
            <a:r>
              <a:rPr lang="en-US" dirty="0" smtClean="0">
                <a:effectLst>
                  <a:glow rad="101600">
                    <a:schemeClr val="bg1">
                      <a:alpha val="60000"/>
                    </a:schemeClr>
                  </a:glow>
                </a:effectLst>
              </a:rPr>
              <a:t> Continually Quarrel</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667000" y="1600200"/>
            <a:ext cx="3886200" cy="5410200"/>
          </a:xfrm>
        </p:spPr>
        <p:txBody>
          <a:bodyPr>
            <a:normAutofit lnSpcReduction="10000"/>
          </a:bodyPr>
          <a:lstStyle/>
          <a:p>
            <a:pPr algn="ctr">
              <a:buNone/>
            </a:pPr>
            <a:r>
              <a:rPr lang="en-US" i="1" dirty="0" smtClean="0">
                <a:solidFill>
                  <a:srgbClr val="FFFF00"/>
                </a:solidFill>
                <a:effectLst>
                  <a:glow rad="101600">
                    <a:schemeClr val="bg1">
                      <a:alpha val="60000"/>
                    </a:schemeClr>
                  </a:glow>
                </a:effectLst>
              </a:rPr>
              <a:t>  “Husbands, love your wives, even as Christ also loved </a:t>
            </a:r>
          </a:p>
          <a:p>
            <a:pPr algn="ctr">
              <a:buNone/>
            </a:pPr>
            <a:r>
              <a:rPr lang="en-US" i="1" dirty="0" smtClean="0">
                <a:solidFill>
                  <a:srgbClr val="FFFF00"/>
                </a:solidFill>
                <a:effectLst>
                  <a:glow rad="101600">
                    <a:schemeClr val="bg1">
                      <a:alpha val="60000"/>
                    </a:schemeClr>
                  </a:glow>
                </a:effectLst>
              </a:rPr>
              <a:t>the church.”  </a:t>
            </a:r>
          </a:p>
          <a:p>
            <a:pPr algn="ctr">
              <a:buNone/>
            </a:pPr>
            <a:r>
              <a:rPr lang="en-US" i="1" dirty="0" smtClean="0">
                <a:solidFill>
                  <a:srgbClr val="FFFF00"/>
                </a:solidFill>
                <a:effectLst>
                  <a:glow rad="101600">
                    <a:schemeClr val="bg1">
                      <a:alpha val="60000"/>
                    </a:schemeClr>
                  </a:glow>
                </a:effectLst>
              </a:rPr>
              <a:t>(Eph. 5:25) </a:t>
            </a:r>
          </a:p>
          <a:p>
            <a:pPr algn="ctr">
              <a:buNone/>
            </a:pPr>
            <a:r>
              <a:rPr lang="en-US" i="1" dirty="0" smtClean="0">
                <a:solidFill>
                  <a:srgbClr val="FFFF00"/>
                </a:solidFill>
                <a:effectLst>
                  <a:glow rad="101600">
                    <a:schemeClr val="bg1">
                      <a:alpha val="60000"/>
                    </a:schemeClr>
                  </a:glow>
                </a:effectLst>
              </a:rPr>
              <a:t>   “Husbands, love your wives, and be not bitter </a:t>
            </a:r>
          </a:p>
          <a:p>
            <a:pPr algn="ctr">
              <a:buNone/>
            </a:pPr>
            <a:r>
              <a:rPr lang="en-US" i="1" dirty="0" smtClean="0">
                <a:solidFill>
                  <a:srgbClr val="FFFF00"/>
                </a:solidFill>
                <a:effectLst>
                  <a:glow rad="101600">
                    <a:schemeClr val="bg1">
                      <a:alpha val="60000"/>
                    </a:schemeClr>
                  </a:glow>
                </a:effectLst>
              </a:rPr>
              <a:t>against them.” </a:t>
            </a:r>
          </a:p>
          <a:p>
            <a:pPr algn="ctr">
              <a:buNone/>
            </a:pPr>
            <a:r>
              <a:rPr lang="en-US" i="1" dirty="0" smtClean="0">
                <a:solidFill>
                  <a:srgbClr val="FFFF00"/>
                </a:solidFill>
                <a:effectLst>
                  <a:glow rad="101600">
                    <a:schemeClr val="bg1">
                      <a:alpha val="60000"/>
                    </a:schemeClr>
                  </a:glow>
                </a:effectLst>
              </a:rPr>
              <a:t>(Col. 3:19) </a:t>
            </a:r>
          </a:p>
        </p:txBody>
      </p:sp>
      <p:pic>
        <p:nvPicPr>
          <p:cNvPr id="4" name="Picture 6"/>
          <p:cNvPicPr>
            <a:picLocks noChangeAspect="1" noChangeArrowheads="1"/>
          </p:cNvPicPr>
          <p:nvPr/>
        </p:nvPicPr>
        <p:blipFill>
          <a:blip r:embed="rId3" cstate="print"/>
          <a:srcRect/>
          <a:stretch>
            <a:fillRect/>
          </a:stretch>
        </p:blipFill>
        <p:spPr bwMode="auto">
          <a:xfrm rot="21255349">
            <a:off x="419924" y="1489158"/>
            <a:ext cx="2470750" cy="2424423"/>
          </a:xfrm>
          <a:prstGeom prst="rect">
            <a:avLst/>
          </a:prstGeom>
          <a:noFill/>
          <a:ln w="9525">
            <a:no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rot="885282">
            <a:off x="6223011" y="2139177"/>
            <a:ext cx="2703665" cy="2056692"/>
          </a:xfrm>
          <a:prstGeom prst="rect">
            <a:avLst/>
          </a:prstGeom>
          <a:noFill/>
          <a:ln w="9525">
            <a:noFill/>
            <a:miter lim="800000"/>
            <a:headEnd/>
            <a:tailEnd/>
          </a:ln>
        </p:spPr>
      </p:pic>
      <p:pic>
        <p:nvPicPr>
          <p:cNvPr id="6" name="Picture 2"/>
          <p:cNvPicPr>
            <a:picLocks noChangeAspect="1" noChangeArrowheads="1"/>
          </p:cNvPicPr>
          <p:nvPr/>
        </p:nvPicPr>
        <p:blipFill>
          <a:blip r:embed="rId5" cstate="print">
            <a:lum bright="-10000"/>
          </a:blip>
          <a:srcRect/>
          <a:stretch>
            <a:fillRect/>
          </a:stretch>
        </p:blipFill>
        <p:spPr bwMode="auto">
          <a:xfrm rot="427662">
            <a:off x="152400" y="4419600"/>
            <a:ext cx="2914650" cy="1748790"/>
          </a:xfrm>
          <a:prstGeom prst="rect">
            <a:avLst/>
          </a:prstGeom>
          <a:noFill/>
          <a:ln w="9525">
            <a:noFill/>
            <a:miter lim="800000"/>
            <a:headEnd/>
            <a:tailEnd/>
          </a:ln>
        </p:spPr>
      </p:pic>
      <p:pic>
        <p:nvPicPr>
          <p:cNvPr id="7" name="Picture 4"/>
          <p:cNvPicPr>
            <a:picLocks noChangeAspect="1" noChangeArrowheads="1"/>
          </p:cNvPicPr>
          <p:nvPr/>
        </p:nvPicPr>
        <p:blipFill>
          <a:blip r:embed="rId6" cstate="print"/>
          <a:srcRect r="2632" b="17105"/>
          <a:stretch>
            <a:fillRect/>
          </a:stretch>
        </p:blipFill>
        <p:spPr bwMode="auto">
          <a:xfrm rot="21422225">
            <a:off x="6135473" y="4872397"/>
            <a:ext cx="2819400" cy="160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1000"/>
                                        <p:tgtEl>
                                          <p:spTgt spid="3">
                                            <p:txEl>
                                              <p:pRg st="0" end="0"/>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4" dur="1000"/>
                                        <p:tgtEl>
                                          <p:spTgt spid="3">
                                            <p:txEl>
                                              <p:pRg st="1" end="1"/>
                                            </p:txEl>
                                          </p:spTgt>
                                        </p:tgtEl>
                                      </p:cBhvr>
                                    </p:animEffect>
                                  </p:childTnLst>
                                </p:cTn>
                              </p:par>
                              <p:par>
                                <p:cTn id="15" presetID="53"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3">
                                            <p:txEl>
                                              <p:pRg st="2" end="2"/>
                                            </p:txEl>
                                          </p:spTgt>
                                        </p:tgtEl>
                                      </p:cBhvr>
                                    </p:animEffect>
                                  </p:childTnLst>
                                </p:cTn>
                              </p:par>
                              <p:par>
                                <p:cTn id="20" presetID="53"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p:cTn id="2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4" dur="1000"/>
                                        <p:tgtEl>
                                          <p:spTgt spid="3">
                                            <p:txEl>
                                              <p:pRg st="3" end="3"/>
                                            </p:txEl>
                                          </p:spTgt>
                                        </p:tgtEl>
                                      </p:cBhvr>
                                    </p:animEffect>
                                  </p:childTnLst>
                                </p:cTn>
                              </p:par>
                              <p:par>
                                <p:cTn id="25" presetID="53"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p:cTn id="2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29" dur="1000"/>
                                        <p:tgtEl>
                                          <p:spTgt spid="3">
                                            <p:txEl>
                                              <p:pRg st="4" end="4"/>
                                            </p:txEl>
                                          </p:spTgt>
                                        </p:tgtEl>
                                      </p:cBhvr>
                                    </p:animEffect>
                                  </p:childTnLst>
                                </p:cTn>
                              </p:par>
                              <p:par>
                                <p:cTn id="30" presetID="53" presetClass="entr" presetSubtype="0"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p:cTn id="3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4"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8. Fathers Lack of Interest in the Activities of Their Child</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600200"/>
            <a:ext cx="5181600" cy="5257800"/>
          </a:xfrm>
        </p:spPr>
        <p:txBody>
          <a:bodyPr/>
          <a:lstStyle/>
          <a:p>
            <a:r>
              <a:rPr lang="en-US" i="1" dirty="0" smtClean="0">
                <a:effectLst>
                  <a:glow rad="101600">
                    <a:schemeClr val="bg1">
                      <a:alpha val="60000"/>
                    </a:schemeClr>
                  </a:glow>
                </a:effectLst>
              </a:rPr>
              <a:t>Prov. 23:26 “My son, give me </a:t>
            </a:r>
            <a:r>
              <a:rPr lang="en-US" i="1" dirty="0" err="1" smtClean="0">
                <a:effectLst>
                  <a:glow rad="101600">
                    <a:schemeClr val="bg1">
                      <a:alpha val="60000"/>
                    </a:schemeClr>
                  </a:glow>
                </a:effectLst>
              </a:rPr>
              <a:t>thine</a:t>
            </a:r>
            <a:r>
              <a:rPr lang="en-US" i="1" dirty="0" smtClean="0">
                <a:effectLst>
                  <a:glow rad="101600">
                    <a:schemeClr val="bg1">
                      <a:alpha val="60000"/>
                    </a:schemeClr>
                  </a:glow>
                </a:effectLst>
              </a:rPr>
              <a:t> heart.”</a:t>
            </a:r>
          </a:p>
          <a:p>
            <a:r>
              <a:rPr lang="en-US" i="1" dirty="0" smtClean="0">
                <a:effectLst>
                  <a:glow rad="101600">
                    <a:schemeClr val="bg1">
                      <a:alpha val="60000"/>
                    </a:schemeClr>
                  </a:glow>
                </a:effectLst>
              </a:rPr>
              <a:t>Deut. 6:7 “…teach them diligently unto thy children, and </a:t>
            </a:r>
            <a:r>
              <a:rPr lang="en-US" i="1" dirty="0" err="1" smtClean="0">
                <a:effectLst>
                  <a:glow rad="101600">
                    <a:schemeClr val="bg1">
                      <a:alpha val="60000"/>
                    </a:schemeClr>
                  </a:glow>
                </a:effectLst>
              </a:rPr>
              <a:t>shalt</a:t>
            </a:r>
            <a:r>
              <a:rPr lang="en-US" i="1" dirty="0" smtClean="0">
                <a:effectLst>
                  <a:glow rad="101600">
                    <a:schemeClr val="bg1">
                      <a:alpha val="60000"/>
                    </a:schemeClr>
                  </a:glow>
                </a:effectLst>
              </a:rPr>
              <a:t> talk of them when thou </a:t>
            </a:r>
            <a:r>
              <a:rPr lang="en-US" i="1" dirty="0" err="1" smtClean="0">
                <a:effectLst>
                  <a:glow rad="101600">
                    <a:schemeClr val="bg1">
                      <a:alpha val="60000"/>
                    </a:schemeClr>
                  </a:glow>
                </a:effectLst>
              </a:rPr>
              <a:t>sittest</a:t>
            </a:r>
            <a:r>
              <a:rPr lang="en-US" i="1" dirty="0" smtClean="0">
                <a:effectLst>
                  <a:glow rad="101600">
                    <a:schemeClr val="bg1">
                      <a:alpha val="60000"/>
                    </a:schemeClr>
                  </a:glow>
                </a:effectLst>
              </a:rPr>
              <a:t> in </a:t>
            </a:r>
            <a:r>
              <a:rPr lang="en-US" i="1" dirty="0" err="1" smtClean="0">
                <a:effectLst>
                  <a:glow rad="101600">
                    <a:schemeClr val="bg1">
                      <a:alpha val="60000"/>
                    </a:schemeClr>
                  </a:glow>
                </a:effectLst>
              </a:rPr>
              <a:t>thine</a:t>
            </a:r>
            <a:r>
              <a:rPr lang="en-US" i="1" dirty="0" smtClean="0">
                <a:effectLst>
                  <a:glow rad="101600">
                    <a:schemeClr val="bg1">
                      <a:alpha val="60000"/>
                    </a:schemeClr>
                  </a:glow>
                </a:effectLst>
              </a:rPr>
              <a:t> house, and when thou </a:t>
            </a:r>
            <a:r>
              <a:rPr lang="en-US" i="1" dirty="0" err="1" smtClean="0">
                <a:effectLst>
                  <a:glow rad="101600">
                    <a:schemeClr val="bg1">
                      <a:alpha val="60000"/>
                    </a:schemeClr>
                  </a:glow>
                </a:effectLst>
              </a:rPr>
              <a:t>walkest</a:t>
            </a:r>
            <a:r>
              <a:rPr lang="en-US" i="1" dirty="0" smtClean="0">
                <a:effectLst>
                  <a:glow rad="101600">
                    <a:schemeClr val="bg1">
                      <a:alpha val="60000"/>
                    </a:schemeClr>
                  </a:glow>
                </a:effectLst>
              </a:rPr>
              <a:t> by the way, and when thou </a:t>
            </a:r>
            <a:r>
              <a:rPr lang="en-US" i="1" dirty="0" err="1" smtClean="0">
                <a:effectLst>
                  <a:glow rad="101600">
                    <a:schemeClr val="bg1">
                      <a:alpha val="60000"/>
                    </a:schemeClr>
                  </a:glow>
                </a:effectLst>
              </a:rPr>
              <a:t>liest</a:t>
            </a:r>
            <a:r>
              <a:rPr lang="en-US" i="1" dirty="0" smtClean="0">
                <a:effectLst>
                  <a:glow rad="101600">
                    <a:schemeClr val="bg1">
                      <a:alpha val="60000"/>
                    </a:schemeClr>
                  </a:glow>
                </a:effectLst>
              </a:rPr>
              <a:t> down, and when thou </a:t>
            </a:r>
            <a:r>
              <a:rPr lang="en-US" i="1" dirty="0" err="1" smtClean="0">
                <a:effectLst>
                  <a:glow rad="101600">
                    <a:schemeClr val="bg1">
                      <a:alpha val="60000"/>
                    </a:schemeClr>
                  </a:glow>
                </a:effectLst>
              </a:rPr>
              <a:t>risest</a:t>
            </a:r>
            <a:r>
              <a:rPr lang="en-US" i="1" dirty="0" smtClean="0">
                <a:effectLst>
                  <a:glow rad="101600">
                    <a:schemeClr val="bg1">
                      <a:alpha val="60000"/>
                    </a:schemeClr>
                  </a:glow>
                </a:effectLst>
              </a:rPr>
              <a:t> up.”</a:t>
            </a:r>
            <a:endParaRPr lang="en-US" i="1" dirty="0">
              <a:effectLst>
                <a:glow rad="101600">
                  <a:schemeClr val="bg1">
                    <a:alpha val="60000"/>
                  </a:schemeClr>
                </a:glow>
              </a:effectLst>
            </a:endParaRPr>
          </a:p>
        </p:txBody>
      </p:sp>
      <p:pic>
        <p:nvPicPr>
          <p:cNvPr id="16387" name="Picture 3"/>
          <p:cNvPicPr>
            <a:picLocks noChangeAspect="1" noChangeArrowheads="1"/>
          </p:cNvPicPr>
          <p:nvPr/>
        </p:nvPicPr>
        <p:blipFill>
          <a:blip r:embed="rId3" cstate="print">
            <a:lum bright="-10000"/>
          </a:blip>
          <a:srcRect/>
          <a:stretch>
            <a:fillRect/>
          </a:stretch>
        </p:blipFill>
        <p:spPr bwMode="auto">
          <a:xfrm>
            <a:off x="5257800" y="1600200"/>
            <a:ext cx="3656479" cy="2476500"/>
          </a:xfrm>
          <a:prstGeom prst="rect">
            <a:avLst/>
          </a:prstGeom>
          <a:ln>
            <a:noFill/>
          </a:ln>
          <a:effectLst>
            <a:softEdge rad="112500"/>
          </a:effectLst>
        </p:spPr>
      </p:pic>
      <p:pic>
        <p:nvPicPr>
          <p:cNvPr id="16386" name="Picture 2"/>
          <p:cNvPicPr>
            <a:picLocks noChangeAspect="1" noChangeArrowheads="1"/>
          </p:cNvPicPr>
          <p:nvPr/>
        </p:nvPicPr>
        <p:blipFill>
          <a:blip r:embed="rId4" cstate="print"/>
          <a:srcRect/>
          <a:stretch>
            <a:fillRect/>
          </a:stretch>
        </p:blipFill>
        <p:spPr bwMode="auto">
          <a:xfrm>
            <a:off x="5257800" y="3200400"/>
            <a:ext cx="3677587" cy="2438400"/>
          </a:xfrm>
          <a:prstGeom prst="rect">
            <a:avLst/>
          </a:prstGeom>
          <a:ln>
            <a:noFill/>
          </a:ln>
          <a:effectLst>
            <a:softEdge rad="112500"/>
          </a:effectLst>
        </p:spPr>
      </p:pic>
      <p:pic>
        <p:nvPicPr>
          <p:cNvPr id="16389" name="Picture 5"/>
          <p:cNvPicPr>
            <a:picLocks noChangeAspect="1" noChangeArrowheads="1"/>
          </p:cNvPicPr>
          <p:nvPr/>
        </p:nvPicPr>
        <p:blipFill>
          <a:blip r:embed="rId5" cstate="print"/>
          <a:srcRect t="6250" r="2083"/>
          <a:stretch>
            <a:fillRect/>
          </a:stretch>
        </p:blipFill>
        <p:spPr bwMode="auto">
          <a:xfrm>
            <a:off x="5334000" y="4419600"/>
            <a:ext cx="3657600" cy="24384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 to="" calcmode="lin" valueType="num">
                                      <p:cBhvr>
                                        <p:cTn id="17" dur="1" fill="hold"/>
                                        <p:tgtEl>
                                          <p:spTgt spid="16387"/>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6386"/>
                                        </p:tgtEl>
                                        <p:attrNameLst>
                                          <p:attrName>style.visibility</p:attrName>
                                        </p:attrNameLst>
                                      </p:cBhvr>
                                      <p:to>
                                        <p:strVal val="visible"/>
                                      </p:to>
                                    </p:set>
                                    <p:anim to="" calcmode="lin" valueType="num">
                                      <p:cBhvr>
                                        <p:cTn id="22" dur="1" fill="hold"/>
                                        <p:tgtEl>
                                          <p:spTgt spid="1638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16389"/>
                                        </p:tgtEl>
                                        <p:attrNameLst>
                                          <p:attrName>style.visibility</p:attrName>
                                        </p:attrNameLst>
                                      </p:cBhvr>
                                      <p:to>
                                        <p:strVal val="visible"/>
                                      </p:to>
                                    </p:set>
                                    <p:anim to="" calcmode="lin" valueType="num">
                                      <p:cBhvr>
                                        <p:cTn id="27" dur="1" fill="hold"/>
                                        <p:tgtEl>
                                          <p:spTgt spid="1638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457200" y="-609600"/>
            <a:ext cx="10134600" cy="78486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439" name="Picture 7"/>
          <p:cNvPicPr>
            <a:picLocks noGrp="1" noChangeAspect="1" noChangeArrowheads="1"/>
          </p:cNvPicPr>
          <p:nvPr>
            <p:ph idx="1"/>
          </p:nvPr>
        </p:nvPicPr>
        <p:blipFill>
          <a:blip r:embed="rId3" cstate="print"/>
          <a:srcRect/>
          <a:stretch>
            <a:fillRect/>
          </a:stretch>
        </p:blipFill>
        <p:spPr bwMode="auto">
          <a:xfrm>
            <a:off x="5334000" y="1981200"/>
            <a:ext cx="3810000" cy="2543175"/>
          </a:xfrm>
          <a:prstGeom prst="rect">
            <a:avLst/>
          </a:prstGeom>
          <a:noFill/>
          <a:ln w="9525">
            <a:noFill/>
            <a:miter lim="800000"/>
            <a:headEnd/>
            <a:tailEnd/>
          </a:ln>
        </p:spPr>
      </p:pic>
      <p:pic>
        <p:nvPicPr>
          <p:cNvPr id="18438" name="Picture 6"/>
          <p:cNvPicPr>
            <a:picLocks noChangeAspect="1" noChangeArrowheads="1"/>
          </p:cNvPicPr>
          <p:nvPr/>
        </p:nvPicPr>
        <p:blipFill>
          <a:blip r:embed="rId4" cstate="print"/>
          <a:srcRect/>
          <a:stretch>
            <a:fillRect/>
          </a:stretch>
        </p:blipFill>
        <p:spPr bwMode="auto">
          <a:xfrm rot="357164">
            <a:off x="5229876" y="4053046"/>
            <a:ext cx="3962400" cy="2606516"/>
          </a:xfrm>
          <a:prstGeom prst="rect">
            <a:avLst/>
          </a:prstGeom>
          <a:noFill/>
          <a:ln w="9525">
            <a:noFill/>
            <a:miter lim="800000"/>
            <a:headEnd/>
            <a:tailEnd/>
          </a:ln>
        </p:spPr>
      </p:pic>
      <p:sp>
        <p:nvSpPr>
          <p:cNvPr id="2" name="Title 1"/>
          <p:cNvSpPr>
            <a:spLocks noGrp="1"/>
          </p:cNvSpPr>
          <p:nvPr>
            <p:ph type="title"/>
          </p:nvPr>
        </p:nvSpPr>
        <p:spPr>
          <a:xfrm>
            <a:off x="457200" y="0"/>
            <a:ext cx="8229600" cy="1524000"/>
          </a:xfrm>
        </p:spPr>
        <p:txBody>
          <a:bodyPr>
            <a:normAutofit/>
          </a:bodyPr>
          <a:lstStyle/>
          <a:p>
            <a:r>
              <a:rPr lang="en-US" dirty="0" smtClean="0">
                <a:effectLst>
                  <a:glow rad="101600">
                    <a:schemeClr val="bg1">
                      <a:alpha val="60000"/>
                    </a:schemeClr>
                  </a:glow>
                </a:effectLst>
              </a:rPr>
              <a:t>9. Fathers Who Place Unhealthy Pressure on Children to Succeed</a:t>
            </a:r>
            <a:endParaRPr lang="en-US" dirty="0">
              <a:effectLst>
                <a:glow rad="101600">
                  <a:schemeClr val="bg1">
                    <a:alpha val="60000"/>
                  </a:schemeClr>
                </a:glow>
              </a:effectLst>
            </a:endParaRPr>
          </a:p>
        </p:txBody>
      </p:sp>
      <p:pic>
        <p:nvPicPr>
          <p:cNvPr id="18436" name="Picture 4"/>
          <p:cNvPicPr>
            <a:picLocks noChangeAspect="1" noChangeArrowheads="1"/>
          </p:cNvPicPr>
          <p:nvPr/>
        </p:nvPicPr>
        <p:blipFill>
          <a:blip r:embed="rId5" cstate="print"/>
          <a:srcRect/>
          <a:stretch>
            <a:fillRect/>
          </a:stretch>
        </p:blipFill>
        <p:spPr bwMode="auto">
          <a:xfrm rot="21283884">
            <a:off x="2335993" y="1817014"/>
            <a:ext cx="3195884" cy="2895600"/>
          </a:xfrm>
          <a:prstGeom prst="rect">
            <a:avLst/>
          </a:prstGeom>
          <a:noFill/>
          <a:ln w="9525">
            <a:noFill/>
            <a:miter lim="800000"/>
            <a:headEnd/>
            <a:tailEnd/>
          </a:ln>
        </p:spPr>
      </p:pic>
      <p:pic>
        <p:nvPicPr>
          <p:cNvPr id="18437" name="Picture 5"/>
          <p:cNvPicPr>
            <a:picLocks noChangeAspect="1" noChangeArrowheads="1"/>
          </p:cNvPicPr>
          <p:nvPr/>
        </p:nvPicPr>
        <p:blipFill>
          <a:blip r:embed="rId6" cstate="print"/>
          <a:srcRect/>
          <a:stretch>
            <a:fillRect/>
          </a:stretch>
        </p:blipFill>
        <p:spPr bwMode="auto">
          <a:xfrm rot="264689">
            <a:off x="137795" y="1612699"/>
            <a:ext cx="2447925" cy="3677141"/>
          </a:xfrm>
          <a:prstGeom prst="rect">
            <a:avLst/>
          </a:prstGeom>
          <a:noFill/>
          <a:ln w="9525">
            <a:noFill/>
            <a:miter lim="800000"/>
            <a:headEnd/>
            <a:tailEnd/>
          </a:ln>
        </p:spPr>
      </p:pic>
      <p:pic>
        <p:nvPicPr>
          <p:cNvPr id="18441" name="Picture 9"/>
          <p:cNvPicPr>
            <a:picLocks noChangeAspect="1" noChangeArrowheads="1"/>
          </p:cNvPicPr>
          <p:nvPr/>
        </p:nvPicPr>
        <p:blipFill>
          <a:blip r:embed="rId7" cstate="print"/>
          <a:srcRect/>
          <a:stretch>
            <a:fillRect/>
          </a:stretch>
        </p:blipFill>
        <p:spPr bwMode="auto">
          <a:xfrm rot="21216931">
            <a:off x="2242304" y="4553075"/>
            <a:ext cx="3200400" cy="2133600"/>
          </a:xfrm>
          <a:prstGeom prst="rect">
            <a:avLst/>
          </a:prstGeom>
          <a:noFill/>
          <a:ln w="9525">
            <a:noFill/>
            <a:miter lim="800000"/>
            <a:headEnd/>
            <a:tailEnd/>
          </a:ln>
        </p:spPr>
      </p:pic>
      <p:pic>
        <p:nvPicPr>
          <p:cNvPr id="18442" name="Picture 10"/>
          <p:cNvPicPr>
            <a:picLocks noChangeAspect="1" noChangeArrowheads="1"/>
          </p:cNvPicPr>
          <p:nvPr/>
        </p:nvPicPr>
        <p:blipFill>
          <a:blip r:embed="rId8" cstate="print">
            <a:lum bright="-10000"/>
          </a:blip>
          <a:srcRect r="-1282" b="22571"/>
          <a:stretch>
            <a:fillRect/>
          </a:stretch>
        </p:blipFill>
        <p:spPr bwMode="auto">
          <a:xfrm rot="21014759">
            <a:off x="202341" y="4515968"/>
            <a:ext cx="2257425" cy="2581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228600" y="0"/>
            <a:ext cx="9661584" cy="6858000"/>
          </a:xfrm>
          <a:prstGeom prst="rect">
            <a:avLst/>
          </a:prstGeom>
          <a:noFill/>
          <a:ln w="9525">
            <a:noFill/>
            <a:miter lim="800000"/>
            <a:headEnd/>
            <a:tailEnd/>
          </a:ln>
        </p:spPr>
      </p:pic>
      <p:sp>
        <p:nvSpPr>
          <p:cNvPr id="3" name="Title 2"/>
          <p:cNvSpPr>
            <a:spLocks noGrp="1"/>
          </p:cNvSpPr>
          <p:nvPr>
            <p:ph type="title"/>
          </p:nvPr>
        </p:nvSpPr>
        <p:spPr>
          <a:xfrm>
            <a:off x="457200" y="274638"/>
            <a:ext cx="8458200" cy="5745162"/>
          </a:xfrm>
        </p:spPr>
        <p:txBody>
          <a:bodyPr>
            <a:noAutofit/>
          </a:bodyPr>
          <a:lstStyle/>
          <a:p>
            <a:r>
              <a:rPr lang="en-US" sz="3200" i="1" dirty="0" smtClean="0">
                <a:solidFill>
                  <a:schemeClr val="bg1"/>
                </a:solidFill>
              </a:rPr>
              <a:t>Philippians 2:1-4 </a:t>
            </a:r>
            <a:br>
              <a:rPr lang="en-US" sz="3200" i="1" dirty="0" smtClean="0">
                <a:solidFill>
                  <a:schemeClr val="bg1"/>
                </a:solidFill>
              </a:rPr>
            </a:br>
            <a:r>
              <a:rPr lang="en-US" sz="3200" i="1" dirty="0" smtClean="0">
                <a:solidFill>
                  <a:schemeClr val="bg1"/>
                </a:solidFill>
              </a:rPr>
              <a:t> “If there be therefore any consolation in Christ, if any comfort of love, if any fellowship of the Spirit, if any bowels and mercies,</a:t>
            </a:r>
            <a:r>
              <a:rPr lang="en-US" sz="3200" i="1" dirty="0">
                <a:solidFill>
                  <a:schemeClr val="bg1"/>
                </a:solidFill>
              </a:rPr>
              <a:t> </a:t>
            </a:r>
            <a:r>
              <a:rPr lang="en-US" sz="3200" i="1" dirty="0" err="1" smtClean="0">
                <a:solidFill>
                  <a:schemeClr val="bg1"/>
                </a:solidFill>
              </a:rPr>
              <a:t>Fulfil</a:t>
            </a:r>
            <a:r>
              <a:rPr lang="en-US" sz="3200" i="1" dirty="0" smtClean="0">
                <a:solidFill>
                  <a:schemeClr val="bg1"/>
                </a:solidFill>
              </a:rPr>
              <a:t> ye my joy, that ye be likeminded, having the same love, being of one accord, of one mind.</a:t>
            </a:r>
            <a:r>
              <a:rPr lang="en-US" sz="3200" i="1" dirty="0">
                <a:solidFill>
                  <a:schemeClr val="bg1"/>
                </a:solidFill>
              </a:rPr>
              <a:t> </a:t>
            </a:r>
            <a:r>
              <a:rPr lang="en-US" sz="3200" i="1" dirty="0" smtClean="0">
                <a:solidFill>
                  <a:schemeClr val="bg1"/>
                </a:solidFill>
              </a:rPr>
              <a:t>Let nothing be done through strife or vainglory; but in lowliness of mind let each esteem other better than themselves. Look not every man on his own things, but every man also on the things of others.”</a:t>
            </a:r>
            <a:endParaRPr lang="en-US" sz="3200" i="1" dirty="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 y="0"/>
            <a:ext cx="9128785" cy="6858000"/>
          </a:xfrm>
          <a:prstGeom prst="rect">
            <a:avLst/>
          </a:prstGeom>
          <a:noFill/>
          <a:ln w="9525">
            <a:noFill/>
            <a:miter lim="800000"/>
            <a:headEnd/>
            <a:tailEnd/>
          </a:ln>
        </p:spPr>
      </p:pic>
      <p:sp>
        <p:nvSpPr>
          <p:cNvPr id="3" name="Title 2"/>
          <p:cNvSpPr>
            <a:spLocks noGrp="1"/>
          </p:cNvSpPr>
          <p:nvPr>
            <p:ph type="title"/>
          </p:nvPr>
        </p:nvSpPr>
        <p:spPr>
          <a:xfrm>
            <a:off x="457200" y="274638"/>
            <a:ext cx="8229600" cy="6430962"/>
          </a:xfrm>
        </p:spPr>
        <p:txBody>
          <a:bodyPr/>
          <a:lstStyle/>
          <a:p>
            <a:r>
              <a:rPr lang="en-US" b="1" i="1" dirty="0" smtClean="0">
                <a:solidFill>
                  <a:schemeClr val="bg1"/>
                </a:solidFill>
                <a:effectLst>
                  <a:glow rad="139700">
                    <a:schemeClr val="accent6">
                      <a:satMod val="175000"/>
                      <a:alpha val="40000"/>
                    </a:schemeClr>
                  </a:glow>
                </a:effectLst>
              </a:rPr>
              <a:t>“And as ye would that men should do to you, do ye also to them likewise.” Luke 6:31 </a:t>
            </a:r>
            <a:endParaRPr lang="en-US" b="1" i="1" dirty="0">
              <a:solidFill>
                <a:schemeClr val="bg1"/>
              </a:solidFill>
              <a:effectLst>
                <a:glow rad="139700">
                  <a:schemeClr val="accent6">
                    <a:satMod val="175000"/>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5410200" cy="6858000"/>
          </a:xfrm>
        </p:spPr>
        <p:txBody>
          <a:bodyPr>
            <a:normAutofit lnSpcReduction="10000"/>
          </a:bodyPr>
          <a:lstStyle/>
          <a:p>
            <a:r>
              <a:rPr lang="en-US" i="1" dirty="0" smtClean="0">
                <a:effectLst>
                  <a:glow rad="101600">
                    <a:schemeClr val="bg1">
                      <a:alpha val="60000"/>
                    </a:schemeClr>
                  </a:glow>
                </a:effectLst>
              </a:rPr>
              <a:t>“There is a generation that </a:t>
            </a:r>
            <a:r>
              <a:rPr lang="en-US" i="1" dirty="0" err="1" smtClean="0">
                <a:effectLst>
                  <a:glow rad="101600">
                    <a:schemeClr val="bg1">
                      <a:alpha val="60000"/>
                    </a:schemeClr>
                  </a:glow>
                </a:effectLst>
              </a:rPr>
              <a:t>curseth</a:t>
            </a:r>
            <a:r>
              <a:rPr lang="en-US" i="1" dirty="0" smtClean="0">
                <a:effectLst>
                  <a:glow rad="101600">
                    <a:schemeClr val="bg1">
                      <a:alpha val="60000"/>
                    </a:schemeClr>
                  </a:glow>
                </a:effectLst>
              </a:rPr>
              <a:t> their father, and doth not bless their mother.”</a:t>
            </a:r>
          </a:p>
          <a:p>
            <a:r>
              <a:rPr lang="en-US" i="1" dirty="0" smtClean="0">
                <a:effectLst>
                  <a:glow rad="101600">
                    <a:schemeClr val="bg1">
                      <a:alpha val="60000"/>
                    </a:schemeClr>
                  </a:glow>
                </a:effectLst>
              </a:rPr>
              <a:t>“There is a generation that are pure in their own eyes, and yet is not washed from their filthiness.”</a:t>
            </a:r>
          </a:p>
          <a:p>
            <a:r>
              <a:rPr lang="en-US" i="1" dirty="0" smtClean="0">
                <a:effectLst>
                  <a:glow rad="101600">
                    <a:schemeClr val="bg1">
                      <a:alpha val="60000"/>
                    </a:schemeClr>
                  </a:glow>
                </a:effectLst>
              </a:rPr>
              <a:t> “There is a generation, O how lofty are their eyes! and their eyelids are lifted up.”</a:t>
            </a:r>
          </a:p>
          <a:p>
            <a:r>
              <a:rPr lang="en-US" i="1" dirty="0" smtClean="0">
                <a:effectLst>
                  <a:glow rad="101600">
                    <a:schemeClr val="bg1">
                      <a:alpha val="60000"/>
                    </a:schemeClr>
                  </a:glow>
                </a:effectLst>
              </a:rPr>
              <a:t>“There is a generation, whose teeth are as swords, and their jaw teeth as knives.”</a:t>
            </a:r>
            <a:endParaRPr lang="en-US" i="1" dirty="0">
              <a:effectLst>
                <a:glow rad="101600">
                  <a:schemeClr val="bg1">
                    <a:alpha val="60000"/>
                  </a:schemeClr>
                </a:glow>
              </a:effectLst>
            </a:endParaRPr>
          </a:p>
        </p:txBody>
      </p:sp>
      <p:pic>
        <p:nvPicPr>
          <p:cNvPr id="4" name="Picture 2"/>
          <p:cNvPicPr>
            <a:picLocks noChangeAspect="1" noChangeArrowheads="1"/>
          </p:cNvPicPr>
          <p:nvPr/>
        </p:nvPicPr>
        <p:blipFill>
          <a:blip r:embed="rId3" cstate="print"/>
          <a:srcRect/>
          <a:stretch>
            <a:fillRect/>
          </a:stretch>
        </p:blipFill>
        <p:spPr bwMode="auto">
          <a:xfrm>
            <a:off x="5486400" y="0"/>
            <a:ext cx="3657600" cy="2743200"/>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5501331" y="1447800"/>
            <a:ext cx="3642669" cy="2695575"/>
          </a:xfrm>
          <a:prstGeom prst="rect">
            <a:avLst/>
          </a:prstGeom>
          <a:noFill/>
          <a:ln w="9525">
            <a:noFill/>
            <a:miter lim="800000"/>
            <a:headEnd/>
            <a:tailEnd/>
          </a:ln>
        </p:spPr>
      </p:pic>
      <p:pic>
        <p:nvPicPr>
          <p:cNvPr id="6" name="Picture 6"/>
          <p:cNvPicPr>
            <a:picLocks noChangeAspect="1" noChangeArrowheads="1"/>
          </p:cNvPicPr>
          <p:nvPr/>
        </p:nvPicPr>
        <p:blipFill>
          <a:blip r:embed="rId5" cstate="print"/>
          <a:srcRect/>
          <a:stretch>
            <a:fillRect/>
          </a:stretch>
        </p:blipFill>
        <p:spPr bwMode="auto">
          <a:xfrm>
            <a:off x="5469108" y="2895600"/>
            <a:ext cx="3674892" cy="2438400"/>
          </a:xfrm>
          <a:prstGeom prst="rect">
            <a:avLst/>
          </a:prstGeom>
          <a:noFill/>
          <a:ln w="9525">
            <a:noFill/>
            <a:miter lim="800000"/>
            <a:headEnd/>
            <a:tailEnd/>
          </a:ln>
        </p:spPr>
      </p:pic>
      <p:pic>
        <p:nvPicPr>
          <p:cNvPr id="4098" name="Picture 2"/>
          <p:cNvPicPr>
            <a:picLocks noChangeAspect="1" noChangeArrowheads="1"/>
          </p:cNvPicPr>
          <p:nvPr/>
        </p:nvPicPr>
        <p:blipFill>
          <a:blip r:embed="rId6" cstate="print"/>
          <a:srcRect/>
          <a:stretch>
            <a:fillRect/>
          </a:stretch>
        </p:blipFill>
        <p:spPr bwMode="auto">
          <a:xfrm>
            <a:off x="5486400" y="4389120"/>
            <a:ext cx="3657600" cy="246888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to="" calcmode="lin" valueType="num">
                                      <p:cBhvr>
                                        <p:cTn id="17" dur="1" fill="hold"/>
                                        <p:tgtEl>
                                          <p:spTgt spid="5"/>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to="" calcmode="lin" valueType="num">
                                      <p:cBhvr>
                                        <p:cTn id="22" dur="1" fill="hold"/>
                                        <p:tgtEl>
                                          <p:spTgt spid="3">
                                            <p:txEl>
                                              <p:pRg st="2" end="2"/>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to="" calcmode="lin" valueType="num">
                                      <p:cBhvr>
                                        <p:cTn id="27" dur="1" fill="hold"/>
                                        <p:tgtEl>
                                          <p:spTgt spid="6"/>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to="" calcmode="lin" valueType="num">
                                      <p:cBhvr>
                                        <p:cTn id="32" dur="1" fill="hold"/>
                                        <p:tgtEl>
                                          <p:spTgt spid="3">
                                            <p:txEl>
                                              <p:pRg st="3" end="3"/>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nodeType="clickEffect">
                                  <p:stCondLst>
                                    <p:cond delay="0"/>
                                  </p:stCondLst>
                                  <p:childTnLst>
                                    <p:set>
                                      <p:cBhvr>
                                        <p:cTn id="36" dur="1" fill="hold">
                                          <p:stCondLst>
                                            <p:cond delay="0"/>
                                          </p:stCondLst>
                                        </p:cTn>
                                        <p:tgtEl>
                                          <p:spTgt spid="4098"/>
                                        </p:tgtEl>
                                        <p:attrNameLst>
                                          <p:attrName>style.visibility</p:attrName>
                                        </p:attrNameLst>
                                      </p:cBhvr>
                                      <p:to>
                                        <p:strVal val="visible"/>
                                      </p:to>
                                    </p:set>
                                    <p:anim to="" calcmode="lin" valueType="num">
                                      <p:cBhvr>
                                        <p:cTn id="37"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smtClean="0">
                <a:effectLst>
                  <a:glow rad="101600">
                    <a:schemeClr val="bg1">
                      <a:alpha val="60000"/>
                    </a:schemeClr>
                  </a:glow>
                </a:effectLst>
              </a:rPr>
              <a:t>10. Fathers Who Relinquish Responsibility to the Mother,</a:t>
            </a:r>
            <a:br>
              <a:rPr lang="en-US" dirty="0" smtClean="0">
                <a:effectLst>
                  <a:glow rad="101600">
                    <a:schemeClr val="bg1">
                      <a:alpha val="60000"/>
                    </a:schemeClr>
                  </a:glow>
                </a:effectLst>
              </a:rPr>
            </a:br>
            <a:r>
              <a:rPr lang="en-US" dirty="0" smtClean="0">
                <a:effectLst>
                  <a:glow rad="101600">
                    <a:schemeClr val="bg1">
                      <a:alpha val="60000"/>
                    </a:schemeClr>
                  </a:glow>
                </a:effectLst>
              </a:rPr>
              <a:t> the School, or the Church</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304800" y="2362200"/>
            <a:ext cx="8458200" cy="4495800"/>
          </a:xfrm>
        </p:spPr>
        <p:txBody>
          <a:bodyPr/>
          <a:lstStyle/>
          <a:p>
            <a:r>
              <a:rPr lang="en-US" i="1" dirty="0" smtClean="0">
                <a:effectLst>
                  <a:glow rad="101600">
                    <a:schemeClr val="bg1">
                      <a:alpha val="60000"/>
                    </a:schemeClr>
                  </a:glow>
                </a:effectLst>
              </a:rPr>
              <a:t>Eph. 6:4 “And, ye fathers, provoke not your children to wrath: but bring them up in the nurture and admonition of the Lord.”</a:t>
            </a:r>
          </a:p>
          <a:p>
            <a:r>
              <a:rPr lang="en-US" i="1" dirty="0" smtClean="0">
                <a:effectLst>
                  <a:glow rad="101600">
                    <a:schemeClr val="bg1">
                      <a:alpha val="60000"/>
                    </a:schemeClr>
                  </a:glow>
                </a:effectLst>
              </a:rPr>
              <a:t>Eph. 5:23 “For the husband is the head of the wife, even as Christ is the head of the church: and he is the </a:t>
            </a:r>
            <a:r>
              <a:rPr lang="en-US" i="1" dirty="0" err="1" smtClean="0">
                <a:effectLst>
                  <a:glow rad="101600">
                    <a:schemeClr val="bg1">
                      <a:alpha val="60000"/>
                    </a:schemeClr>
                  </a:glow>
                </a:effectLst>
              </a:rPr>
              <a:t>saviour</a:t>
            </a:r>
            <a:r>
              <a:rPr lang="en-US" i="1" dirty="0" smtClean="0">
                <a:effectLst>
                  <a:glow rad="101600">
                    <a:schemeClr val="bg1">
                      <a:alpha val="60000"/>
                    </a:schemeClr>
                  </a:glow>
                </a:effectLst>
              </a:rPr>
              <a:t> of the body.”</a:t>
            </a:r>
          </a:p>
          <a:p>
            <a:r>
              <a:rPr lang="en-US" i="1" dirty="0" smtClean="0">
                <a:effectLst>
                  <a:glow rad="101600">
                    <a:schemeClr val="bg1">
                      <a:alpha val="60000"/>
                    </a:schemeClr>
                  </a:glow>
                </a:effectLst>
              </a:rPr>
              <a:t>Rom. 14:12 “So then every one of us shall give account of himself to God.”</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flipH="1">
            <a:off x="-304800" y="-228600"/>
            <a:ext cx="9601199" cy="762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p:cNvPicPr>
            <a:picLocks noChangeAspect="1" noChangeArrowheads="1"/>
          </p:cNvPicPr>
          <p:nvPr/>
        </p:nvPicPr>
        <p:blipFill>
          <a:blip r:embed="rId3" cstate="print"/>
          <a:srcRect/>
          <a:stretch>
            <a:fillRect/>
          </a:stretch>
        </p:blipFill>
        <p:spPr bwMode="auto">
          <a:xfrm>
            <a:off x="-152400" y="25400"/>
            <a:ext cx="5010150" cy="6832600"/>
          </a:xfrm>
          <a:prstGeom prst="rect">
            <a:avLst/>
          </a:prstGeom>
          <a:noFill/>
          <a:ln w="9525">
            <a:noFill/>
            <a:miter lim="800000"/>
            <a:headEnd/>
            <a:tailEnd/>
          </a:ln>
        </p:spPr>
      </p:pic>
      <p:pic>
        <p:nvPicPr>
          <p:cNvPr id="17411" name="Picture 3"/>
          <p:cNvPicPr>
            <a:picLocks noChangeAspect="1" noChangeArrowheads="1"/>
          </p:cNvPicPr>
          <p:nvPr/>
        </p:nvPicPr>
        <p:blipFill>
          <a:blip r:embed="rId4" cstate="print"/>
          <a:srcRect r="2987" b="2500"/>
          <a:stretch>
            <a:fillRect/>
          </a:stretch>
        </p:blipFill>
        <p:spPr bwMode="auto">
          <a:xfrm>
            <a:off x="5105400" y="304800"/>
            <a:ext cx="3751384" cy="3048000"/>
          </a:xfrm>
          <a:prstGeom prst="rect">
            <a:avLst/>
          </a:prstGeom>
          <a:noFill/>
          <a:ln w="9525">
            <a:noFill/>
            <a:miter lim="800000"/>
            <a:headEnd/>
            <a:tailEnd/>
          </a:ln>
        </p:spPr>
      </p:pic>
      <p:pic>
        <p:nvPicPr>
          <p:cNvPr id="17413" name="Picture 5"/>
          <p:cNvPicPr>
            <a:picLocks noChangeAspect="1" noChangeArrowheads="1"/>
          </p:cNvPicPr>
          <p:nvPr/>
        </p:nvPicPr>
        <p:blipFill>
          <a:blip r:embed="rId5" cstate="print"/>
          <a:srcRect/>
          <a:stretch>
            <a:fillRect/>
          </a:stretch>
        </p:blipFill>
        <p:spPr bwMode="auto">
          <a:xfrm>
            <a:off x="5105400" y="3790262"/>
            <a:ext cx="3780161" cy="2801037"/>
          </a:xfrm>
          <a:prstGeom prst="rect">
            <a:avLst/>
          </a:prstGeom>
          <a:noFill/>
          <a:ln w="9525">
            <a:noFill/>
            <a:miter lim="800000"/>
            <a:headEnd/>
            <a:tailEnd/>
          </a:ln>
        </p:spPr>
      </p:pic>
      <p:pic>
        <p:nvPicPr>
          <p:cNvPr id="17414" name="Picture 6"/>
          <p:cNvPicPr>
            <a:picLocks noChangeAspect="1" noChangeArrowheads="1"/>
          </p:cNvPicPr>
          <p:nvPr/>
        </p:nvPicPr>
        <p:blipFill>
          <a:blip r:embed="rId6" cstate="print"/>
          <a:srcRect/>
          <a:stretch>
            <a:fillRect/>
          </a:stretch>
        </p:blipFill>
        <p:spPr bwMode="auto">
          <a:xfrm>
            <a:off x="-152400" y="1828800"/>
            <a:ext cx="4978400" cy="37338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7413"/>
                                        </p:tgtEl>
                                        <p:attrNameLst>
                                          <p:attrName>style.visibility</p:attrName>
                                        </p:attrNameLst>
                                      </p:cBhvr>
                                      <p:to>
                                        <p:strVal val="visible"/>
                                      </p:to>
                                    </p:set>
                                    <p:anim to="" calcmode="lin" valueType="num">
                                      <p:cBhvr>
                                        <p:cTn id="7" dur="1" fill="hold"/>
                                        <p:tgtEl>
                                          <p:spTgt spid="17413"/>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 to="" calcmode="lin" valueType="num">
                                      <p:cBhvr>
                                        <p:cTn id="12" dur="1" fill="hold"/>
                                        <p:tgtEl>
                                          <p:spTgt spid="17410"/>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transition="in" filter="fade">
                                      <p:cBhvr>
                                        <p:cTn id="17" dur="20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smtClean="0">
                <a:effectLst>
                  <a:glow rad="101600">
                    <a:schemeClr val="bg1">
                      <a:alpha val="60000"/>
                    </a:schemeClr>
                  </a:glow>
                </a:effectLst>
              </a:rPr>
              <a:t>11. Father Who Are Unpredictable</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228600" y="1524000"/>
            <a:ext cx="8458200" cy="4602163"/>
          </a:xfrm>
        </p:spPr>
        <p:txBody>
          <a:bodyPr>
            <a:normAutofit/>
          </a:bodyPr>
          <a:lstStyle/>
          <a:p>
            <a:r>
              <a:rPr lang="en-US" i="1" dirty="0" smtClean="0">
                <a:effectLst>
                  <a:glow rad="101600">
                    <a:schemeClr val="bg1">
                      <a:alpha val="60000"/>
                    </a:schemeClr>
                  </a:glow>
                </a:effectLst>
              </a:rPr>
              <a:t>Jam. 1:6,  8 “For he that </a:t>
            </a:r>
            <a:r>
              <a:rPr lang="en-US" i="1" dirty="0" err="1" smtClean="0">
                <a:effectLst>
                  <a:glow rad="101600">
                    <a:schemeClr val="bg1">
                      <a:alpha val="60000"/>
                    </a:schemeClr>
                  </a:glow>
                </a:effectLst>
              </a:rPr>
              <a:t>wavereth</a:t>
            </a:r>
            <a:r>
              <a:rPr lang="en-US" i="1" dirty="0" smtClean="0">
                <a:effectLst>
                  <a:glow rad="101600">
                    <a:schemeClr val="bg1">
                      <a:alpha val="60000"/>
                    </a:schemeClr>
                  </a:glow>
                </a:effectLst>
              </a:rPr>
              <a:t> is like a wave of the sea driven with the wind and tossed…A double minded man is unstable in all his ways.”</a:t>
            </a:r>
          </a:p>
          <a:p>
            <a:r>
              <a:rPr lang="en-US" i="1" dirty="0" smtClean="0">
                <a:effectLst>
                  <a:glow rad="101600">
                    <a:schemeClr val="bg1">
                      <a:alpha val="60000"/>
                    </a:schemeClr>
                  </a:glow>
                </a:effectLst>
              </a:rPr>
              <a:t>Eph. 4:14 “That we henceforth be no more children, tossed to and fro, and carried about with every wind of doctrine, by the sleight of men, and cunning craftiness, whereby they lie in wait to deceive.”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1000" y="-304800"/>
            <a:ext cx="9982200" cy="7772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7" name="Picture 3"/>
          <p:cNvPicPr>
            <a:picLocks noChangeAspect="1" noChangeArrowheads="1"/>
          </p:cNvPicPr>
          <p:nvPr/>
        </p:nvPicPr>
        <p:blipFill>
          <a:blip r:embed="rId3" cstate="print"/>
          <a:srcRect/>
          <a:stretch>
            <a:fillRect/>
          </a:stretch>
        </p:blipFill>
        <p:spPr bwMode="auto">
          <a:xfrm>
            <a:off x="1981200" y="152401"/>
            <a:ext cx="4972065" cy="67056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1508" name="Picture 4"/>
          <p:cNvPicPr>
            <a:picLocks noChangeAspect="1" noChangeArrowheads="1"/>
          </p:cNvPicPr>
          <p:nvPr/>
        </p:nvPicPr>
        <p:blipFill>
          <a:blip r:embed="rId4" cstate="print">
            <a:lum bright="-10000"/>
          </a:blip>
          <a:srcRect b="11637"/>
          <a:stretch>
            <a:fillRect/>
          </a:stretch>
        </p:blipFill>
        <p:spPr bwMode="auto">
          <a:xfrm>
            <a:off x="1981200" y="0"/>
            <a:ext cx="4953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fade">
                                      <p:cBhvr>
                                        <p:cTn id="7" dur="2000"/>
                                        <p:tgtEl>
                                          <p:spTgt spid="21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effectLst>
                  <a:glow rad="101600">
                    <a:schemeClr val="bg1">
                      <a:alpha val="60000"/>
                    </a:schemeClr>
                  </a:glow>
                </a:effectLst>
              </a:rPr>
              <a:t>12. Fathers Who </a:t>
            </a:r>
            <a:r>
              <a:rPr lang="en-US" dirty="0">
                <a:effectLst>
                  <a:glow rad="101600">
                    <a:schemeClr val="bg1">
                      <a:alpha val="60000"/>
                    </a:schemeClr>
                  </a:glow>
                </a:effectLst>
              </a:rPr>
              <a:t>W</a:t>
            </a:r>
            <a:r>
              <a:rPr lang="en-US" dirty="0" smtClean="0">
                <a:effectLst>
                  <a:glow rad="101600">
                    <a:schemeClr val="bg1">
                      <a:alpha val="60000"/>
                    </a:schemeClr>
                  </a:glow>
                </a:effectLst>
              </a:rPr>
              <a:t>ill </a:t>
            </a:r>
            <a:r>
              <a:rPr lang="en-US" dirty="0">
                <a:effectLst>
                  <a:glow rad="101600">
                    <a:schemeClr val="bg1">
                      <a:alpha val="60000"/>
                    </a:schemeClr>
                  </a:glow>
                </a:effectLst>
              </a:rPr>
              <a:t>N</a:t>
            </a:r>
            <a:r>
              <a:rPr lang="en-US" dirty="0" smtClean="0">
                <a:effectLst>
                  <a:glow rad="101600">
                    <a:schemeClr val="bg1">
                      <a:alpha val="60000"/>
                    </a:schemeClr>
                  </a:glow>
                </a:effectLst>
              </a:rPr>
              <a:t>ot </a:t>
            </a:r>
            <a:br>
              <a:rPr lang="en-US" dirty="0" smtClean="0">
                <a:effectLst>
                  <a:glow rad="101600">
                    <a:schemeClr val="bg1">
                      <a:alpha val="60000"/>
                    </a:schemeClr>
                  </a:glow>
                </a:effectLst>
              </a:rPr>
            </a:br>
            <a:r>
              <a:rPr lang="en-US" dirty="0" smtClean="0">
                <a:effectLst>
                  <a:glow rad="101600">
                    <a:schemeClr val="bg1">
                      <a:alpha val="60000"/>
                    </a:schemeClr>
                  </a:glow>
                </a:effectLst>
              </a:rPr>
              <a:t>Listen to Their Children</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457200" y="1676400"/>
            <a:ext cx="8229600" cy="2590800"/>
          </a:xfrm>
        </p:spPr>
        <p:txBody>
          <a:bodyPr/>
          <a:lstStyle/>
          <a:p>
            <a:pPr>
              <a:buNone/>
            </a:pPr>
            <a:r>
              <a:rPr lang="en-US" i="1" dirty="0" smtClean="0">
                <a:effectLst>
                  <a:glow rad="101600">
                    <a:schemeClr val="bg1">
                      <a:alpha val="60000"/>
                    </a:schemeClr>
                  </a:glow>
                </a:effectLst>
              </a:rPr>
              <a:t>    Prov. 21:13 “Whoso </a:t>
            </a:r>
            <a:r>
              <a:rPr lang="en-US" i="1" dirty="0" err="1" smtClean="0">
                <a:effectLst>
                  <a:glow rad="101600">
                    <a:schemeClr val="bg1">
                      <a:alpha val="60000"/>
                    </a:schemeClr>
                  </a:glow>
                </a:effectLst>
              </a:rPr>
              <a:t>stoppeth</a:t>
            </a:r>
            <a:r>
              <a:rPr lang="en-US" i="1" dirty="0" smtClean="0">
                <a:effectLst>
                  <a:glow rad="101600">
                    <a:schemeClr val="bg1">
                      <a:alpha val="60000"/>
                    </a:schemeClr>
                  </a:glow>
                </a:effectLst>
              </a:rPr>
              <a:t> his ears at the cry of the poor, he also shall cry himself, but shall not be heard.”</a:t>
            </a:r>
            <a:endParaRPr lang="en-US" i="1" dirty="0">
              <a:effectLst>
                <a:glow rad="101600">
                  <a:schemeClr val="bg1">
                    <a:alpha val="60000"/>
                  </a:schemeClr>
                </a:glow>
              </a:effectLst>
            </a:endParaRPr>
          </a:p>
        </p:txBody>
      </p:sp>
      <p:pic>
        <p:nvPicPr>
          <p:cNvPr id="22532" name="Picture 4"/>
          <p:cNvPicPr>
            <a:picLocks noChangeAspect="1" noChangeArrowheads="1"/>
          </p:cNvPicPr>
          <p:nvPr/>
        </p:nvPicPr>
        <p:blipFill>
          <a:blip r:embed="rId3" cstate="print"/>
          <a:srcRect/>
          <a:stretch>
            <a:fillRect/>
          </a:stretch>
        </p:blipFill>
        <p:spPr bwMode="auto">
          <a:xfrm>
            <a:off x="4876800" y="3048000"/>
            <a:ext cx="3810000" cy="381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534" name="Picture 6"/>
          <p:cNvPicPr>
            <a:picLocks noChangeAspect="1" noChangeArrowheads="1"/>
          </p:cNvPicPr>
          <p:nvPr/>
        </p:nvPicPr>
        <p:blipFill>
          <a:blip r:embed="rId4" cstate="print"/>
          <a:srcRect/>
          <a:stretch>
            <a:fillRect/>
          </a:stretch>
        </p:blipFill>
        <p:spPr bwMode="auto">
          <a:xfrm>
            <a:off x="228600" y="3810000"/>
            <a:ext cx="4428669" cy="2828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074" name="Picture 2"/>
          <p:cNvPicPr>
            <a:picLocks noChangeAspect="1" noChangeArrowheads="1"/>
          </p:cNvPicPr>
          <p:nvPr/>
        </p:nvPicPr>
        <p:blipFill>
          <a:blip r:embed="rId5" cstate="print"/>
          <a:srcRect/>
          <a:stretch>
            <a:fillRect/>
          </a:stretch>
        </p:blipFill>
        <p:spPr bwMode="auto">
          <a:xfrm>
            <a:off x="4800600" y="3657600"/>
            <a:ext cx="3914775" cy="2781300"/>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 to="" calcmode="lin" valueType="num">
                                      <p:cBhvr>
                                        <p:cTn id="7" dur="1" fill="hold"/>
                                        <p:tgtEl>
                                          <p:spTgt spid="22532"/>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8600" y="-228600"/>
            <a:ext cx="9525000" cy="769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p:cNvPicPr>
            <a:picLocks noChangeAspect="1" noChangeArrowheads="1"/>
          </p:cNvPicPr>
          <p:nvPr/>
        </p:nvPicPr>
        <p:blipFill>
          <a:blip r:embed="rId3" cstate="print"/>
          <a:srcRect/>
          <a:stretch>
            <a:fillRect/>
          </a:stretch>
        </p:blipFill>
        <p:spPr bwMode="auto">
          <a:xfrm rot="451170">
            <a:off x="4824570" y="-102174"/>
            <a:ext cx="4457700" cy="29884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8"/>
          <p:cNvPicPr>
            <a:picLocks noChangeAspect="1" noChangeArrowheads="1"/>
          </p:cNvPicPr>
          <p:nvPr/>
        </p:nvPicPr>
        <p:blipFill>
          <a:blip r:embed="rId4" cstate="print"/>
          <a:srcRect/>
          <a:stretch>
            <a:fillRect/>
          </a:stretch>
        </p:blipFill>
        <p:spPr bwMode="auto">
          <a:xfrm>
            <a:off x="3124200" y="1981200"/>
            <a:ext cx="1924050" cy="2228791"/>
          </a:xfrm>
          <a:prstGeom prst="rect">
            <a:avLst/>
          </a:prstGeom>
          <a:noFill/>
          <a:ln w="9525">
            <a:noFill/>
            <a:miter lim="800000"/>
            <a:headEnd/>
            <a:tailEnd/>
          </a:ln>
        </p:spPr>
      </p:pic>
      <p:pic>
        <p:nvPicPr>
          <p:cNvPr id="2" name="Picture 5"/>
          <p:cNvPicPr>
            <a:picLocks noChangeAspect="1" noChangeArrowheads="1"/>
          </p:cNvPicPr>
          <p:nvPr/>
        </p:nvPicPr>
        <p:blipFill>
          <a:blip r:embed="rId5" cstate="print"/>
          <a:srcRect/>
          <a:stretch>
            <a:fillRect/>
          </a:stretch>
        </p:blipFill>
        <p:spPr bwMode="auto">
          <a:xfrm>
            <a:off x="-228600" y="4171950"/>
            <a:ext cx="4048125" cy="26860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55" name="Picture 3"/>
          <p:cNvPicPr>
            <a:picLocks noChangeAspect="1" noChangeArrowheads="1"/>
          </p:cNvPicPr>
          <p:nvPr/>
        </p:nvPicPr>
        <p:blipFill>
          <a:blip r:embed="rId6" cstate="print"/>
          <a:srcRect/>
          <a:stretch>
            <a:fillRect/>
          </a:stretch>
        </p:blipFill>
        <p:spPr bwMode="auto">
          <a:xfrm rot="21208422">
            <a:off x="-121368" y="10878"/>
            <a:ext cx="2990407" cy="2057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56" name="Picture 4"/>
          <p:cNvPicPr>
            <a:picLocks noChangeAspect="1" noChangeArrowheads="1"/>
          </p:cNvPicPr>
          <p:nvPr/>
        </p:nvPicPr>
        <p:blipFill>
          <a:blip r:embed="rId7" cstate="print"/>
          <a:srcRect/>
          <a:stretch>
            <a:fillRect/>
          </a:stretch>
        </p:blipFill>
        <p:spPr bwMode="auto">
          <a:xfrm rot="313485">
            <a:off x="5211809" y="4282338"/>
            <a:ext cx="3810000" cy="2857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557" name="Picture 5"/>
          <p:cNvPicPr>
            <a:picLocks noChangeAspect="1" noChangeArrowheads="1"/>
          </p:cNvPicPr>
          <p:nvPr/>
        </p:nvPicPr>
        <p:blipFill>
          <a:blip r:embed="rId8" cstate="print"/>
          <a:srcRect/>
          <a:stretch>
            <a:fillRect/>
          </a:stretch>
        </p:blipFill>
        <p:spPr bwMode="auto">
          <a:xfrm rot="241524">
            <a:off x="-7930" y="1860017"/>
            <a:ext cx="3284251" cy="2411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9"/>
          <p:cNvPicPr>
            <a:picLocks noChangeAspect="1" noChangeArrowheads="1"/>
          </p:cNvPicPr>
          <p:nvPr/>
        </p:nvPicPr>
        <p:blipFill>
          <a:blip r:embed="rId9" cstate="print"/>
          <a:srcRect/>
          <a:stretch>
            <a:fillRect/>
          </a:stretch>
        </p:blipFill>
        <p:spPr bwMode="auto">
          <a:xfrm rot="652048">
            <a:off x="4868326" y="2101752"/>
            <a:ext cx="4323690" cy="2504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11"/>
          <p:cNvPicPr>
            <a:picLocks noChangeAspect="1" noChangeArrowheads="1"/>
          </p:cNvPicPr>
          <p:nvPr/>
        </p:nvPicPr>
        <p:blipFill>
          <a:blip r:embed="rId10" cstate="print"/>
          <a:srcRect l="44737" b="35065"/>
          <a:stretch>
            <a:fillRect/>
          </a:stretch>
        </p:blipFill>
        <p:spPr bwMode="auto">
          <a:xfrm>
            <a:off x="2667000" y="-152400"/>
            <a:ext cx="2438400" cy="22061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4"/>
          <p:cNvPicPr>
            <a:picLocks noChangeAspect="1" noChangeArrowheads="1"/>
          </p:cNvPicPr>
          <p:nvPr/>
        </p:nvPicPr>
        <p:blipFill>
          <a:blip r:embed="rId11" cstate="print">
            <a:lum bright="-10000"/>
          </a:blip>
          <a:srcRect/>
          <a:stretch>
            <a:fillRect/>
          </a:stretch>
        </p:blipFill>
        <p:spPr bwMode="auto">
          <a:xfrm rot="21162230">
            <a:off x="3520117" y="4154826"/>
            <a:ext cx="2006503" cy="27628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4200" y="457200"/>
            <a:ext cx="5562600" cy="960438"/>
          </a:xfrm>
        </p:spPr>
        <p:txBody>
          <a:bodyPr>
            <a:normAutofit fontScale="90000"/>
          </a:bodyPr>
          <a:lstStyle/>
          <a:p>
            <a:r>
              <a:rPr lang="en-US" dirty="0" smtClean="0">
                <a:effectLst>
                  <a:glow rad="101600">
                    <a:schemeClr val="bg1">
                      <a:alpha val="60000"/>
                    </a:schemeClr>
                  </a:glow>
                </a:effectLst>
              </a:rPr>
              <a:t>13. Fathers Who Don’t </a:t>
            </a:r>
            <a:br>
              <a:rPr lang="en-US" dirty="0" smtClean="0">
                <a:effectLst>
                  <a:glow rad="101600">
                    <a:schemeClr val="bg1">
                      <a:alpha val="60000"/>
                    </a:schemeClr>
                  </a:glow>
                </a:effectLst>
              </a:rPr>
            </a:br>
            <a:r>
              <a:rPr lang="en-US" dirty="0" smtClean="0">
                <a:effectLst>
                  <a:glow rad="101600">
                    <a:schemeClr val="bg1">
                      <a:alpha val="60000"/>
                    </a:schemeClr>
                  </a:glow>
                </a:effectLst>
              </a:rPr>
              <a:t>Keep Their Word</a:t>
            </a:r>
            <a:br>
              <a:rPr lang="en-US" dirty="0" smtClean="0">
                <a:effectLst>
                  <a:glow rad="101600">
                    <a:schemeClr val="bg1">
                      <a:alpha val="60000"/>
                    </a:schemeClr>
                  </a:glow>
                </a:effectLst>
              </a:rPr>
            </a:br>
            <a:endParaRPr lang="en-US" dirty="0">
              <a:effectLst>
                <a:glow rad="101600">
                  <a:schemeClr val="bg1">
                    <a:alpha val="60000"/>
                  </a:schemeClr>
                </a:glow>
              </a:effectLst>
            </a:endParaRPr>
          </a:p>
        </p:txBody>
      </p:sp>
      <p:sp>
        <p:nvSpPr>
          <p:cNvPr id="3" name="Content Placeholder 2"/>
          <p:cNvSpPr>
            <a:spLocks noGrp="1"/>
          </p:cNvSpPr>
          <p:nvPr>
            <p:ph idx="1"/>
          </p:nvPr>
        </p:nvSpPr>
        <p:spPr>
          <a:xfrm>
            <a:off x="3276600" y="1600200"/>
            <a:ext cx="5867400" cy="5257800"/>
          </a:xfrm>
        </p:spPr>
        <p:txBody>
          <a:bodyPr>
            <a:normAutofit fontScale="92500"/>
          </a:bodyPr>
          <a:lstStyle/>
          <a:p>
            <a:r>
              <a:rPr lang="en-US" i="1" dirty="0" smtClean="0">
                <a:effectLst>
                  <a:glow rad="101600">
                    <a:schemeClr val="bg1">
                      <a:alpha val="60000"/>
                    </a:schemeClr>
                  </a:glow>
                </a:effectLst>
              </a:rPr>
              <a:t> </a:t>
            </a:r>
            <a:r>
              <a:rPr lang="en-US" i="1" dirty="0" smtClean="0">
                <a:effectLst>
                  <a:glow rad="101600">
                    <a:schemeClr val="bg1">
                      <a:alpha val="60000"/>
                    </a:schemeClr>
                  </a:glow>
                </a:effectLst>
              </a:rPr>
              <a:t>Matt. </a:t>
            </a:r>
            <a:r>
              <a:rPr lang="en-US" i="1" dirty="0" smtClean="0">
                <a:effectLst>
                  <a:glow rad="101600">
                    <a:schemeClr val="bg1">
                      <a:alpha val="60000"/>
                    </a:schemeClr>
                  </a:glow>
                </a:effectLst>
              </a:rPr>
              <a:t>5:37 </a:t>
            </a:r>
            <a:r>
              <a:rPr lang="en-US" i="1" dirty="0" smtClean="0">
                <a:effectLst>
                  <a:glow rad="101600">
                    <a:schemeClr val="bg1">
                      <a:alpha val="60000"/>
                    </a:schemeClr>
                  </a:glow>
                </a:effectLst>
              </a:rPr>
              <a:t>“But </a:t>
            </a:r>
            <a:r>
              <a:rPr lang="en-US" i="1" dirty="0" smtClean="0">
                <a:effectLst>
                  <a:glow rad="101600">
                    <a:schemeClr val="bg1">
                      <a:alpha val="60000"/>
                    </a:schemeClr>
                  </a:glow>
                </a:effectLst>
              </a:rPr>
              <a:t>let your communication be, Yea, yea; Nay, nay: for whatsoever is more than these cometh of </a:t>
            </a:r>
            <a:r>
              <a:rPr lang="en-US" i="1" dirty="0" smtClean="0">
                <a:effectLst>
                  <a:glow rad="101600">
                    <a:schemeClr val="bg1">
                      <a:alpha val="60000"/>
                    </a:schemeClr>
                  </a:glow>
                </a:effectLst>
              </a:rPr>
              <a:t>evil.”</a:t>
            </a:r>
          </a:p>
          <a:p>
            <a:r>
              <a:rPr lang="en-US" i="1" dirty="0" smtClean="0">
                <a:effectLst>
                  <a:glow rad="101600">
                    <a:schemeClr val="bg1">
                      <a:alpha val="60000"/>
                    </a:schemeClr>
                  </a:glow>
                </a:effectLst>
              </a:rPr>
              <a:t>Jam. </a:t>
            </a:r>
            <a:r>
              <a:rPr lang="en-US" i="1" dirty="0" smtClean="0">
                <a:effectLst>
                  <a:glow rad="101600">
                    <a:schemeClr val="bg1">
                      <a:alpha val="60000"/>
                    </a:schemeClr>
                  </a:glow>
                </a:effectLst>
              </a:rPr>
              <a:t>5:12 </a:t>
            </a:r>
            <a:r>
              <a:rPr lang="en-US" i="1" dirty="0" smtClean="0">
                <a:effectLst>
                  <a:glow rad="101600">
                    <a:schemeClr val="bg1">
                      <a:alpha val="60000"/>
                    </a:schemeClr>
                  </a:glow>
                </a:effectLst>
              </a:rPr>
              <a:t>“But </a:t>
            </a:r>
            <a:r>
              <a:rPr lang="en-US" i="1" dirty="0" smtClean="0">
                <a:effectLst>
                  <a:glow rad="101600">
                    <a:schemeClr val="bg1">
                      <a:alpha val="60000"/>
                    </a:schemeClr>
                  </a:glow>
                </a:effectLst>
              </a:rPr>
              <a:t>let your yea be yea; and your nay, nay; lest ye fall into condemnation</a:t>
            </a:r>
            <a:r>
              <a:rPr lang="en-US" i="1" dirty="0" smtClean="0">
                <a:effectLst>
                  <a:glow rad="101600">
                    <a:schemeClr val="bg1">
                      <a:alpha val="60000"/>
                    </a:schemeClr>
                  </a:glow>
                </a:effectLst>
              </a:rPr>
              <a:t>.”</a:t>
            </a:r>
          </a:p>
          <a:p>
            <a:r>
              <a:rPr lang="en-US" i="1" dirty="0" smtClean="0">
                <a:effectLst>
                  <a:glow rad="101600">
                    <a:schemeClr val="bg1">
                      <a:alpha val="60000"/>
                    </a:schemeClr>
                  </a:glow>
                </a:effectLst>
              </a:rPr>
              <a:t> </a:t>
            </a:r>
            <a:r>
              <a:rPr lang="en-US" i="1" dirty="0" smtClean="0">
                <a:effectLst>
                  <a:glow rad="101600">
                    <a:schemeClr val="bg1">
                      <a:alpha val="60000"/>
                    </a:schemeClr>
                  </a:glow>
                </a:effectLst>
              </a:rPr>
              <a:t>Eccl. </a:t>
            </a:r>
            <a:r>
              <a:rPr lang="en-US" i="1" dirty="0" smtClean="0">
                <a:effectLst>
                  <a:glow rad="101600">
                    <a:schemeClr val="bg1">
                      <a:alpha val="60000"/>
                    </a:schemeClr>
                  </a:glow>
                </a:effectLst>
              </a:rPr>
              <a:t>5:5 </a:t>
            </a:r>
            <a:r>
              <a:rPr lang="en-US" i="1" dirty="0" smtClean="0">
                <a:effectLst>
                  <a:glow rad="101600">
                    <a:schemeClr val="bg1">
                      <a:alpha val="60000"/>
                    </a:schemeClr>
                  </a:glow>
                </a:effectLst>
              </a:rPr>
              <a:t>“Better </a:t>
            </a:r>
            <a:r>
              <a:rPr lang="en-US" i="1" dirty="0" smtClean="0">
                <a:effectLst>
                  <a:glow rad="101600">
                    <a:schemeClr val="bg1">
                      <a:alpha val="60000"/>
                    </a:schemeClr>
                  </a:glow>
                </a:effectLst>
              </a:rPr>
              <a:t>is it that thou </a:t>
            </a:r>
            <a:r>
              <a:rPr lang="en-US" i="1" dirty="0" err="1" smtClean="0">
                <a:effectLst>
                  <a:glow rad="101600">
                    <a:schemeClr val="bg1">
                      <a:alpha val="60000"/>
                    </a:schemeClr>
                  </a:glow>
                </a:effectLst>
              </a:rPr>
              <a:t>shouldest</a:t>
            </a:r>
            <a:r>
              <a:rPr lang="en-US" i="1" dirty="0" smtClean="0">
                <a:effectLst>
                  <a:glow rad="101600">
                    <a:schemeClr val="bg1">
                      <a:alpha val="60000"/>
                    </a:schemeClr>
                  </a:glow>
                </a:effectLst>
              </a:rPr>
              <a:t> not vow, than that thou </a:t>
            </a:r>
            <a:r>
              <a:rPr lang="en-US" i="1" dirty="0" err="1" smtClean="0">
                <a:effectLst>
                  <a:glow rad="101600">
                    <a:schemeClr val="bg1">
                      <a:alpha val="60000"/>
                    </a:schemeClr>
                  </a:glow>
                </a:effectLst>
              </a:rPr>
              <a:t>shouldest</a:t>
            </a:r>
            <a:r>
              <a:rPr lang="en-US" i="1" dirty="0" smtClean="0">
                <a:effectLst>
                  <a:glow rad="101600">
                    <a:schemeClr val="bg1">
                      <a:alpha val="60000"/>
                    </a:schemeClr>
                  </a:glow>
                </a:effectLst>
              </a:rPr>
              <a:t> vow and not pay</a:t>
            </a:r>
            <a:r>
              <a:rPr lang="en-US" i="1" dirty="0" smtClean="0">
                <a:effectLst>
                  <a:glow rad="101600">
                    <a:schemeClr val="bg1">
                      <a:alpha val="60000"/>
                    </a:schemeClr>
                  </a:glow>
                </a:effectLst>
              </a:rPr>
              <a:t>.”</a:t>
            </a:r>
            <a:endParaRPr lang="en-US" i="1" dirty="0">
              <a:effectLst>
                <a:glow rad="101600">
                  <a:schemeClr val="bg1">
                    <a:alpha val="60000"/>
                  </a:schemeClr>
                </a:glow>
              </a:effectLst>
            </a:endParaRPr>
          </a:p>
        </p:txBody>
      </p:sp>
      <p:pic>
        <p:nvPicPr>
          <p:cNvPr id="1026" name="Picture 2"/>
          <p:cNvPicPr>
            <a:picLocks noChangeAspect="1" noChangeArrowheads="1"/>
          </p:cNvPicPr>
          <p:nvPr/>
        </p:nvPicPr>
        <p:blipFill>
          <a:blip r:embed="rId3" cstate="print">
            <a:lum contrast="10000"/>
          </a:blip>
          <a:srcRect/>
          <a:stretch>
            <a:fillRect/>
          </a:stretch>
        </p:blipFill>
        <p:spPr bwMode="auto">
          <a:xfrm>
            <a:off x="228600" y="4419600"/>
            <a:ext cx="2870947"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7" name="Picture 3"/>
          <p:cNvPicPr>
            <a:picLocks noChangeAspect="1" noChangeArrowheads="1"/>
          </p:cNvPicPr>
          <p:nvPr/>
        </p:nvPicPr>
        <p:blipFill>
          <a:blip r:embed="rId4" cstate="print"/>
          <a:srcRect/>
          <a:stretch>
            <a:fillRect/>
          </a:stretch>
        </p:blipFill>
        <p:spPr bwMode="auto">
          <a:xfrm>
            <a:off x="228600" y="4419600"/>
            <a:ext cx="2844800" cy="2133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5" cstate="print"/>
          <a:srcRect/>
          <a:stretch>
            <a:fillRect/>
          </a:stretch>
        </p:blipFill>
        <p:spPr bwMode="auto">
          <a:xfrm>
            <a:off x="152400" y="1143000"/>
            <a:ext cx="3050824" cy="2057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to="" calcmode="lin" valueType="num">
                                      <p:cBhvr>
                                        <p:cTn id="12" dur="1" fill="hold"/>
                                        <p:tgtEl>
                                          <p:spTgt spid="3">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to="" calcmode="lin" valueType="num">
                                      <p:cBhvr>
                                        <p:cTn id="17" dur="1" fill="hold"/>
                                        <p:tgtEl>
                                          <p:spTgt spid="3">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to="" calcmode="lin" valueType="num">
                                      <p:cBhvr>
                                        <p:cTn id="22" dur="1" fill="hold"/>
                                        <p:tgtEl>
                                          <p:spTgt spid="1026"/>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7"/>
                                        </p:tgtEl>
                                        <p:attrNameLst>
                                          <p:attrName>style.visibility</p:attrName>
                                        </p:attrNameLst>
                                      </p:cBhvr>
                                      <p:to>
                                        <p:strVal val="visible"/>
                                      </p:to>
                                    </p:set>
                                    <p:animEffect transition="in" filter="fade">
                                      <p:cBhvr>
                                        <p:cTn id="27"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9601200" cy="7391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52400" y="152400"/>
            <a:ext cx="8686800" cy="6705600"/>
          </a:xfrm>
        </p:spPr>
        <p:txBody>
          <a:bodyPr>
            <a:noAutofit/>
          </a:bodyPr>
          <a:lstStyle/>
          <a:p>
            <a:r>
              <a:rPr lang="en-US" sz="3600" dirty="0" smtClean="0">
                <a:effectLst>
                  <a:glow rad="101600">
                    <a:schemeClr val="bg1">
                      <a:alpha val="60000"/>
                    </a:schemeClr>
                  </a:glow>
                </a:effectLst>
              </a:rPr>
              <a:t> </a:t>
            </a:r>
            <a:r>
              <a:rPr lang="en-US" sz="3600" i="1" dirty="0" smtClean="0">
                <a:effectLst>
                  <a:glow rad="101600">
                    <a:schemeClr val="bg1">
                      <a:alpha val="60000"/>
                    </a:schemeClr>
                  </a:glow>
                </a:effectLst>
              </a:rPr>
              <a:t>“Go </a:t>
            </a:r>
            <a:r>
              <a:rPr lang="en-US" sz="3600" i="1" dirty="0" smtClean="0">
                <a:effectLst>
                  <a:glow rad="101600">
                    <a:schemeClr val="bg1">
                      <a:alpha val="60000"/>
                    </a:schemeClr>
                  </a:glow>
                </a:effectLst>
              </a:rPr>
              <a:t>to now, ye that say, </a:t>
            </a:r>
            <a:r>
              <a:rPr lang="en-US" sz="3600" i="1" dirty="0" smtClean="0">
                <a:effectLst>
                  <a:glow rad="101600">
                    <a:schemeClr val="bg1">
                      <a:alpha val="60000"/>
                    </a:schemeClr>
                  </a:glow>
                </a:effectLst>
              </a:rPr>
              <a:t>Today </a:t>
            </a:r>
            <a:r>
              <a:rPr lang="en-US" sz="3600" i="1" dirty="0" smtClean="0">
                <a:effectLst>
                  <a:glow rad="101600">
                    <a:schemeClr val="bg1">
                      <a:alpha val="60000"/>
                    </a:schemeClr>
                  </a:glow>
                </a:effectLst>
              </a:rPr>
              <a:t>or </a:t>
            </a:r>
            <a:r>
              <a:rPr lang="en-US" sz="3600" i="1" dirty="0" smtClean="0">
                <a:effectLst>
                  <a:glow rad="101600">
                    <a:schemeClr val="bg1">
                      <a:alpha val="60000"/>
                    </a:schemeClr>
                  </a:glow>
                </a:effectLst>
              </a:rPr>
              <a:t>tomorrow </a:t>
            </a:r>
            <a:r>
              <a:rPr lang="en-US" sz="3600" i="1" dirty="0" smtClean="0">
                <a:effectLst>
                  <a:glow rad="101600">
                    <a:schemeClr val="bg1">
                      <a:alpha val="60000"/>
                    </a:schemeClr>
                  </a:glow>
                </a:effectLst>
              </a:rPr>
              <a:t>we will go into such a city, and continue there a year, and buy and sell, and get </a:t>
            </a:r>
            <a:r>
              <a:rPr lang="en-US" sz="3600" i="1" dirty="0" smtClean="0">
                <a:effectLst>
                  <a:glow rad="101600">
                    <a:schemeClr val="bg1">
                      <a:alpha val="60000"/>
                    </a:schemeClr>
                  </a:glow>
                </a:effectLst>
              </a:rPr>
              <a:t>gain: Whereas </a:t>
            </a:r>
            <a:r>
              <a:rPr lang="en-US" sz="3600" i="1" dirty="0" smtClean="0">
                <a:effectLst>
                  <a:glow rad="101600">
                    <a:schemeClr val="bg1">
                      <a:alpha val="60000"/>
                    </a:schemeClr>
                  </a:glow>
                </a:effectLst>
              </a:rPr>
              <a:t>ye know not what shall be on the morrow. For what is your life? It is even a </a:t>
            </a:r>
            <a:r>
              <a:rPr lang="en-US" sz="3600" i="1" dirty="0" err="1" smtClean="0">
                <a:effectLst>
                  <a:glow rad="101600">
                    <a:schemeClr val="bg1">
                      <a:alpha val="60000"/>
                    </a:schemeClr>
                  </a:glow>
                </a:effectLst>
              </a:rPr>
              <a:t>vapour</a:t>
            </a:r>
            <a:r>
              <a:rPr lang="en-US" sz="3600" i="1" dirty="0" smtClean="0">
                <a:effectLst>
                  <a:glow rad="101600">
                    <a:schemeClr val="bg1">
                      <a:alpha val="60000"/>
                    </a:schemeClr>
                  </a:glow>
                </a:effectLst>
              </a:rPr>
              <a:t>, that </a:t>
            </a:r>
            <a:r>
              <a:rPr lang="en-US" sz="3600" i="1" dirty="0" err="1" smtClean="0">
                <a:effectLst>
                  <a:glow rad="101600">
                    <a:schemeClr val="bg1">
                      <a:alpha val="60000"/>
                    </a:schemeClr>
                  </a:glow>
                </a:effectLst>
              </a:rPr>
              <a:t>appeareth</a:t>
            </a:r>
            <a:r>
              <a:rPr lang="en-US" sz="3600" i="1" dirty="0" smtClean="0">
                <a:effectLst>
                  <a:glow rad="101600">
                    <a:schemeClr val="bg1">
                      <a:alpha val="60000"/>
                    </a:schemeClr>
                  </a:glow>
                </a:effectLst>
              </a:rPr>
              <a:t> for a little time, and then </a:t>
            </a:r>
            <a:r>
              <a:rPr lang="en-US" sz="3600" i="1" dirty="0" err="1" smtClean="0">
                <a:effectLst>
                  <a:glow rad="101600">
                    <a:schemeClr val="bg1">
                      <a:alpha val="60000"/>
                    </a:schemeClr>
                  </a:glow>
                </a:effectLst>
              </a:rPr>
              <a:t>vanisheth</a:t>
            </a:r>
            <a:r>
              <a:rPr lang="en-US" sz="3600" i="1" dirty="0" smtClean="0">
                <a:effectLst>
                  <a:glow rad="101600">
                    <a:schemeClr val="bg1">
                      <a:alpha val="60000"/>
                    </a:schemeClr>
                  </a:glow>
                </a:effectLst>
              </a:rPr>
              <a:t> away</a:t>
            </a:r>
            <a:r>
              <a:rPr lang="en-US" sz="3600" i="1" dirty="0" smtClean="0">
                <a:effectLst>
                  <a:glow rad="101600">
                    <a:schemeClr val="bg1">
                      <a:alpha val="60000"/>
                    </a:schemeClr>
                  </a:glow>
                </a:effectLst>
              </a:rPr>
              <a:t>. </a:t>
            </a:r>
            <a:r>
              <a:rPr lang="en-US" sz="3600" i="1" dirty="0" smtClean="0">
                <a:effectLst>
                  <a:glow rad="101600">
                    <a:schemeClr val="bg1">
                      <a:alpha val="60000"/>
                    </a:schemeClr>
                  </a:glow>
                </a:effectLst>
              </a:rPr>
              <a:t>For that ye ought to say, </a:t>
            </a:r>
            <a:r>
              <a:rPr lang="en-US" sz="3600" i="1" u="sng" dirty="0" smtClean="0">
                <a:effectLst>
                  <a:glow rad="101600">
                    <a:schemeClr val="bg1">
                      <a:alpha val="60000"/>
                    </a:schemeClr>
                  </a:glow>
                </a:effectLst>
              </a:rPr>
              <a:t>If the Lord will, we shall live, and do this, or </a:t>
            </a:r>
            <a:r>
              <a:rPr lang="en-US" sz="3600" i="1" u="sng" dirty="0" smtClean="0">
                <a:effectLst>
                  <a:glow rad="101600">
                    <a:schemeClr val="bg1">
                      <a:alpha val="60000"/>
                    </a:schemeClr>
                  </a:glow>
                </a:effectLst>
              </a:rPr>
              <a:t>that</a:t>
            </a:r>
            <a:r>
              <a:rPr lang="en-US" sz="3600" i="1" dirty="0" smtClean="0">
                <a:effectLst>
                  <a:glow rad="101600">
                    <a:schemeClr val="bg1">
                      <a:alpha val="60000"/>
                    </a:schemeClr>
                  </a:glow>
                </a:effectLst>
              </a:rPr>
              <a:t>. But </a:t>
            </a:r>
            <a:r>
              <a:rPr lang="en-US" sz="3600" i="1" dirty="0" smtClean="0">
                <a:effectLst>
                  <a:glow rad="101600">
                    <a:schemeClr val="bg1">
                      <a:alpha val="60000"/>
                    </a:schemeClr>
                  </a:glow>
                </a:effectLst>
              </a:rPr>
              <a:t>now ye rejoice in your boastings: all such rejoicing is evil</a:t>
            </a:r>
            <a:r>
              <a:rPr lang="en-US" sz="3600" i="1" dirty="0" smtClean="0">
                <a:effectLst>
                  <a:glow rad="101600">
                    <a:schemeClr val="bg1">
                      <a:alpha val="60000"/>
                    </a:schemeClr>
                  </a:glow>
                </a:effectLst>
              </a:rPr>
              <a:t>.” (James  4:13-16)</a:t>
            </a:r>
            <a:endParaRPr lang="en-US" sz="3600" i="1" dirty="0">
              <a:effectLst>
                <a:glow rad="101600">
                  <a:schemeClr val="bg1">
                    <a:alpha val="60000"/>
                  </a:schemeClr>
                </a:glo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normAutofit fontScale="90000"/>
          </a:bodyPr>
          <a:lstStyle/>
          <a:p>
            <a:r>
              <a:rPr lang="en-US" dirty="0" smtClean="0">
                <a:effectLst>
                  <a:glow rad="101600">
                    <a:schemeClr val="bg1">
                      <a:alpha val="60000"/>
                    </a:schemeClr>
                  </a:glow>
                </a:effectLst>
              </a:rPr>
              <a:t>Thirteen Things </a:t>
            </a:r>
            <a:r>
              <a:rPr lang="en-US" dirty="0" smtClean="0">
                <a:effectLst>
                  <a:glow rad="101600">
                    <a:schemeClr val="bg1">
                      <a:alpha val="60000"/>
                    </a:schemeClr>
                  </a:glow>
                </a:effectLst>
              </a:rPr>
              <a:t>that Separate a </a:t>
            </a:r>
            <a:br>
              <a:rPr lang="en-US" dirty="0" smtClean="0">
                <a:effectLst>
                  <a:glow rad="101600">
                    <a:schemeClr val="bg1">
                      <a:alpha val="60000"/>
                    </a:schemeClr>
                  </a:glow>
                </a:effectLst>
              </a:rPr>
            </a:br>
            <a:r>
              <a:rPr lang="en-US" dirty="0" smtClean="0">
                <a:effectLst>
                  <a:glow rad="101600">
                    <a:schemeClr val="bg1">
                      <a:alpha val="60000"/>
                    </a:schemeClr>
                  </a:glow>
                </a:effectLst>
              </a:rPr>
              <a:t>Father from </a:t>
            </a:r>
            <a:r>
              <a:rPr lang="en-US" dirty="0" smtClean="0">
                <a:effectLst>
                  <a:glow rad="101600">
                    <a:schemeClr val="bg1">
                      <a:alpha val="60000"/>
                    </a:schemeClr>
                  </a:glow>
                </a:effectLst>
              </a:rPr>
              <a:t>His </a:t>
            </a:r>
            <a:r>
              <a:rPr lang="en-US" dirty="0" smtClean="0">
                <a:effectLst>
                  <a:glow rad="101600">
                    <a:schemeClr val="bg1">
                      <a:alpha val="60000"/>
                    </a:schemeClr>
                  </a:glow>
                </a:effectLst>
              </a:rPr>
              <a:t>Children</a:t>
            </a:r>
            <a:endParaRPr lang="en-US" dirty="0"/>
          </a:p>
        </p:txBody>
      </p:sp>
      <p:sp>
        <p:nvSpPr>
          <p:cNvPr id="4" name="Content Placeholder 3"/>
          <p:cNvSpPr>
            <a:spLocks noGrp="1"/>
          </p:cNvSpPr>
          <p:nvPr>
            <p:ph sz="half" idx="1"/>
          </p:nvPr>
        </p:nvSpPr>
        <p:spPr>
          <a:xfrm>
            <a:off x="0" y="1828800"/>
            <a:ext cx="4114800" cy="5029200"/>
          </a:xfrm>
        </p:spPr>
        <p:txBody>
          <a:bodyPr>
            <a:normAutofit/>
          </a:bodyPr>
          <a:lstStyle/>
          <a:p>
            <a:pPr marL="514350" indent="-514350">
              <a:buNone/>
            </a:pPr>
            <a:r>
              <a:rPr lang="en-US" sz="3200" dirty="0" smtClean="0">
                <a:effectLst>
                  <a:glow rad="101600">
                    <a:schemeClr val="bg1">
                      <a:alpha val="60000"/>
                    </a:schemeClr>
                  </a:glow>
                </a:effectLst>
              </a:rPr>
              <a:t>1.  Absentee </a:t>
            </a:r>
          </a:p>
          <a:p>
            <a:pPr marL="514350" indent="-514350">
              <a:buNone/>
            </a:pPr>
            <a:r>
              <a:rPr lang="en-US" sz="3200" dirty="0" smtClean="0">
                <a:effectLst>
                  <a:glow rad="101600">
                    <a:schemeClr val="bg1">
                      <a:alpha val="60000"/>
                    </a:schemeClr>
                  </a:glow>
                </a:effectLst>
              </a:rPr>
              <a:t>2.  Unfaithful </a:t>
            </a:r>
          </a:p>
          <a:p>
            <a:pPr marL="514350" indent="-514350">
              <a:buNone/>
            </a:pPr>
            <a:r>
              <a:rPr lang="en-US" sz="3200" dirty="0" smtClean="0">
                <a:effectLst>
                  <a:glow rad="101600">
                    <a:schemeClr val="bg1">
                      <a:alpha val="60000"/>
                    </a:schemeClr>
                  </a:glow>
                </a:effectLst>
              </a:rPr>
              <a:t>3.  Rules with out Principles</a:t>
            </a:r>
          </a:p>
          <a:p>
            <a:pPr marL="514350" indent="-514350">
              <a:buNone/>
            </a:pPr>
            <a:r>
              <a:rPr lang="en-US" sz="3200" dirty="0" smtClean="0">
                <a:effectLst>
                  <a:glow rad="101600">
                    <a:schemeClr val="bg1">
                      <a:alpha val="60000"/>
                    </a:schemeClr>
                  </a:glow>
                </a:effectLst>
              </a:rPr>
              <a:t>4.  Double Standards</a:t>
            </a:r>
          </a:p>
          <a:p>
            <a:pPr marL="514350" indent="-514350">
              <a:buNone/>
            </a:pPr>
            <a:r>
              <a:rPr lang="en-US" sz="3200" dirty="0" smtClean="0">
                <a:effectLst>
                  <a:glow rad="101600">
                    <a:schemeClr val="bg1">
                      <a:alpha val="60000"/>
                    </a:schemeClr>
                  </a:glow>
                </a:effectLst>
              </a:rPr>
              <a:t>5.  Unwilling to Discipline</a:t>
            </a:r>
          </a:p>
          <a:p>
            <a:pPr marL="514350" indent="-514350">
              <a:buNone/>
            </a:pPr>
            <a:r>
              <a:rPr lang="en-US" sz="3200" dirty="0" smtClean="0">
                <a:effectLst>
                  <a:glow rad="101600">
                    <a:schemeClr val="bg1">
                      <a:alpha val="60000"/>
                    </a:schemeClr>
                  </a:glow>
                </a:effectLst>
              </a:rPr>
              <a:t>6. </a:t>
            </a:r>
            <a:r>
              <a:rPr lang="en-US" sz="3200" dirty="0" smtClean="0">
                <a:effectLst>
                  <a:glow rad="101600">
                    <a:schemeClr val="bg1">
                      <a:alpha val="60000"/>
                    </a:schemeClr>
                  </a:glow>
                </a:effectLst>
              </a:rPr>
              <a:t> Anger</a:t>
            </a:r>
            <a:endParaRPr lang="en-US" sz="3200" dirty="0" smtClean="0">
              <a:effectLst>
                <a:glow rad="101600">
                  <a:schemeClr val="bg1">
                    <a:alpha val="60000"/>
                  </a:schemeClr>
                </a:glow>
              </a:effectLst>
            </a:endParaRPr>
          </a:p>
          <a:p>
            <a:pPr marL="514350" indent="-514350">
              <a:buAutoNum type="arabicPeriod"/>
            </a:pPr>
            <a:endParaRPr lang="en-US" sz="3200" dirty="0" smtClean="0">
              <a:effectLst>
                <a:glow rad="101600">
                  <a:schemeClr val="bg1">
                    <a:alpha val="60000"/>
                  </a:schemeClr>
                </a:glow>
              </a:effectLst>
            </a:endParaRPr>
          </a:p>
          <a:p>
            <a:pPr marL="514350" indent="-514350">
              <a:buAutoNum type="arabicPeriod"/>
            </a:pPr>
            <a:endParaRPr lang="en-US" sz="3200" dirty="0" smtClean="0">
              <a:effectLst>
                <a:glow rad="101600">
                  <a:schemeClr val="bg1">
                    <a:alpha val="60000"/>
                  </a:schemeClr>
                </a:glow>
              </a:effectLst>
            </a:endParaRPr>
          </a:p>
          <a:p>
            <a:pPr marL="514350" indent="-514350">
              <a:buAutoNum type="arabicPeriod"/>
            </a:pPr>
            <a:endParaRPr lang="en-US" sz="3200" dirty="0" smtClean="0">
              <a:effectLst>
                <a:glow rad="101600">
                  <a:schemeClr val="bg1">
                    <a:alpha val="60000"/>
                  </a:schemeClr>
                </a:glow>
              </a:effectLst>
            </a:endParaRPr>
          </a:p>
          <a:p>
            <a:pPr marL="514350" indent="-514350">
              <a:buAutoNum type="arabicPeriod"/>
            </a:pPr>
            <a:endParaRPr lang="en-US" sz="3200" dirty="0" smtClean="0">
              <a:effectLst>
                <a:glow rad="101600">
                  <a:schemeClr val="bg1">
                    <a:alpha val="60000"/>
                  </a:schemeClr>
                </a:glow>
              </a:effectLst>
            </a:endParaRPr>
          </a:p>
          <a:p>
            <a:pPr marL="514350" indent="-514350">
              <a:buAutoNum type="arabicPeriod"/>
            </a:pPr>
            <a:endParaRPr lang="en-US" sz="3200" dirty="0" smtClean="0">
              <a:effectLst>
                <a:glow rad="101600">
                  <a:schemeClr val="bg1">
                    <a:alpha val="60000"/>
                  </a:schemeClr>
                </a:glow>
              </a:effectLst>
            </a:endParaRPr>
          </a:p>
          <a:p>
            <a:pPr marL="514350" indent="-514350">
              <a:buAutoNum type="arabicPeriod"/>
            </a:pPr>
            <a:endParaRPr lang="en-US" sz="3200" dirty="0"/>
          </a:p>
        </p:txBody>
      </p:sp>
      <p:sp>
        <p:nvSpPr>
          <p:cNvPr id="5" name="Content Placeholder 4"/>
          <p:cNvSpPr>
            <a:spLocks noGrp="1"/>
          </p:cNvSpPr>
          <p:nvPr>
            <p:ph sz="half" idx="2"/>
          </p:nvPr>
        </p:nvSpPr>
        <p:spPr>
          <a:xfrm>
            <a:off x="4114800" y="1905000"/>
            <a:ext cx="5029200" cy="4953000"/>
          </a:xfrm>
        </p:spPr>
        <p:txBody>
          <a:bodyPr>
            <a:normAutofit/>
          </a:bodyPr>
          <a:lstStyle/>
          <a:p>
            <a:pPr>
              <a:buNone/>
            </a:pPr>
            <a:r>
              <a:rPr lang="en-US" sz="3200" dirty="0" smtClean="0">
                <a:effectLst>
                  <a:glow rad="101600">
                    <a:schemeClr val="bg1">
                      <a:alpha val="60000"/>
                    </a:schemeClr>
                  </a:glow>
                </a:effectLst>
              </a:rPr>
              <a:t>7. Continually </a:t>
            </a:r>
            <a:r>
              <a:rPr lang="en-US" sz="3200" dirty="0" smtClean="0">
                <a:effectLst>
                  <a:glow rad="101600">
                    <a:schemeClr val="bg1">
                      <a:alpha val="60000"/>
                    </a:schemeClr>
                  </a:glow>
                </a:effectLst>
              </a:rPr>
              <a:t>Quarreling</a:t>
            </a:r>
            <a:endParaRPr lang="en-US" sz="3200" dirty="0" smtClean="0">
              <a:effectLst>
                <a:glow rad="101600">
                  <a:schemeClr val="bg1">
                    <a:alpha val="60000"/>
                  </a:schemeClr>
                </a:glow>
              </a:effectLst>
            </a:endParaRPr>
          </a:p>
          <a:p>
            <a:pPr>
              <a:buNone/>
            </a:pPr>
            <a:r>
              <a:rPr lang="en-US" sz="3200" dirty="0" smtClean="0">
                <a:effectLst>
                  <a:glow rad="101600">
                    <a:schemeClr val="bg1">
                      <a:alpha val="60000"/>
                    </a:schemeClr>
                  </a:glow>
                </a:effectLst>
              </a:rPr>
              <a:t>8. Lack of Interest</a:t>
            </a:r>
          </a:p>
          <a:p>
            <a:pPr>
              <a:buNone/>
            </a:pPr>
            <a:r>
              <a:rPr lang="en-US" sz="3200" dirty="0" smtClean="0">
                <a:effectLst>
                  <a:glow rad="101600">
                    <a:schemeClr val="bg1">
                      <a:alpha val="60000"/>
                    </a:schemeClr>
                  </a:glow>
                </a:effectLst>
              </a:rPr>
              <a:t>9. Unhealthy Pressure  </a:t>
            </a:r>
          </a:p>
          <a:p>
            <a:pPr>
              <a:buNone/>
            </a:pPr>
            <a:r>
              <a:rPr lang="en-US" sz="3200" dirty="0" smtClean="0">
                <a:effectLst>
                  <a:glow rad="101600">
                    <a:schemeClr val="bg1">
                      <a:alpha val="60000"/>
                    </a:schemeClr>
                  </a:glow>
                </a:effectLst>
              </a:rPr>
              <a:t>10. Relinquish Responsibility</a:t>
            </a:r>
          </a:p>
          <a:p>
            <a:pPr>
              <a:buNone/>
            </a:pPr>
            <a:r>
              <a:rPr lang="en-US" sz="3200" dirty="0" smtClean="0">
                <a:effectLst>
                  <a:glow rad="101600">
                    <a:schemeClr val="bg1">
                      <a:alpha val="60000"/>
                    </a:schemeClr>
                  </a:glow>
                </a:effectLst>
              </a:rPr>
              <a:t>11. Unpredictable</a:t>
            </a:r>
          </a:p>
          <a:p>
            <a:pPr>
              <a:buNone/>
            </a:pPr>
            <a:r>
              <a:rPr lang="en-US" sz="3200" dirty="0" smtClean="0">
                <a:effectLst>
                  <a:glow rad="101600">
                    <a:schemeClr val="bg1">
                      <a:alpha val="60000"/>
                    </a:schemeClr>
                  </a:glow>
                </a:effectLst>
              </a:rPr>
              <a:t>12. Will Not Listen </a:t>
            </a:r>
            <a:endParaRPr lang="en-US" sz="3200" dirty="0" smtClean="0">
              <a:effectLst>
                <a:glow rad="101600">
                  <a:schemeClr val="bg1">
                    <a:alpha val="60000"/>
                  </a:schemeClr>
                </a:glow>
              </a:effectLst>
            </a:endParaRPr>
          </a:p>
          <a:p>
            <a:pPr>
              <a:buNone/>
            </a:pPr>
            <a:r>
              <a:rPr lang="en-US" sz="3200" dirty="0" smtClean="0">
                <a:effectLst>
                  <a:glow rad="101600">
                    <a:schemeClr val="bg1">
                      <a:alpha val="60000"/>
                    </a:schemeClr>
                  </a:glow>
                </a:effectLst>
              </a:rPr>
              <a:t>13. Does not Keep </a:t>
            </a:r>
            <a:r>
              <a:rPr lang="en-US" sz="3200" dirty="0" smtClean="0">
                <a:effectLst>
                  <a:glow rad="101600">
                    <a:schemeClr val="bg1">
                      <a:alpha val="60000"/>
                    </a:schemeClr>
                  </a:glow>
                </a:effectLst>
              </a:rPr>
              <a:t>H</a:t>
            </a:r>
            <a:r>
              <a:rPr lang="en-US" sz="3200" dirty="0" smtClean="0">
                <a:effectLst>
                  <a:glow rad="101600">
                    <a:schemeClr val="bg1">
                      <a:alpha val="60000"/>
                    </a:schemeClr>
                  </a:glow>
                </a:effectLst>
              </a:rPr>
              <a:t>is </a:t>
            </a:r>
            <a:r>
              <a:rPr lang="en-US" sz="3200" dirty="0" smtClean="0">
                <a:effectLst>
                  <a:glow rad="101600">
                    <a:schemeClr val="bg1">
                      <a:alpha val="60000"/>
                    </a:schemeClr>
                  </a:glow>
                </a:effectLst>
              </a:rPr>
              <a:t>W</a:t>
            </a:r>
            <a:r>
              <a:rPr lang="en-US" sz="3200" dirty="0" smtClean="0">
                <a:effectLst>
                  <a:glow rad="101600">
                    <a:schemeClr val="bg1">
                      <a:alpha val="60000"/>
                    </a:schemeClr>
                  </a:glow>
                </a:effectLst>
              </a:rPr>
              <a:t>ord</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to="" calcmode="lin" valueType="num">
                                      <p:cBhvr>
                                        <p:cTn id="7" dur="1" fill="hold"/>
                                        <p:tgtEl>
                                          <p:spTgt spid="4">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to="" calcmode="lin" valueType="num">
                                      <p:cBhvr>
                                        <p:cTn id="12" dur="1" fill="hold"/>
                                        <p:tgtEl>
                                          <p:spTgt spid="4">
                                            <p:txEl>
                                              <p:pRg st="1" end="1"/>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to="" calcmode="lin" valueType="num">
                                      <p:cBhvr>
                                        <p:cTn id="17" dur="1" fill="hold"/>
                                        <p:tgtEl>
                                          <p:spTgt spid="4">
                                            <p:txEl>
                                              <p:pRg st="2" end="2"/>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to="" calcmode="lin" valueType="num">
                                      <p:cBhvr>
                                        <p:cTn id="22" dur="1" fill="hold"/>
                                        <p:tgtEl>
                                          <p:spTgt spid="4">
                                            <p:txEl>
                                              <p:pRg st="3" end="3"/>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to="" calcmode="lin" valueType="num">
                                      <p:cBhvr>
                                        <p:cTn id="27" dur="1" fill="hold"/>
                                        <p:tgtEl>
                                          <p:spTgt spid="4">
                                            <p:txEl>
                                              <p:pRg st="4" end="4"/>
                                            </p:txEl>
                                          </p:spTgt>
                                        </p:tgtEl>
                                        <p:attrNameLst>
                                          <p:attrName/>
                                        </p:attrNameLst>
                                      </p:cBhvr>
                                    </p:anim>
                                  </p:childTnLst>
                                </p:cTn>
                              </p:par>
                            </p:childTnLst>
                          </p:cTn>
                        </p:par>
                      </p:childTnLst>
                    </p:cTn>
                  </p:par>
                  <p:par>
                    <p:cTn id="28" fill="hold">
                      <p:stCondLst>
                        <p:cond delay="indefinite"/>
                      </p:stCondLst>
                      <p:childTnLst>
                        <p:par>
                          <p:cTn id="29" fill="hold">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to="" calcmode="lin" valueType="num">
                                      <p:cBhvr>
                                        <p:cTn id="32" dur="1" fill="hold"/>
                                        <p:tgtEl>
                                          <p:spTgt spid="4">
                                            <p:txEl>
                                              <p:pRg st="5" end="5"/>
                                            </p:txEl>
                                          </p:spTgt>
                                        </p:tgtEl>
                                        <p:attrNameLst>
                                          <p:attrName/>
                                        </p:attrNameLst>
                                      </p:cBhvr>
                                    </p:anim>
                                  </p:childTnLst>
                                </p:cTn>
                              </p:par>
                            </p:childTnLst>
                          </p:cTn>
                        </p:par>
                      </p:childTnLst>
                    </p:cTn>
                  </p:par>
                  <p:par>
                    <p:cTn id="33" fill="hold">
                      <p:stCondLst>
                        <p:cond delay="indefinite"/>
                      </p:stCondLst>
                      <p:childTnLst>
                        <p:par>
                          <p:cTn id="34" fill="hold">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 to="" calcmode="lin" valueType="num">
                                      <p:cBhvr>
                                        <p:cTn id="37" dur="1" fill="hold"/>
                                        <p:tgtEl>
                                          <p:spTgt spid="5">
                                            <p:txEl>
                                              <p:pRg st="0" end="0"/>
                                            </p:txEl>
                                          </p:spTgt>
                                        </p:tgtEl>
                                        <p:attrNameLst>
                                          <p:attrName/>
                                        </p:attrNameLst>
                                      </p:cBhvr>
                                    </p:anim>
                                  </p:childTnLst>
                                </p:cTn>
                              </p:par>
                            </p:childTnLst>
                          </p:cTn>
                        </p:par>
                      </p:childTnLst>
                    </p:cTn>
                  </p:par>
                  <p:par>
                    <p:cTn id="38" fill="hold">
                      <p:stCondLst>
                        <p:cond delay="indefinite"/>
                      </p:stCondLst>
                      <p:childTnLst>
                        <p:par>
                          <p:cTn id="39" fill="hold">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 to="" calcmode="lin" valueType="num">
                                      <p:cBhvr>
                                        <p:cTn id="42" dur="1" fill="hold"/>
                                        <p:tgtEl>
                                          <p:spTgt spid="5">
                                            <p:txEl>
                                              <p:pRg st="1" end="1"/>
                                            </p:txEl>
                                          </p:spTgt>
                                        </p:tgtEl>
                                        <p:attrNameLst>
                                          <p:attrName/>
                                        </p:attrNameLst>
                                      </p:cBhvr>
                                    </p:anim>
                                  </p:childTnLst>
                                </p:cTn>
                              </p:par>
                            </p:childTnLst>
                          </p:cTn>
                        </p:par>
                      </p:childTnLst>
                    </p:cTn>
                  </p:par>
                  <p:par>
                    <p:cTn id="43" fill="hold">
                      <p:stCondLst>
                        <p:cond delay="indefinite"/>
                      </p:stCondLst>
                      <p:childTnLst>
                        <p:par>
                          <p:cTn id="44" fill="hold">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 to="" calcmode="lin" valueType="num">
                                      <p:cBhvr>
                                        <p:cTn id="47" dur="1" fill="hold"/>
                                        <p:tgtEl>
                                          <p:spTgt spid="5">
                                            <p:txEl>
                                              <p:pRg st="2" end="2"/>
                                            </p:txEl>
                                          </p:spTgt>
                                        </p:tgtEl>
                                        <p:attrNameLst>
                                          <p:attrName/>
                                        </p:attrNameLst>
                                      </p:cBhvr>
                                    </p:anim>
                                  </p:childTnLst>
                                </p:cTn>
                              </p:par>
                            </p:childTnLst>
                          </p:cTn>
                        </p:par>
                      </p:childTnLst>
                    </p:cTn>
                  </p:par>
                  <p:par>
                    <p:cTn id="48" fill="hold">
                      <p:stCondLst>
                        <p:cond delay="indefinite"/>
                      </p:stCondLst>
                      <p:childTnLst>
                        <p:par>
                          <p:cTn id="49" fill="hold">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5">
                                            <p:txEl>
                                              <p:pRg st="3" end="3"/>
                                            </p:txEl>
                                          </p:spTgt>
                                        </p:tgtEl>
                                        <p:attrNameLst>
                                          <p:attrName>style.visibility</p:attrName>
                                        </p:attrNameLst>
                                      </p:cBhvr>
                                      <p:to>
                                        <p:strVal val="visible"/>
                                      </p:to>
                                    </p:set>
                                    <p:anim to="" calcmode="lin" valueType="num">
                                      <p:cBhvr>
                                        <p:cTn id="52" dur="1" fill="hold"/>
                                        <p:tgtEl>
                                          <p:spTgt spid="5">
                                            <p:txEl>
                                              <p:pRg st="3" end="3"/>
                                            </p:txEl>
                                          </p:spTgt>
                                        </p:tgtEl>
                                        <p:attrNameLst>
                                          <p:attrName/>
                                        </p:attrNameLst>
                                      </p:cBhvr>
                                    </p:anim>
                                  </p:childTnLst>
                                </p:cTn>
                              </p:par>
                            </p:childTnLst>
                          </p:cTn>
                        </p:par>
                      </p:childTnLst>
                    </p:cTn>
                  </p:par>
                  <p:par>
                    <p:cTn id="53" fill="hold">
                      <p:stCondLst>
                        <p:cond delay="indefinite"/>
                      </p:stCondLst>
                      <p:childTnLst>
                        <p:par>
                          <p:cTn id="54" fill="hold">
                            <p:stCondLst>
                              <p:cond delay="0"/>
                            </p:stCondLst>
                            <p:childTnLst>
                              <p:par>
                                <p:cTn id="55" presetID="24" presetClass="entr" presetSubtype="0" fill="hold" grpId="0" nodeType="clickEffect">
                                  <p:stCondLst>
                                    <p:cond delay="0"/>
                                  </p:stCondLst>
                                  <p:childTnLst>
                                    <p:set>
                                      <p:cBhvr>
                                        <p:cTn id="56" dur="1" fill="hold">
                                          <p:stCondLst>
                                            <p:cond delay="0"/>
                                          </p:stCondLst>
                                        </p:cTn>
                                        <p:tgtEl>
                                          <p:spTgt spid="5">
                                            <p:txEl>
                                              <p:pRg st="4" end="4"/>
                                            </p:txEl>
                                          </p:spTgt>
                                        </p:tgtEl>
                                        <p:attrNameLst>
                                          <p:attrName>style.visibility</p:attrName>
                                        </p:attrNameLst>
                                      </p:cBhvr>
                                      <p:to>
                                        <p:strVal val="visible"/>
                                      </p:to>
                                    </p:set>
                                    <p:anim to="" calcmode="lin" valueType="num">
                                      <p:cBhvr>
                                        <p:cTn id="57" dur="1" fill="hold"/>
                                        <p:tgtEl>
                                          <p:spTgt spid="5">
                                            <p:txEl>
                                              <p:pRg st="4" end="4"/>
                                            </p:txEl>
                                          </p:spTgt>
                                        </p:tgtEl>
                                        <p:attrNameLst>
                                          <p:attrName/>
                                        </p:attrNameLst>
                                      </p:cBhvr>
                                    </p:anim>
                                  </p:childTnLst>
                                </p:cTn>
                              </p:par>
                            </p:childTnLst>
                          </p:cTn>
                        </p:par>
                      </p:childTnLst>
                    </p:cTn>
                  </p:par>
                  <p:par>
                    <p:cTn id="58" fill="hold">
                      <p:stCondLst>
                        <p:cond delay="indefinite"/>
                      </p:stCondLst>
                      <p:childTnLst>
                        <p:par>
                          <p:cTn id="59" fill="hold">
                            <p:stCondLst>
                              <p:cond delay="0"/>
                            </p:stCondLst>
                            <p:childTnLst>
                              <p:par>
                                <p:cTn id="60" presetID="24" presetClass="entr" presetSubtype="0" fill="hold" grpId="0"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 to="" calcmode="lin" valueType="num">
                                      <p:cBhvr>
                                        <p:cTn id="62" dur="1" fill="hold"/>
                                        <p:tgtEl>
                                          <p:spTgt spid="5">
                                            <p:txEl>
                                              <p:pRg st="5" end="5"/>
                                            </p:txEl>
                                          </p:spTgt>
                                        </p:tgtEl>
                                        <p:attrNameLst>
                                          <p:attrName/>
                                        </p:attrNameLst>
                                      </p:cBhvr>
                                    </p:anim>
                                  </p:childTnLst>
                                </p:cTn>
                              </p:par>
                            </p:childTnLst>
                          </p:cTn>
                        </p:par>
                      </p:childTnLst>
                    </p:cTn>
                  </p:par>
                  <p:par>
                    <p:cTn id="63" fill="hold">
                      <p:stCondLst>
                        <p:cond delay="indefinite"/>
                      </p:stCondLst>
                      <p:childTnLst>
                        <p:par>
                          <p:cTn id="64" fill="hold">
                            <p:stCondLst>
                              <p:cond delay="0"/>
                            </p:stCondLst>
                            <p:childTnLst>
                              <p:par>
                                <p:cTn id="65" presetID="24" presetClass="entr" presetSubtype="0" fill="hold" grpId="0" nodeType="clickEffect">
                                  <p:stCondLst>
                                    <p:cond delay="0"/>
                                  </p:stCondLst>
                                  <p:childTnLst>
                                    <p:set>
                                      <p:cBhvr>
                                        <p:cTn id="66" dur="1" fill="hold">
                                          <p:stCondLst>
                                            <p:cond delay="0"/>
                                          </p:stCondLst>
                                        </p:cTn>
                                        <p:tgtEl>
                                          <p:spTgt spid="5">
                                            <p:txEl>
                                              <p:pRg st="6" end="6"/>
                                            </p:txEl>
                                          </p:spTgt>
                                        </p:tgtEl>
                                        <p:attrNameLst>
                                          <p:attrName>style.visibility</p:attrName>
                                        </p:attrNameLst>
                                      </p:cBhvr>
                                      <p:to>
                                        <p:strVal val="visible"/>
                                      </p:to>
                                    </p:set>
                                    <p:anim to="" calcmode="lin" valueType="num">
                                      <p:cBhvr>
                                        <p:cTn id="67" dur="1" fill="hold"/>
                                        <p:tgtEl>
                                          <p:spTgt spid="5">
                                            <p:txEl>
                                              <p:pRg st="6" end="6"/>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57200" y="-381000"/>
            <a:ext cx="10058400" cy="7620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3" cstate="print"/>
          <a:srcRect/>
          <a:stretch>
            <a:fillRect/>
          </a:stretch>
        </p:blipFill>
        <p:spPr bwMode="auto">
          <a:xfrm>
            <a:off x="5867400" y="152400"/>
            <a:ext cx="2971800" cy="24022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1" name="Picture 3"/>
          <p:cNvPicPr>
            <a:picLocks noChangeAspect="1" noChangeArrowheads="1"/>
          </p:cNvPicPr>
          <p:nvPr/>
        </p:nvPicPr>
        <p:blipFill>
          <a:blip r:embed="rId4" cstate="print">
            <a:lum bright="-10000"/>
          </a:blip>
          <a:srcRect/>
          <a:stretch>
            <a:fillRect/>
          </a:stretch>
        </p:blipFill>
        <p:spPr bwMode="auto">
          <a:xfrm>
            <a:off x="381000" y="381000"/>
            <a:ext cx="3667125" cy="24860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p:cNvPicPr>
            <a:picLocks noChangeAspect="1" noChangeArrowheads="1"/>
          </p:cNvPicPr>
          <p:nvPr/>
        </p:nvPicPr>
        <p:blipFill>
          <a:blip r:embed="rId5" cstate="print">
            <a:lum bright="-10000"/>
          </a:blip>
          <a:srcRect/>
          <a:stretch>
            <a:fillRect/>
          </a:stretch>
        </p:blipFill>
        <p:spPr bwMode="auto">
          <a:xfrm>
            <a:off x="533400" y="4114800"/>
            <a:ext cx="2971800" cy="2377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3" name="Picture 5"/>
          <p:cNvPicPr>
            <a:picLocks noChangeAspect="1" noChangeArrowheads="1"/>
          </p:cNvPicPr>
          <p:nvPr/>
        </p:nvPicPr>
        <p:blipFill>
          <a:blip r:embed="rId6" cstate="print">
            <a:lum bright="-10000"/>
          </a:blip>
          <a:srcRect/>
          <a:stretch>
            <a:fillRect/>
          </a:stretch>
        </p:blipFill>
        <p:spPr bwMode="auto">
          <a:xfrm>
            <a:off x="5181600" y="3733800"/>
            <a:ext cx="3691642" cy="25847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8"/>
          <p:cNvPicPr>
            <a:picLocks noChangeAspect="1" noChangeArrowheads="1"/>
          </p:cNvPicPr>
          <p:nvPr/>
        </p:nvPicPr>
        <p:blipFill>
          <a:blip r:embed="rId7" cstate="print">
            <a:lum bright="-10000" contrast="10000"/>
          </a:blip>
          <a:srcRect r="32653" b="-1165"/>
          <a:stretch>
            <a:fillRect/>
          </a:stretch>
        </p:blipFill>
        <p:spPr bwMode="auto">
          <a:xfrm>
            <a:off x="3124200" y="1828800"/>
            <a:ext cx="2971800" cy="297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dirty="0" smtClean="0">
                <a:effectLst>
                  <a:glow rad="101600">
                    <a:schemeClr val="bg1">
                      <a:alpha val="60000"/>
                    </a:schemeClr>
                  </a:glow>
                </a:effectLst>
              </a:rPr>
              <a:t>Ministry of John the Baptist</a:t>
            </a:r>
            <a:endParaRPr lang="en-US" dirty="0">
              <a:effectLst>
                <a:glow rad="101600">
                  <a:schemeClr val="bg1">
                    <a:alpha val="60000"/>
                  </a:schemeClr>
                </a:glow>
              </a:effectLst>
            </a:endParaRPr>
          </a:p>
        </p:txBody>
      </p:sp>
      <p:sp>
        <p:nvSpPr>
          <p:cNvPr id="3" name="Content Placeholder 2"/>
          <p:cNvSpPr>
            <a:spLocks noGrp="1"/>
          </p:cNvSpPr>
          <p:nvPr>
            <p:ph idx="1"/>
          </p:nvPr>
        </p:nvSpPr>
        <p:spPr>
          <a:xfrm>
            <a:off x="0" y="1371600"/>
            <a:ext cx="4572000" cy="5486400"/>
          </a:xfrm>
        </p:spPr>
        <p:txBody>
          <a:bodyPr/>
          <a:lstStyle/>
          <a:p>
            <a:pPr algn="ctr">
              <a:buNone/>
            </a:pPr>
            <a:r>
              <a:rPr lang="en-US" i="1" dirty="0" smtClean="0">
                <a:solidFill>
                  <a:srgbClr val="FFFF00"/>
                </a:solidFill>
                <a:effectLst>
                  <a:glow rad="101600">
                    <a:schemeClr val="bg1">
                      <a:alpha val="60000"/>
                    </a:schemeClr>
                  </a:glow>
                </a:effectLst>
              </a:rPr>
              <a:t>    “And he shall go before him in the spirit and power of Elias, to turn the hearts of the fathers to the children, and the disobedient to the wisdom of the just; to make ready a people prepared for the Lord.” (Luke 1:17) </a:t>
            </a:r>
            <a:endParaRPr lang="en-US" i="1" dirty="0">
              <a:solidFill>
                <a:srgbClr val="FFFF00"/>
              </a:solidFill>
              <a:effectLst>
                <a:glow rad="101600">
                  <a:schemeClr val="bg1">
                    <a:alpha val="60000"/>
                  </a:schemeClr>
                </a:glow>
              </a:effectLst>
            </a:endParaRPr>
          </a:p>
        </p:txBody>
      </p:sp>
      <p:pic>
        <p:nvPicPr>
          <p:cNvPr id="1026" name="Picture 2" descr="c:\Users\Ptr. Daniel White\Desktop\Bible pictures\Bible pictures New Testament\John the Baptist\Preaching\Jn Bapt preaching 1005-89.jpg"/>
          <p:cNvPicPr>
            <a:picLocks noChangeAspect="1" noChangeArrowheads="1"/>
          </p:cNvPicPr>
          <p:nvPr/>
        </p:nvPicPr>
        <p:blipFill>
          <a:blip r:embed="rId3" cstate="print"/>
          <a:srcRect/>
          <a:stretch>
            <a:fillRect/>
          </a:stretch>
        </p:blipFill>
        <p:spPr bwMode="auto">
          <a:xfrm>
            <a:off x="4629432" y="1371600"/>
            <a:ext cx="4514568" cy="54864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152400"/>
            <a:ext cx="9448800" cy="7239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105400" y="0"/>
            <a:ext cx="3886200" cy="6858000"/>
          </a:xfrm>
        </p:spPr>
        <p:txBody>
          <a:bodyPr>
            <a:normAutofit/>
          </a:bodyPr>
          <a:lstStyle/>
          <a:p>
            <a:r>
              <a:rPr lang="en-US" sz="4000" dirty="0" smtClean="0">
                <a:effectLst>
                  <a:glow rad="101600">
                    <a:schemeClr val="bg1">
                      <a:alpha val="60000"/>
                    </a:schemeClr>
                  </a:glow>
                </a:effectLst>
              </a:rPr>
              <a:t>Solomon on the Importance of the Father / Child Relationship</a:t>
            </a:r>
            <a:br>
              <a:rPr lang="en-US" sz="4000" dirty="0" smtClean="0">
                <a:effectLst>
                  <a:glow rad="101600">
                    <a:schemeClr val="bg1">
                      <a:alpha val="60000"/>
                    </a:schemeClr>
                  </a:glow>
                </a:effectLst>
              </a:rPr>
            </a:br>
            <a:r>
              <a:rPr lang="en-US" sz="4000" dirty="0">
                <a:effectLst>
                  <a:glow rad="101600">
                    <a:schemeClr val="bg1">
                      <a:alpha val="60000"/>
                    </a:schemeClr>
                  </a:glow>
                </a:effectLst>
              </a:rPr>
              <a:t/>
            </a:r>
            <a:br>
              <a:rPr lang="en-US" sz="4000" dirty="0">
                <a:effectLst>
                  <a:glow rad="101600">
                    <a:schemeClr val="bg1">
                      <a:alpha val="60000"/>
                    </a:schemeClr>
                  </a:glow>
                </a:effectLst>
              </a:rPr>
            </a:br>
            <a:r>
              <a:rPr lang="en-US" sz="4000" i="1" dirty="0" smtClean="0">
                <a:solidFill>
                  <a:srgbClr val="FFFF00"/>
                </a:solidFill>
                <a:effectLst>
                  <a:glow rad="101600">
                    <a:schemeClr val="bg1">
                      <a:alpha val="60000"/>
                    </a:schemeClr>
                  </a:glow>
                </a:effectLst>
              </a:rPr>
              <a:t>(Proverbs)</a:t>
            </a:r>
            <a:endParaRPr lang="en-US" sz="4000" i="1" dirty="0">
              <a:solidFill>
                <a:srgbClr val="FFFF00"/>
              </a:solidFill>
              <a:effectLst>
                <a:glow rad="101600">
                  <a:schemeClr val="bg1">
                    <a:alpha val="60000"/>
                  </a:schemeClr>
                </a:glow>
              </a:effectLst>
            </a:endParaRPr>
          </a:p>
        </p:txBody>
      </p:sp>
      <p:pic>
        <p:nvPicPr>
          <p:cNvPr id="5123" name="Picture 3" descr="c:\Users\Ptr. Daniel White\Desktop\Bible pictures\Bible pictures Old Testament\Solomon\Old Solomon color 1197-39.jpg"/>
          <p:cNvPicPr>
            <a:picLocks noChangeAspect="1" noChangeArrowheads="1"/>
          </p:cNvPicPr>
          <p:nvPr/>
        </p:nvPicPr>
        <p:blipFill>
          <a:blip r:embed="rId3" cstate="print"/>
          <a:srcRect/>
          <a:stretch>
            <a:fillRect/>
          </a:stretch>
        </p:blipFill>
        <p:spPr bwMode="auto">
          <a:xfrm>
            <a:off x="0" y="304800"/>
            <a:ext cx="4975437" cy="64008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normAutofit lnSpcReduction="10000"/>
          </a:bodyPr>
          <a:lstStyle/>
          <a:p>
            <a:r>
              <a:rPr lang="en-US" i="1" dirty="0" smtClean="0">
                <a:effectLst>
                  <a:glow rad="101600">
                    <a:schemeClr val="bg1">
                      <a:alpha val="60000"/>
                    </a:schemeClr>
                  </a:glow>
                </a:effectLst>
              </a:rPr>
              <a:t>“My son, hear the instruction of thy father, and forsake not the law of thy mother.”</a:t>
            </a:r>
          </a:p>
          <a:p>
            <a:r>
              <a:rPr lang="en-US" i="1" dirty="0" smtClean="0">
                <a:effectLst>
                  <a:glow rad="101600">
                    <a:schemeClr val="bg1">
                      <a:alpha val="60000"/>
                    </a:schemeClr>
                  </a:glow>
                </a:effectLst>
              </a:rPr>
              <a:t>“Hear, ye children, the instruction of a father, and attend to know understanding.”</a:t>
            </a:r>
          </a:p>
          <a:p>
            <a:r>
              <a:rPr lang="en-US" i="1" dirty="0" smtClean="0">
                <a:effectLst>
                  <a:glow rad="101600">
                    <a:schemeClr val="bg1">
                      <a:alpha val="60000"/>
                    </a:schemeClr>
                  </a:glow>
                </a:effectLst>
              </a:rPr>
              <a:t>“My son, keep thy father's commandment, and forsake not the law of thy mother.”</a:t>
            </a:r>
          </a:p>
          <a:p>
            <a:r>
              <a:rPr lang="en-US" i="1" dirty="0" smtClean="0">
                <a:effectLst>
                  <a:glow rad="101600">
                    <a:schemeClr val="bg1">
                      <a:alpha val="60000"/>
                    </a:schemeClr>
                  </a:glow>
                </a:effectLst>
              </a:rPr>
              <a:t> “The proverbs of Solomon. A wise son </a:t>
            </a:r>
            <a:r>
              <a:rPr lang="en-US" i="1" dirty="0" err="1" smtClean="0">
                <a:effectLst>
                  <a:glow rad="101600">
                    <a:schemeClr val="bg1">
                      <a:alpha val="60000"/>
                    </a:schemeClr>
                  </a:glow>
                </a:effectLst>
              </a:rPr>
              <a:t>maketh</a:t>
            </a:r>
            <a:r>
              <a:rPr lang="en-US" i="1" dirty="0" smtClean="0">
                <a:effectLst>
                  <a:glow rad="101600">
                    <a:schemeClr val="bg1">
                      <a:alpha val="60000"/>
                    </a:schemeClr>
                  </a:glow>
                </a:effectLst>
              </a:rPr>
              <a:t> a glad father: but a foolish son is the heaviness of his mother.”</a:t>
            </a:r>
          </a:p>
          <a:p>
            <a:r>
              <a:rPr lang="en-US" i="1" dirty="0" smtClean="0">
                <a:effectLst>
                  <a:glow rad="101600">
                    <a:schemeClr val="bg1">
                      <a:alpha val="60000"/>
                    </a:schemeClr>
                  </a:glow>
                </a:effectLst>
              </a:rPr>
              <a:t>“A wise son </a:t>
            </a:r>
            <a:r>
              <a:rPr lang="en-US" i="1" dirty="0" err="1" smtClean="0">
                <a:effectLst>
                  <a:glow rad="101600">
                    <a:schemeClr val="bg1">
                      <a:alpha val="60000"/>
                    </a:schemeClr>
                  </a:glow>
                </a:effectLst>
              </a:rPr>
              <a:t>heareth</a:t>
            </a:r>
            <a:r>
              <a:rPr lang="en-US" i="1" dirty="0" smtClean="0">
                <a:effectLst>
                  <a:glow rad="101600">
                    <a:schemeClr val="bg1">
                      <a:alpha val="60000"/>
                    </a:schemeClr>
                  </a:glow>
                </a:effectLst>
              </a:rPr>
              <a:t> his father's instruction: but a scorner </a:t>
            </a:r>
            <a:r>
              <a:rPr lang="en-US" i="1" dirty="0" err="1" smtClean="0">
                <a:effectLst>
                  <a:glow rad="101600">
                    <a:schemeClr val="bg1">
                      <a:alpha val="60000"/>
                    </a:schemeClr>
                  </a:glow>
                </a:effectLst>
              </a:rPr>
              <a:t>heareth</a:t>
            </a:r>
            <a:r>
              <a:rPr lang="en-US" i="1" dirty="0" smtClean="0">
                <a:effectLst>
                  <a:glow rad="101600">
                    <a:schemeClr val="bg1">
                      <a:alpha val="60000"/>
                    </a:schemeClr>
                  </a:glow>
                </a:effectLst>
              </a:rPr>
              <a:t> not rebuke.”</a:t>
            </a:r>
          </a:p>
          <a:p>
            <a:r>
              <a:rPr lang="en-US" i="1" dirty="0" smtClean="0">
                <a:effectLst>
                  <a:glow rad="101600">
                    <a:schemeClr val="bg1">
                      <a:alpha val="60000"/>
                    </a:schemeClr>
                  </a:glow>
                </a:effectLst>
              </a:rPr>
              <a:t> “A fool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his father's instruction: but he that </a:t>
            </a:r>
            <a:r>
              <a:rPr lang="en-US" i="1" dirty="0" err="1" smtClean="0">
                <a:effectLst>
                  <a:glow rad="101600">
                    <a:schemeClr val="bg1">
                      <a:alpha val="60000"/>
                    </a:schemeClr>
                  </a:glow>
                </a:effectLst>
              </a:rPr>
              <a:t>regardeth</a:t>
            </a:r>
            <a:r>
              <a:rPr lang="en-US" i="1" dirty="0" smtClean="0">
                <a:effectLst>
                  <a:glow rad="101600">
                    <a:schemeClr val="bg1">
                      <a:alpha val="60000"/>
                    </a:schemeClr>
                  </a:glow>
                </a:effectLst>
              </a:rPr>
              <a:t> reproof is prudent.”</a:t>
            </a: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858000"/>
          </a:xfrm>
        </p:spPr>
        <p:txBody>
          <a:bodyPr>
            <a:normAutofit/>
          </a:bodyPr>
          <a:lstStyle/>
          <a:p>
            <a:r>
              <a:rPr lang="en-US" i="1" dirty="0" smtClean="0">
                <a:effectLst>
                  <a:glow rad="101600">
                    <a:schemeClr val="bg1">
                      <a:alpha val="60000"/>
                    </a:schemeClr>
                  </a:glow>
                </a:effectLst>
              </a:rPr>
              <a:t>“A wise son </a:t>
            </a:r>
            <a:r>
              <a:rPr lang="en-US" i="1" dirty="0" err="1" smtClean="0">
                <a:effectLst>
                  <a:glow rad="101600">
                    <a:schemeClr val="bg1">
                      <a:alpha val="60000"/>
                    </a:schemeClr>
                  </a:glow>
                </a:effectLst>
              </a:rPr>
              <a:t>maketh</a:t>
            </a:r>
            <a:r>
              <a:rPr lang="en-US" i="1" dirty="0" smtClean="0">
                <a:effectLst>
                  <a:glow rad="101600">
                    <a:schemeClr val="bg1">
                      <a:alpha val="60000"/>
                    </a:schemeClr>
                  </a:glow>
                </a:effectLst>
              </a:rPr>
              <a:t> a glad father: but a foolish man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his mother.”</a:t>
            </a:r>
          </a:p>
          <a:p>
            <a:r>
              <a:rPr lang="en-US" i="1" dirty="0" smtClean="0">
                <a:effectLst>
                  <a:glow rad="101600">
                    <a:schemeClr val="bg1">
                      <a:alpha val="60000"/>
                    </a:schemeClr>
                  </a:glow>
                </a:effectLst>
              </a:rPr>
              <a:t>“He that </a:t>
            </a:r>
            <a:r>
              <a:rPr lang="en-US" i="1" dirty="0" err="1" smtClean="0">
                <a:effectLst>
                  <a:glow rad="101600">
                    <a:schemeClr val="bg1">
                      <a:alpha val="60000"/>
                    </a:schemeClr>
                  </a:glow>
                </a:effectLst>
              </a:rPr>
              <a:t>begetteth</a:t>
            </a:r>
            <a:r>
              <a:rPr lang="en-US" i="1" dirty="0" smtClean="0">
                <a:effectLst>
                  <a:glow rad="101600">
                    <a:schemeClr val="bg1">
                      <a:alpha val="60000"/>
                    </a:schemeClr>
                  </a:glow>
                </a:effectLst>
              </a:rPr>
              <a:t> a fool doeth it to his sorrow: and the father of a fool hath no joy.”</a:t>
            </a:r>
          </a:p>
          <a:p>
            <a:r>
              <a:rPr lang="en-US" i="1" dirty="0" smtClean="0">
                <a:effectLst>
                  <a:glow rad="101600">
                    <a:schemeClr val="bg1">
                      <a:alpha val="60000"/>
                    </a:schemeClr>
                  </a:glow>
                </a:effectLst>
              </a:rPr>
              <a:t>“A foolish son is a grief to his father, and bitterness to her that bare him.”</a:t>
            </a:r>
          </a:p>
          <a:p>
            <a:r>
              <a:rPr lang="en-US" i="1" dirty="0" smtClean="0">
                <a:effectLst>
                  <a:glow rad="101600">
                    <a:schemeClr val="bg1">
                      <a:alpha val="60000"/>
                    </a:schemeClr>
                  </a:glow>
                </a:effectLst>
              </a:rPr>
              <a:t>“A foolish son is the calamity of his father.”</a:t>
            </a:r>
          </a:p>
          <a:p>
            <a:r>
              <a:rPr lang="en-US" i="1" dirty="0" smtClean="0">
                <a:effectLst>
                  <a:glow rad="101600">
                    <a:schemeClr val="bg1">
                      <a:alpha val="60000"/>
                    </a:schemeClr>
                  </a:glow>
                </a:effectLst>
              </a:rPr>
              <a:t>“He that </a:t>
            </a:r>
            <a:r>
              <a:rPr lang="en-US" i="1" dirty="0" err="1" smtClean="0">
                <a:effectLst>
                  <a:glow rad="101600">
                    <a:schemeClr val="bg1">
                      <a:alpha val="60000"/>
                    </a:schemeClr>
                  </a:glow>
                </a:effectLst>
              </a:rPr>
              <a:t>wasteth</a:t>
            </a:r>
            <a:r>
              <a:rPr lang="en-US" i="1" dirty="0" smtClean="0">
                <a:effectLst>
                  <a:glow rad="101600">
                    <a:schemeClr val="bg1">
                      <a:alpha val="60000"/>
                    </a:schemeClr>
                  </a:glow>
                </a:effectLst>
              </a:rPr>
              <a:t> his father, and </a:t>
            </a:r>
            <a:r>
              <a:rPr lang="en-US" i="1" dirty="0" err="1" smtClean="0">
                <a:effectLst>
                  <a:glow rad="101600">
                    <a:schemeClr val="bg1">
                      <a:alpha val="60000"/>
                    </a:schemeClr>
                  </a:glow>
                </a:effectLst>
              </a:rPr>
              <a:t>chaseth</a:t>
            </a:r>
            <a:r>
              <a:rPr lang="en-US" i="1" dirty="0" smtClean="0">
                <a:effectLst>
                  <a:glow rad="101600">
                    <a:schemeClr val="bg1">
                      <a:alpha val="60000"/>
                    </a:schemeClr>
                  </a:glow>
                </a:effectLst>
              </a:rPr>
              <a:t> away his mother, is a son that </a:t>
            </a:r>
            <a:r>
              <a:rPr lang="en-US" i="1" dirty="0" err="1" smtClean="0">
                <a:effectLst>
                  <a:glow rad="101600">
                    <a:schemeClr val="bg1">
                      <a:alpha val="60000"/>
                    </a:schemeClr>
                  </a:glow>
                </a:effectLst>
              </a:rPr>
              <a:t>causeth</a:t>
            </a:r>
            <a:r>
              <a:rPr lang="en-US" i="1" dirty="0" smtClean="0">
                <a:effectLst>
                  <a:glow rad="101600">
                    <a:schemeClr val="bg1">
                      <a:alpha val="60000"/>
                    </a:schemeClr>
                  </a:glow>
                </a:effectLst>
              </a:rPr>
              <a:t> shame, and </a:t>
            </a:r>
            <a:r>
              <a:rPr lang="en-US" i="1" dirty="0" err="1" smtClean="0">
                <a:effectLst>
                  <a:glow rad="101600">
                    <a:schemeClr val="bg1">
                      <a:alpha val="60000"/>
                    </a:schemeClr>
                  </a:glow>
                </a:effectLst>
              </a:rPr>
              <a:t>bringeth</a:t>
            </a:r>
            <a:r>
              <a:rPr lang="en-US" i="1" dirty="0" smtClean="0">
                <a:effectLst>
                  <a:glow rad="101600">
                    <a:schemeClr val="bg1">
                      <a:alpha val="60000"/>
                    </a:schemeClr>
                  </a:glow>
                </a:effectLst>
              </a:rPr>
              <a:t> reproach.”</a:t>
            </a:r>
          </a:p>
          <a:p>
            <a:r>
              <a:rPr lang="en-US" i="1" dirty="0" smtClean="0">
                <a:effectLst>
                  <a:glow rad="101600">
                    <a:schemeClr val="bg1">
                      <a:alpha val="60000"/>
                    </a:schemeClr>
                  </a:glow>
                </a:effectLst>
              </a:rPr>
              <a:t>“Whoso </a:t>
            </a:r>
            <a:r>
              <a:rPr lang="en-US" i="1" dirty="0" err="1" smtClean="0">
                <a:effectLst>
                  <a:glow rad="101600">
                    <a:schemeClr val="bg1">
                      <a:alpha val="60000"/>
                    </a:schemeClr>
                  </a:glow>
                </a:effectLst>
              </a:rPr>
              <a:t>curseth</a:t>
            </a:r>
            <a:r>
              <a:rPr lang="en-US" i="1" dirty="0" smtClean="0">
                <a:effectLst>
                  <a:glow rad="101600">
                    <a:schemeClr val="bg1">
                      <a:alpha val="60000"/>
                    </a:schemeClr>
                  </a:glow>
                </a:effectLst>
              </a:rPr>
              <a:t> his father or his mother, his lamp shall be put out in obscure darkness.”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to="" calcmode="lin" valueType="num">
                                      <p:cBhvr>
                                        <p:cTn id="22" dur="1" fill="hold"/>
                                        <p:tgtEl>
                                          <p:spTgt spid="3">
                                            <p:txEl>
                                              <p:pRg st="4" end="4"/>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to="" calcmode="lin" valueType="num">
                                      <p:cBhvr>
                                        <p:cTn id="27" dur="1" fill="hold"/>
                                        <p:tgtEl>
                                          <p:spTgt spid="3">
                                            <p:txEl>
                                              <p:pRg st="5" end="5"/>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400"/>
            <a:ext cx="9144000" cy="6705600"/>
          </a:xfrm>
        </p:spPr>
        <p:txBody>
          <a:bodyPr>
            <a:normAutofit/>
          </a:bodyPr>
          <a:lstStyle/>
          <a:p>
            <a:r>
              <a:rPr lang="en-US" i="1" dirty="0" smtClean="0">
                <a:effectLst>
                  <a:glow rad="101600">
                    <a:schemeClr val="bg1">
                      <a:alpha val="60000"/>
                    </a:schemeClr>
                  </a:glow>
                </a:effectLst>
              </a:rPr>
              <a:t>“Hearken unto thy father that begat thee, and despise not thy mother when she is old.”</a:t>
            </a:r>
          </a:p>
          <a:p>
            <a:r>
              <a:rPr lang="en-US" i="1" dirty="0" smtClean="0">
                <a:effectLst>
                  <a:glow rad="101600">
                    <a:schemeClr val="bg1">
                      <a:alpha val="60000"/>
                    </a:schemeClr>
                  </a:glow>
                </a:effectLst>
              </a:rPr>
              <a:t> “The father of the righteous shall greatly rejoice: and he that </a:t>
            </a:r>
            <a:r>
              <a:rPr lang="en-US" i="1" dirty="0" err="1" smtClean="0">
                <a:effectLst>
                  <a:glow rad="101600">
                    <a:schemeClr val="bg1">
                      <a:alpha val="60000"/>
                    </a:schemeClr>
                  </a:glow>
                </a:effectLst>
              </a:rPr>
              <a:t>begetteth</a:t>
            </a:r>
            <a:r>
              <a:rPr lang="en-US" i="1" dirty="0" smtClean="0">
                <a:effectLst>
                  <a:glow rad="101600">
                    <a:schemeClr val="bg1">
                      <a:alpha val="60000"/>
                    </a:schemeClr>
                  </a:glow>
                </a:effectLst>
              </a:rPr>
              <a:t> a wise child shall have joy of him. Thy father and thy mother shall be glad, and she that bare thee shall rejoice.”</a:t>
            </a:r>
          </a:p>
          <a:p>
            <a:r>
              <a:rPr lang="en-US" i="1" dirty="0" smtClean="0">
                <a:effectLst>
                  <a:glow rad="101600">
                    <a:schemeClr val="bg1">
                      <a:alpha val="60000"/>
                    </a:schemeClr>
                  </a:glow>
                </a:effectLst>
              </a:rPr>
              <a:t> “</a:t>
            </a:r>
            <a:r>
              <a:rPr lang="en-US" i="1" dirty="0" err="1" smtClean="0">
                <a:effectLst>
                  <a:glow rad="101600">
                    <a:schemeClr val="bg1">
                      <a:alpha val="60000"/>
                    </a:schemeClr>
                  </a:glow>
                </a:effectLst>
              </a:rPr>
              <a:t>Thine</a:t>
            </a:r>
            <a:r>
              <a:rPr lang="en-US" i="1" dirty="0" smtClean="0">
                <a:effectLst>
                  <a:glow rad="101600">
                    <a:schemeClr val="bg1">
                      <a:alpha val="60000"/>
                    </a:schemeClr>
                  </a:glow>
                </a:effectLst>
              </a:rPr>
              <a:t> own friend, and thy father's friend, forsake not; neither go into thy brother's house in the day of thy calamity: for better is a </a:t>
            </a:r>
            <a:r>
              <a:rPr lang="en-US" i="1" dirty="0" err="1" smtClean="0">
                <a:effectLst>
                  <a:glow rad="101600">
                    <a:schemeClr val="bg1">
                      <a:alpha val="60000"/>
                    </a:schemeClr>
                  </a:glow>
                </a:effectLst>
              </a:rPr>
              <a:t>neighbour</a:t>
            </a:r>
            <a:r>
              <a:rPr lang="en-US" i="1" dirty="0" smtClean="0">
                <a:effectLst>
                  <a:glow rad="101600">
                    <a:schemeClr val="bg1">
                      <a:alpha val="60000"/>
                    </a:schemeClr>
                  </a:glow>
                </a:effectLst>
              </a:rPr>
              <a:t> that is near than a brother far off.”</a:t>
            </a:r>
          </a:p>
          <a:p>
            <a:r>
              <a:rPr lang="en-US" i="1" dirty="0" smtClean="0">
                <a:effectLst>
                  <a:glow rad="101600">
                    <a:schemeClr val="bg1">
                      <a:alpha val="60000"/>
                    </a:schemeClr>
                  </a:glow>
                </a:effectLst>
              </a:rPr>
              <a:t> “Whoso </a:t>
            </a:r>
            <a:r>
              <a:rPr lang="en-US" i="1" dirty="0" err="1" smtClean="0">
                <a:effectLst>
                  <a:glow rad="101600">
                    <a:schemeClr val="bg1">
                      <a:alpha val="60000"/>
                    </a:schemeClr>
                  </a:glow>
                </a:effectLst>
              </a:rPr>
              <a:t>keepeth</a:t>
            </a:r>
            <a:r>
              <a:rPr lang="en-US" i="1" dirty="0" smtClean="0">
                <a:effectLst>
                  <a:glow rad="101600">
                    <a:schemeClr val="bg1">
                      <a:alpha val="60000"/>
                    </a:schemeClr>
                  </a:glow>
                </a:effectLst>
              </a:rPr>
              <a:t> the law is a wise son: but he that is a companion of riotous men </a:t>
            </a:r>
            <a:r>
              <a:rPr lang="en-US" i="1" dirty="0" err="1" smtClean="0">
                <a:effectLst>
                  <a:glow rad="101600">
                    <a:schemeClr val="bg1">
                      <a:alpha val="60000"/>
                    </a:schemeClr>
                  </a:glow>
                </a:effectLst>
              </a:rPr>
              <a:t>shameth</a:t>
            </a:r>
            <a:r>
              <a:rPr lang="en-US" i="1" dirty="0" smtClean="0">
                <a:effectLst>
                  <a:glow rad="101600">
                    <a:schemeClr val="bg1">
                      <a:alpha val="60000"/>
                    </a:schemeClr>
                  </a:glow>
                </a:effectLst>
              </a:rPr>
              <a:t> his father.” </a:t>
            </a:r>
          </a:p>
          <a:p>
            <a:pPr>
              <a:buNone/>
            </a:pPr>
            <a:endParaRPr lang="en-US" i="1" dirty="0">
              <a:effectLst>
                <a:glow rad="101600">
                  <a:schemeClr val="bg1">
                    <a:alpha val="6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a:lstStyle/>
          <a:p>
            <a:r>
              <a:rPr lang="en-US" i="1" dirty="0" smtClean="0">
                <a:effectLst>
                  <a:glow rad="101600">
                    <a:schemeClr val="bg1">
                      <a:alpha val="60000"/>
                    </a:schemeClr>
                  </a:glow>
                </a:effectLst>
              </a:rPr>
              <a:t> “Whoso </a:t>
            </a:r>
            <a:r>
              <a:rPr lang="en-US" i="1" dirty="0" err="1" smtClean="0">
                <a:effectLst>
                  <a:glow rad="101600">
                    <a:schemeClr val="bg1">
                      <a:alpha val="60000"/>
                    </a:schemeClr>
                  </a:glow>
                </a:effectLst>
              </a:rPr>
              <a:t>robbeth</a:t>
            </a:r>
            <a:r>
              <a:rPr lang="en-US" i="1" dirty="0" smtClean="0">
                <a:effectLst>
                  <a:glow rad="101600">
                    <a:schemeClr val="bg1">
                      <a:alpha val="60000"/>
                    </a:schemeClr>
                  </a:glow>
                </a:effectLst>
              </a:rPr>
              <a:t> his father or his mother, and </a:t>
            </a:r>
            <a:r>
              <a:rPr lang="en-US" i="1" dirty="0" err="1" smtClean="0">
                <a:effectLst>
                  <a:glow rad="101600">
                    <a:schemeClr val="bg1">
                      <a:alpha val="60000"/>
                    </a:schemeClr>
                  </a:glow>
                </a:effectLst>
              </a:rPr>
              <a:t>saith</a:t>
            </a:r>
            <a:r>
              <a:rPr lang="en-US" i="1" dirty="0" smtClean="0">
                <a:effectLst>
                  <a:glow rad="101600">
                    <a:schemeClr val="bg1">
                      <a:alpha val="60000"/>
                    </a:schemeClr>
                  </a:glow>
                </a:effectLst>
              </a:rPr>
              <a:t>, It is no transgression; the same is the companion of a destroyer.”</a:t>
            </a:r>
          </a:p>
          <a:p>
            <a:r>
              <a:rPr lang="en-US" i="1" dirty="0" smtClean="0">
                <a:effectLst>
                  <a:glow rad="101600">
                    <a:schemeClr val="bg1">
                      <a:alpha val="60000"/>
                    </a:schemeClr>
                  </a:glow>
                </a:effectLst>
              </a:rPr>
              <a:t> “Whoso </a:t>
            </a:r>
            <a:r>
              <a:rPr lang="en-US" i="1" dirty="0" err="1" smtClean="0">
                <a:effectLst>
                  <a:glow rad="101600">
                    <a:schemeClr val="bg1">
                      <a:alpha val="60000"/>
                    </a:schemeClr>
                  </a:glow>
                </a:effectLst>
              </a:rPr>
              <a:t>loveth</a:t>
            </a:r>
            <a:r>
              <a:rPr lang="en-US" i="1" dirty="0" smtClean="0">
                <a:effectLst>
                  <a:glow rad="101600">
                    <a:schemeClr val="bg1">
                      <a:alpha val="60000"/>
                    </a:schemeClr>
                  </a:glow>
                </a:effectLst>
              </a:rPr>
              <a:t> wisdom </a:t>
            </a:r>
            <a:r>
              <a:rPr lang="en-US" i="1" dirty="0" err="1" smtClean="0">
                <a:effectLst>
                  <a:glow rad="101600">
                    <a:schemeClr val="bg1">
                      <a:alpha val="60000"/>
                    </a:schemeClr>
                  </a:glow>
                </a:effectLst>
              </a:rPr>
              <a:t>rejoiceth</a:t>
            </a:r>
            <a:r>
              <a:rPr lang="en-US" i="1" dirty="0" smtClean="0">
                <a:effectLst>
                  <a:glow rad="101600">
                    <a:schemeClr val="bg1">
                      <a:alpha val="60000"/>
                    </a:schemeClr>
                  </a:glow>
                </a:effectLst>
              </a:rPr>
              <a:t> his father: but he that </a:t>
            </a:r>
            <a:r>
              <a:rPr lang="en-US" i="1" dirty="0" err="1" smtClean="0">
                <a:effectLst>
                  <a:glow rad="101600">
                    <a:schemeClr val="bg1">
                      <a:alpha val="60000"/>
                    </a:schemeClr>
                  </a:glow>
                </a:effectLst>
              </a:rPr>
              <a:t>keepeth</a:t>
            </a:r>
            <a:r>
              <a:rPr lang="en-US" i="1" dirty="0" smtClean="0">
                <a:effectLst>
                  <a:glow rad="101600">
                    <a:schemeClr val="bg1">
                      <a:alpha val="60000"/>
                    </a:schemeClr>
                  </a:glow>
                </a:effectLst>
              </a:rPr>
              <a:t> company with harlots </a:t>
            </a:r>
            <a:r>
              <a:rPr lang="en-US" i="1" dirty="0" err="1" smtClean="0">
                <a:effectLst>
                  <a:glow rad="101600">
                    <a:schemeClr val="bg1">
                      <a:alpha val="60000"/>
                    </a:schemeClr>
                  </a:glow>
                </a:effectLst>
              </a:rPr>
              <a:t>spendeth</a:t>
            </a:r>
            <a:r>
              <a:rPr lang="en-US" i="1" dirty="0" smtClean="0">
                <a:effectLst>
                  <a:glow rad="101600">
                    <a:schemeClr val="bg1">
                      <a:alpha val="60000"/>
                    </a:schemeClr>
                  </a:glow>
                </a:effectLst>
              </a:rPr>
              <a:t> his substance.”</a:t>
            </a:r>
          </a:p>
          <a:p>
            <a:r>
              <a:rPr lang="en-US" i="1" dirty="0" smtClean="0">
                <a:effectLst>
                  <a:glow rad="101600">
                    <a:schemeClr val="bg1">
                      <a:alpha val="60000"/>
                    </a:schemeClr>
                  </a:glow>
                </a:effectLst>
              </a:rPr>
              <a:t> “There is a generation that </a:t>
            </a:r>
            <a:r>
              <a:rPr lang="en-US" i="1" dirty="0" err="1" smtClean="0">
                <a:effectLst>
                  <a:glow rad="101600">
                    <a:schemeClr val="bg1">
                      <a:alpha val="60000"/>
                    </a:schemeClr>
                  </a:glow>
                </a:effectLst>
              </a:rPr>
              <a:t>curseth</a:t>
            </a:r>
            <a:r>
              <a:rPr lang="en-US" i="1" dirty="0" smtClean="0">
                <a:effectLst>
                  <a:glow rad="101600">
                    <a:schemeClr val="bg1">
                      <a:alpha val="60000"/>
                    </a:schemeClr>
                  </a:glow>
                </a:effectLst>
              </a:rPr>
              <a:t> their father, and doth not bless their mother.”</a:t>
            </a:r>
          </a:p>
          <a:p>
            <a:r>
              <a:rPr lang="en-US" i="1" dirty="0" smtClean="0">
                <a:effectLst>
                  <a:glow rad="101600">
                    <a:schemeClr val="bg1">
                      <a:alpha val="60000"/>
                    </a:schemeClr>
                  </a:glow>
                </a:effectLst>
              </a:rPr>
              <a:t> “The eye that </a:t>
            </a:r>
            <a:r>
              <a:rPr lang="en-US" i="1" dirty="0" err="1" smtClean="0">
                <a:effectLst>
                  <a:glow rad="101600">
                    <a:schemeClr val="bg1">
                      <a:alpha val="60000"/>
                    </a:schemeClr>
                  </a:glow>
                </a:effectLst>
              </a:rPr>
              <a:t>mocketh</a:t>
            </a:r>
            <a:r>
              <a:rPr lang="en-US" i="1" dirty="0" smtClean="0">
                <a:effectLst>
                  <a:glow rad="101600">
                    <a:schemeClr val="bg1">
                      <a:alpha val="60000"/>
                    </a:schemeClr>
                  </a:glow>
                </a:effectLst>
              </a:rPr>
              <a:t> at his father, and </a:t>
            </a:r>
            <a:r>
              <a:rPr lang="en-US" i="1" dirty="0" err="1" smtClean="0">
                <a:effectLst>
                  <a:glow rad="101600">
                    <a:schemeClr val="bg1">
                      <a:alpha val="60000"/>
                    </a:schemeClr>
                  </a:glow>
                </a:effectLst>
              </a:rPr>
              <a:t>despiseth</a:t>
            </a:r>
            <a:r>
              <a:rPr lang="en-US" i="1" dirty="0" smtClean="0">
                <a:effectLst>
                  <a:glow rad="101600">
                    <a:schemeClr val="bg1">
                      <a:alpha val="60000"/>
                    </a:schemeClr>
                  </a:glow>
                </a:effectLst>
              </a:rPr>
              <a:t> to obey his mother, the ravens of the valley shall pick it out, and the young eagles shall eat it.”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to="" calcmode="lin" valueType="num">
                                      <p:cBhvr>
                                        <p:cTn id="7" dur="1" fill="hold"/>
                                        <p:tgtEl>
                                          <p:spTgt spid="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to="" calcmode="lin" valueType="num">
                                      <p:cBhvr>
                                        <p:cTn id="12" dur="1" fill="hold"/>
                                        <p:tgtEl>
                                          <p:spTgt spid="3">
                                            <p:txEl>
                                              <p:pRg st="2" end="2"/>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to="" calcmode="lin" valueType="num">
                                      <p:cBhvr>
                                        <p:cTn id="17" dur="1" fill="hold"/>
                                        <p:tgtEl>
                                          <p:spTgt spid="3">
                                            <p:txEl>
                                              <p:pRg st="3" end="3"/>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1260</TotalTime>
  <Words>2438</Words>
  <Application>Microsoft Office PowerPoint</Application>
  <PresentationFormat>On-screen Show (4:3)</PresentationFormat>
  <Paragraphs>176</Paragraphs>
  <Slides>39</Slides>
  <Notes>39</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Thirteen Things that Separate a  Father from His Children</vt:lpstr>
      <vt:lpstr> “There is a generation that curseth their father, and doth not bless their mother. There is a generation that are pure in their own eyes, and yet is not washed from their filthiness. There is a generation, O how lofty are their eyes! and their eyelids are lifted up. There is a generation, whose teeth are as swords, and their jaw teeth as knives.” (Proverbs 30:11-14)</vt:lpstr>
      <vt:lpstr>Slide 3</vt:lpstr>
      <vt:lpstr>Ministry of John the Baptist</vt:lpstr>
      <vt:lpstr>Solomon on the Importance of the Father / Child Relationship  (Proverbs)</vt:lpstr>
      <vt:lpstr>Slide 6</vt:lpstr>
      <vt:lpstr>Slide 7</vt:lpstr>
      <vt:lpstr>Slide 8</vt:lpstr>
      <vt:lpstr>Slide 9</vt:lpstr>
      <vt:lpstr>Slide 10</vt:lpstr>
      <vt:lpstr>1. Absentee Father</vt:lpstr>
      <vt:lpstr>2. Unfaithful Father</vt:lpstr>
      <vt:lpstr>Slide 13</vt:lpstr>
      <vt:lpstr>Slide 14</vt:lpstr>
      <vt:lpstr>Slide 15</vt:lpstr>
      <vt:lpstr>Slide 16</vt:lpstr>
      <vt:lpstr>3. Fathers Who Make Rules without   Principles to Undergird Them</vt:lpstr>
      <vt:lpstr>“Thy word is a lamp unto my feet, and a light unto my path.” (Ps. 119:105) </vt:lpstr>
      <vt:lpstr>4. Fathers Who Have Double Standards</vt:lpstr>
      <vt:lpstr>Slide 20</vt:lpstr>
      <vt:lpstr>5. Fathers Who Are  Unwilling to Discipline</vt:lpstr>
      <vt:lpstr> Proverbs on Discipline  “Chasten thy son while there is hope.” (Proverbs 19:18)  </vt:lpstr>
      <vt:lpstr>6. Fathers Who Consistently  Display Anger</vt:lpstr>
      <vt:lpstr>Slide 24</vt:lpstr>
      <vt:lpstr>7. Fathers and Mothers Who  Continually Quarrel</vt:lpstr>
      <vt:lpstr>8. Fathers Lack of Interest in the Activities of Their Child</vt:lpstr>
      <vt:lpstr>9. Fathers Who Place Unhealthy Pressure on Children to Succeed</vt:lpstr>
      <vt:lpstr>Philippians 2:1-4   “If there be therefore any consolation in Christ, if any comfort of love, if any fellowship of the Spirit, if any bowels and mercies, Fulfil ye my joy, that ye be likeminded, having the same love, being of one accord, of one mind. Let nothing be done through strife or vainglory; but in lowliness of mind let each esteem other better than themselves. Look not every man on his own things, but every man also on the things of others.”</vt:lpstr>
      <vt:lpstr>“And as ye would that men should do to you, do ye also to them likewise.” Luke 6:31 </vt:lpstr>
      <vt:lpstr>10. Fathers Who Relinquish Responsibility to the Mother,  the School, or the Church</vt:lpstr>
      <vt:lpstr>Slide 31</vt:lpstr>
      <vt:lpstr>11. Father Who Are Unpredictable</vt:lpstr>
      <vt:lpstr>Slide 33</vt:lpstr>
      <vt:lpstr>12. Fathers Who Will Not  Listen to Their Children</vt:lpstr>
      <vt:lpstr>Slide 35</vt:lpstr>
      <vt:lpstr>13. Fathers Who Don’t  Keep Their Word </vt:lpstr>
      <vt:lpstr> “Go to now, ye that say, Today or tomorrow we will go into such a city, and continue there a year, and buy and sell, and get gain: Whereas ye know not what shall be on the morrow. For what is your life? It is even a vapour, that appeareth for a little time, and then vanisheth away. For that ye ought to say, If the Lord will, we shall live, and do this, or that. But now ye rejoice in your boastings: all such rejoicing is evil.” (James  4:13-16)</vt:lpstr>
      <vt:lpstr>Thirteen Things that Separate a  Father from His Children</vt:lpstr>
      <vt:lpstr>Slide 39</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Twelve Things that Separate a Father from his Children</dc:title>
  <dc:creator>Ptr. Daniel White</dc:creator>
  <cp:lastModifiedBy>Ptr. Daniel White</cp:lastModifiedBy>
  <cp:revision>16</cp:revision>
  <dcterms:created xsi:type="dcterms:W3CDTF">2010-12-28T12:42:06Z</dcterms:created>
  <dcterms:modified xsi:type="dcterms:W3CDTF">2010-12-29T21:16:19Z</dcterms:modified>
</cp:coreProperties>
</file>