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3" r:id="rId3"/>
    <p:sldId id="279" r:id="rId4"/>
    <p:sldId id="280" r:id="rId5"/>
    <p:sldId id="257" r:id="rId6"/>
    <p:sldId id="258" r:id="rId7"/>
    <p:sldId id="259" r:id="rId8"/>
    <p:sldId id="260" r:id="rId9"/>
    <p:sldId id="261" r:id="rId10"/>
    <p:sldId id="262" r:id="rId11"/>
    <p:sldId id="281" r:id="rId12"/>
    <p:sldId id="263" r:id="rId13"/>
    <p:sldId id="264" r:id="rId14"/>
    <p:sldId id="265" r:id="rId15"/>
    <p:sldId id="266" r:id="rId16"/>
    <p:sldId id="268" r:id="rId17"/>
    <p:sldId id="269" r:id="rId18"/>
    <p:sldId id="270" r:id="rId19"/>
    <p:sldId id="271" r:id="rId20"/>
    <p:sldId id="272" r:id="rId21"/>
    <p:sldId id="274" r:id="rId22"/>
    <p:sldId id="275" r:id="rId23"/>
    <p:sldId id="277" r:id="rId24"/>
    <p:sldId id="276"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1" d="100"/>
          <a:sy n="81" d="100"/>
        </p:scale>
        <p:origin x="-94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BB2C94-E761-40E1-80A3-86FD0CA8690E}" type="datetimeFigureOut">
              <a:rPr lang="en-US" smtClean="0"/>
              <a:pPr/>
              <a:t>1/13/2011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F63C29-7108-40B9-8272-1DB1D994B50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63C29-7108-40B9-8272-1DB1D994B50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52B20-A884-4587-A3FB-F8749AECD356}" type="datetimeFigureOut">
              <a:rPr lang="en-US" smtClean="0"/>
              <a:pPr/>
              <a:t>1/13/2011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4FBCC-4D42-4004-9148-B9E59E64FB2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52B20-A884-4587-A3FB-F8749AECD356}" type="datetimeFigureOut">
              <a:rPr lang="en-US" smtClean="0"/>
              <a:pPr/>
              <a:t>1/13/2011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4FBCC-4D42-4004-9148-B9E59E64FB2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839200" cy="1600200"/>
          </a:xfrm>
        </p:spPr>
        <p:txBody>
          <a:bodyPr>
            <a:normAutofit/>
          </a:bodyPr>
          <a:lstStyle/>
          <a:p>
            <a:r>
              <a:rPr lang="en-US" sz="4800" dirty="0" smtClean="0">
                <a:effectLst>
                  <a:glow rad="101600">
                    <a:schemeClr val="bg1">
                      <a:alpha val="60000"/>
                    </a:schemeClr>
                  </a:glow>
                </a:effectLst>
              </a:rPr>
              <a:t>How to Deal With Self-Rejection</a:t>
            </a:r>
            <a:endParaRPr lang="en-US" sz="4800" dirty="0">
              <a:effectLst>
                <a:glow rad="101600">
                  <a:schemeClr val="bg1">
                    <a:alpha val="60000"/>
                  </a:schemeClr>
                </a:glow>
              </a:effectLst>
            </a:endParaRPr>
          </a:p>
        </p:txBody>
      </p:sp>
      <p:pic>
        <p:nvPicPr>
          <p:cNvPr id="1027" name="Picture 3"/>
          <p:cNvPicPr>
            <a:picLocks noChangeAspect="1" noChangeArrowheads="1"/>
          </p:cNvPicPr>
          <p:nvPr/>
        </p:nvPicPr>
        <p:blipFill>
          <a:blip r:embed="rId3" cstate="print"/>
          <a:srcRect l="1423" t="2168" r="356" b="2439"/>
          <a:stretch>
            <a:fillRect/>
          </a:stretch>
        </p:blipFill>
        <p:spPr bwMode="auto">
          <a:xfrm>
            <a:off x="304800" y="2133600"/>
            <a:ext cx="5257800" cy="3352800"/>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p:cNvPicPr>
            <a:picLocks noChangeAspect="1" noChangeArrowheads="1"/>
          </p:cNvPicPr>
          <p:nvPr/>
        </p:nvPicPr>
        <p:blipFill>
          <a:blip r:embed="rId4" cstate="print"/>
          <a:srcRect/>
          <a:stretch>
            <a:fillRect/>
          </a:stretch>
        </p:blipFill>
        <p:spPr bwMode="auto">
          <a:xfrm>
            <a:off x="5410200" y="3886200"/>
            <a:ext cx="3002280" cy="2819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2743200" cy="6248400"/>
          </a:xfrm>
        </p:spPr>
        <p:txBody>
          <a:bodyPr>
            <a:normAutofit/>
          </a:bodyPr>
          <a:lstStyle/>
          <a:p>
            <a:pPr>
              <a:buFont typeface="Wingdings" pitchFamily="2" charset="2"/>
              <a:buChar char="Ø"/>
            </a:pPr>
            <a:r>
              <a:rPr lang="en-US" sz="3600" dirty="0" smtClean="0">
                <a:effectLst>
                  <a:glow rad="101600">
                    <a:schemeClr val="bg1">
                      <a:alpha val="60000"/>
                    </a:schemeClr>
                  </a:glow>
                </a:effectLst>
              </a:rPr>
              <a:t> Feet</a:t>
            </a:r>
          </a:p>
          <a:p>
            <a:pPr>
              <a:buFont typeface="Wingdings" pitchFamily="2" charset="2"/>
              <a:buChar char="Ø"/>
            </a:pPr>
            <a:r>
              <a:rPr lang="en-US" sz="3600" dirty="0">
                <a:effectLst>
                  <a:glow rad="101600">
                    <a:schemeClr val="bg1">
                      <a:alpha val="60000"/>
                    </a:schemeClr>
                  </a:glow>
                </a:effectLst>
              </a:rPr>
              <a:t> H</a:t>
            </a:r>
            <a:r>
              <a:rPr lang="en-US" sz="3600" dirty="0" smtClean="0">
                <a:effectLst>
                  <a:glow rad="101600">
                    <a:schemeClr val="bg1">
                      <a:alpha val="60000"/>
                    </a:schemeClr>
                  </a:glow>
                </a:effectLst>
              </a:rPr>
              <a:t>ands</a:t>
            </a:r>
            <a:endParaRPr lang="en-US" sz="3600" dirty="0">
              <a:effectLst>
                <a:glow rad="101600">
                  <a:schemeClr val="bg1">
                    <a:alpha val="60000"/>
                  </a:schemeClr>
                </a:glow>
              </a:effectLst>
            </a:endParaRPr>
          </a:p>
          <a:p>
            <a:pPr>
              <a:buFont typeface="Wingdings" pitchFamily="2" charset="2"/>
              <a:buChar char="Ø"/>
            </a:pPr>
            <a:r>
              <a:rPr lang="en-US" sz="3600" dirty="0" smtClean="0">
                <a:effectLst>
                  <a:glow rad="101600">
                    <a:schemeClr val="bg1">
                      <a:alpha val="60000"/>
                    </a:schemeClr>
                  </a:glow>
                </a:effectLst>
              </a:rPr>
              <a:t> Sight</a:t>
            </a:r>
          </a:p>
          <a:p>
            <a:pPr>
              <a:buFont typeface="Wingdings" pitchFamily="2" charset="2"/>
              <a:buChar char="Ø"/>
            </a:pPr>
            <a:r>
              <a:rPr lang="en-US" sz="3600" dirty="0" smtClean="0">
                <a:effectLst>
                  <a:glow rad="101600">
                    <a:schemeClr val="bg1">
                      <a:alpha val="60000"/>
                    </a:schemeClr>
                  </a:glow>
                </a:effectLst>
              </a:rPr>
              <a:t> Hearing</a:t>
            </a:r>
          </a:p>
          <a:p>
            <a:pPr>
              <a:buFont typeface="Wingdings" pitchFamily="2" charset="2"/>
              <a:buChar char="Ø"/>
            </a:pPr>
            <a:r>
              <a:rPr lang="en-US" sz="3600" dirty="0" smtClean="0">
                <a:effectLst>
                  <a:glow rad="101600">
                    <a:schemeClr val="bg1">
                      <a:alpha val="60000"/>
                    </a:schemeClr>
                  </a:glow>
                </a:effectLst>
              </a:rPr>
              <a:t> Voice</a:t>
            </a:r>
          </a:p>
          <a:p>
            <a:pPr>
              <a:buFont typeface="Wingdings" pitchFamily="2" charset="2"/>
              <a:buChar char="Ø"/>
            </a:pPr>
            <a:r>
              <a:rPr lang="en-US" sz="3600" dirty="0" smtClean="0">
                <a:effectLst>
                  <a:glow rad="101600">
                    <a:schemeClr val="bg1">
                      <a:alpha val="60000"/>
                    </a:schemeClr>
                  </a:glow>
                </a:effectLst>
              </a:rPr>
              <a:t> Chin</a:t>
            </a:r>
          </a:p>
          <a:p>
            <a:pPr>
              <a:buFont typeface="Wingdings" pitchFamily="2" charset="2"/>
              <a:buChar char="Ø"/>
            </a:pPr>
            <a:r>
              <a:rPr lang="en-US" sz="3600" dirty="0" smtClean="0">
                <a:effectLst>
                  <a:glow rad="101600">
                    <a:schemeClr val="bg1">
                      <a:alpha val="60000"/>
                    </a:schemeClr>
                  </a:glow>
                </a:effectLst>
              </a:rPr>
              <a:t> Body build</a:t>
            </a:r>
          </a:p>
          <a:p>
            <a:pPr>
              <a:buNone/>
            </a:pPr>
            <a:endParaRPr lang="en-US" sz="3600" dirty="0">
              <a:effectLst>
                <a:glow rad="101600">
                  <a:schemeClr val="bg1">
                    <a:alpha val="60000"/>
                  </a:schemeClr>
                </a:glow>
              </a:effectLst>
            </a:endParaRPr>
          </a:p>
        </p:txBody>
      </p:sp>
      <p:pic>
        <p:nvPicPr>
          <p:cNvPr id="25602" name="Picture 2"/>
          <p:cNvPicPr>
            <a:picLocks noChangeAspect="1" noChangeArrowheads="1"/>
          </p:cNvPicPr>
          <p:nvPr/>
        </p:nvPicPr>
        <p:blipFill>
          <a:blip r:embed="rId3" cstate="print"/>
          <a:srcRect/>
          <a:stretch>
            <a:fillRect/>
          </a:stretch>
        </p:blipFill>
        <p:spPr bwMode="auto">
          <a:xfrm>
            <a:off x="5029200" y="152400"/>
            <a:ext cx="3657600" cy="2743200"/>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2971800" y="609600"/>
            <a:ext cx="3810000" cy="2847975"/>
          </a:xfrm>
          <a:prstGeom prst="rect">
            <a:avLst/>
          </a:prstGeom>
          <a:noFill/>
          <a:ln w="9525">
            <a:noFill/>
            <a:miter lim="800000"/>
            <a:headEnd/>
            <a:tailEnd/>
          </a:ln>
        </p:spPr>
      </p:pic>
      <p:pic>
        <p:nvPicPr>
          <p:cNvPr id="25604" name="Picture 4"/>
          <p:cNvPicPr>
            <a:picLocks noChangeAspect="1" noChangeArrowheads="1"/>
          </p:cNvPicPr>
          <p:nvPr/>
        </p:nvPicPr>
        <p:blipFill>
          <a:blip r:embed="rId5" cstate="print"/>
          <a:srcRect l="20286" r="27143" b="-1502"/>
          <a:stretch>
            <a:fillRect/>
          </a:stretch>
        </p:blipFill>
        <p:spPr bwMode="auto">
          <a:xfrm>
            <a:off x="5943600" y="990600"/>
            <a:ext cx="2684077" cy="3449913"/>
          </a:xfrm>
          <a:prstGeom prst="rect">
            <a:avLst/>
          </a:prstGeom>
          <a:noFill/>
          <a:ln w="9525">
            <a:noFill/>
            <a:miter lim="800000"/>
            <a:headEnd/>
            <a:tailEnd/>
          </a:ln>
        </p:spPr>
      </p:pic>
      <p:pic>
        <p:nvPicPr>
          <p:cNvPr id="25605" name="Picture 5"/>
          <p:cNvPicPr>
            <a:picLocks noChangeAspect="1" noChangeArrowheads="1"/>
          </p:cNvPicPr>
          <p:nvPr/>
        </p:nvPicPr>
        <p:blipFill>
          <a:blip r:embed="rId6" cstate="print"/>
          <a:srcRect/>
          <a:stretch>
            <a:fillRect/>
          </a:stretch>
        </p:blipFill>
        <p:spPr bwMode="auto">
          <a:xfrm>
            <a:off x="2667000" y="1524000"/>
            <a:ext cx="4048125" cy="2686050"/>
          </a:xfrm>
          <a:prstGeom prst="rect">
            <a:avLst/>
          </a:prstGeom>
          <a:noFill/>
          <a:ln w="9525">
            <a:noFill/>
            <a:miter lim="800000"/>
            <a:headEnd/>
            <a:tailEnd/>
          </a:ln>
        </p:spPr>
      </p:pic>
      <p:pic>
        <p:nvPicPr>
          <p:cNvPr id="25606" name="Picture 6"/>
          <p:cNvPicPr>
            <a:picLocks noChangeAspect="1" noChangeArrowheads="1"/>
          </p:cNvPicPr>
          <p:nvPr/>
        </p:nvPicPr>
        <p:blipFill>
          <a:blip r:embed="rId7" cstate="print"/>
          <a:srcRect/>
          <a:stretch>
            <a:fillRect/>
          </a:stretch>
        </p:blipFill>
        <p:spPr bwMode="auto">
          <a:xfrm>
            <a:off x="5562600" y="2590800"/>
            <a:ext cx="2971800" cy="2971800"/>
          </a:xfrm>
          <a:prstGeom prst="rect">
            <a:avLst/>
          </a:prstGeom>
          <a:noFill/>
          <a:ln w="9525">
            <a:noFill/>
            <a:miter lim="800000"/>
            <a:headEnd/>
            <a:tailEnd/>
          </a:ln>
        </p:spPr>
      </p:pic>
      <p:pic>
        <p:nvPicPr>
          <p:cNvPr id="25607" name="Picture 7"/>
          <p:cNvPicPr>
            <a:picLocks noChangeAspect="1" noChangeArrowheads="1"/>
          </p:cNvPicPr>
          <p:nvPr/>
        </p:nvPicPr>
        <p:blipFill>
          <a:blip r:embed="rId8" cstate="print"/>
          <a:srcRect/>
          <a:stretch>
            <a:fillRect/>
          </a:stretch>
        </p:blipFill>
        <p:spPr bwMode="auto">
          <a:xfrm>
            <a:off x="2743200" y="2819400"/>
            <a:ext cx="3238500" cy="3238500"/>
          </a:xfrm>
          <a:prstGeom prst="rect">
            <a:avLst/>
          </a:prstGeom>
          <a:noFill/>
          <a:ln w="9525">
            <a:noFill/>
            <a:miter lim="800000"/>
            <a:headEnd/>
            <a:tailEnd/>
          </a:ln>
        </p:spPr>
      </p:pic>
      <p:pic>
        <p:nvPicPr>
          <p:cNvPr id="25609" name="Picture 9"/>
          <p:cNvPicPr>
            <a:picLocks noChangeAspect="1" noChangeArrowheads="1"/>
          </p:cNvPicPr>
          <p:nvPr/>
        </p:nvPicPr>
        <p:blipFill>
          <a:blip r:embed="rId9" cstate="print"/>
          <a:srcRect/>
          <a:stretch>
            <a:fillRect/>
          </a:stretch>
        </p:blipFill>
        <p:spPr bwMode="auto">
          <a:xfrm>
            <a:off x="3962400" y="400050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to="" calcmode="lin" valueType="num">
                                      <p:cBhvr>
                                        <p:cTn id="7" dur="1" fill="hold"/>
                                        <p:tgtEl>
                                          <p:spTgt spid="2560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5603"/>
                                        </p:tgtEl>
                                        <p:attrNameLst>
                                          <p:attrName>style.visibility</p:attrName>
                                        </p:attrNameLst>
                                      </p:cBhvr>
                                      <p:to>
                                        <p:strVal val="visible"/>
                                      </p:to>
                                    </p:set>
                                    <p:anim to="" calcmode="lin" valueType="num">
                                      <p:cBhvr>
                                        <p:cTn id="17" dur="1" fill="hold"/>
                                        <p:tgtEl>
                                          <p:spTgt spid="2560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5604"/>
                                        </p:tgtEl>
                                        <p:attrNameLst>
                                          <p:attrName>style.visibility</p:attrName>
                                        </p:attrNameLst>
                                      </p:cBhvr>
                                      <p:to>
                                        <p:strVal val="visible"/>
                                      </p:to>
                                    </p:set>
                                    <p:anim to="" calcmode="lin" valueType="num">
                                      <p:cBhvr>
                                        <p:cTn id="27" dur="1" fill="hold"/>
                                        <p:tgtEl>
                                          <p:spTgt spid="2560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5605"/>
                                        </p:tgtEl>
                                        <p:attrNameLst>
                                          <p:attrName>style.visibility</p:attrName>
                                        </p:attrNameLst>
                                      </p:cBhvr>
                                      <p:to>
                                        <p:strVal val="visible"/>
                                      </p:to>
                                    </p:set>
                                    <p:anim to="" calcmode="lin" valueType="num">
                                      <p:cBhvr>
                                        <p:cTn id="37" dur="1" fill="hold"/>
                                        <p:tgtEl>
                                          <p:spTgt spid="2560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5606"/>
                                        </p:tgtEl>
                                        <p:attrNameLst>
                                          <p:attrName>style.visibility</p:attrName>
                                        </p:attrNameLst>
                                      </p:cBhvr>
                                      <p:to>
                                        <p:strVal val="visible"/>
                                      </p:to>
                                    </p:set>
                                    <p:anim to="" calcmode="lin" valueType="num">
                                      <p:cBhvr>
                                        <p:cTn id="47" dur="1" fill="hold"/>
                                        <p:tgtEl>
                                          <p:spTgt spid="2560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to="" calcmode="lin" valueType="num">
                                      <p:cBhvr>
                                        <p:cTn id="52" dur="1" fill="hold"/>
                                        <p:tgtEl>
                                          <p:spTgt spid="3">
                                            <p:txEl>
                                              <p:pRg st="5" end="5"/>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25607"/>
                                        </p:tgtEl>
                                        <p:attrNameLst>
                                          <p:attrName>style.visibility</p:attrName>
                                        </p:attrNameLst>
                                      </p:cBhvr>
                                      <p:to>
                                        <p:strVal val="visible"/>
                                      </p:to>
                                    </p:set>
                                    <p:anim to="" calcmode="lin" valueType="num">
                                      <p:cBhvr>
                                        <p:cTn id="57" dur="1" fill="hold"/>
                                        <p:tgtEl>
                                          <p:spTgt spid="2560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 to="" calcmode="lin" valueType="num">
                                      <p:cBhvr>
                                        <p:cTn id="62" dur="1" fill="hold"/>
                                        <p:tgtEl>
                                          <p:spTgt spid="3">
                                            <p:txEl>
                                              <p:pRg st="6" end="6"/>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25609"/>
                                        </p:tgtEl>
                                        <p:attrNameLst>
                                          <p:attrName>style.visibility</p:attrName>
                                        </p:attrNameLst>
                                      </p:cBhvr>
                                      <p:to>
                                        <p:strVal val="visible"/>
                                      </p:to>
                                    </p:set>
                                    <p:anim to="" calcmode="lin" valueType="num">
                                      <p:cBhvr>
                                        <p:cTn id="67" dur="1" fill="hold"/>
                                        <p:tgtEl>
                                          <p:spTgt spid="2560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
            <a:ext cx="100584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401762"/>
          </a:xfrm>
        </p:spPr>
        <p:txBody>
          <a:bodyPr>
            <a:noAutofit/>
          </a:bodyPr>
          <a:lstStyle/>
          <a:p>
            <a:r>
              <a:rPr lang="en-US" cap="all" dirty="0" smtClean="0">
                <a:effectLst>
                  <a:glow rad="101600">
                    <a:schemeClr val="bg1">
                      <a:alpha val="60000"/>
                    </a:schemeClr>
                  </a:glow>
                </a:effectLst>
              </a:rPr>
              <a:t>Meditate on </a:t>
            </a:r>
            <a:r>
              <a:rPr lang="en-US" i="1" cap="all" dirty="0" smtClean="0">
                <a:solidFill>
                  <a:srgbClr val="FFFF00"/>
                </a:solidFill>
                <a:effectLst>
                  <a:glow rad="101600">
                    <a:schemeClr val="bg1">
                      <a:alpha val="60000"/>
                    </a:schemeClr>
                  </a:glow>
                </a:effectLst>
              </a:rPr>
              <a:t>Psalms 139                  </a:t>
            </a:r>
            <a:r>
              <a:rPr lang="en-US" cap="all" dirty="0" smtClean="0">
                <a:effectLst>
                  <a:glow rad="101600">
                    <a:schemeClr val="bg1">
                      <a:alpha val="60000"/>
                    </a:schemeClr>
                  </a:glow>
                </a:effectLst>
              </a:rPr>
              <a:t>to gain Self-acceptance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371600" y="1752600"/>
            <a:ext cx="6477000" cy="48607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smtClean="0">
                <a:effectLst>
                  <a:glow rad="101600">
                    <a:schemeClr val="bg1">
                      <a:alpha val="60000"/>
                    </a:schemeClr>
                  </a:glow>
                </a:effectLst>
              </a:rPr>
              <a:t>Accepting yourself the </a:t>
            </a:r>
            <a:br>
              <a:rPr lang="en-US" cap="all" dirty="0" smtClean="0">
                <a:effectLst>
                  <a:glow rad="101600">
                    <a:schemeClr val="bg1">
                      <a:alpha val="60000"/>
                    </a:schemeClr>
                  </a:glow>
                </a:effectLst>
              </a:rPr>
            </a:br>
            <a:r>
              <a:rPr lang="en-US" cap="all" dirty="0" smtClean="0">
                <a:effectLst>
                  <a:glow rad="101600">
                    <a:schemeClr val="bg1">
                      <a:alpha val="60000"/>
                    </a:schemeClr>
                  </a:glow>
                </a:effectLst>
              </a:rPr>
              <a:t>way God Designed you</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828800"/>
            <a:ext cx="5486400" cy="5029200"/>
          </a:xfrm>
        </p:spPr>
        <p:txBody>
          <a:bodyPr>
            <a:normAutofit fontScale="92500"/>
          </a:bodyPr>
          <a:lstStyle/>
          <a:p>
            <a:r>
              <a:rPr lang="en-US" sz="3600" dirty="0" smtClean="0">
                <a:effectLst>
                  <a:glow rad="101600">
                    <a:schemeClr val="bg1">
                      <a:alpha val="60000"/>
                    </a:schemeClr>
                  </a:glow>
                </a:effectLst>
              </a:rPr>
              <a:t>God </a:t>
            </a:r>
            <a:r>
              <a:rPr lang="en-US" sz="3600" dirty="0">
                <a:effectLst>
                  <a:glow rad="101600">
                    <a:schemeClr val="bg1">
                      <a:alpha val="60000"/>
                    </a:schemeClr>
                  </a:glow>
                </a:effectLst>
              </a:rPr>
              <a:t>is the creator and designer of all </a:t>
            </a:r>
            <a:r>
              <a:rPr lang="en-US" sz="3600" dirty="0" smtClean="0">
                <a:effectLst>
                  <a:glow rad="101600">
                    <a:schemeClr val="bg1">
                      <a:alpha val="60000"/>
                    </a:schemeClr>
                  </a:glow>
                </a:effectLst>
              </a:rPr>
              <a:t>things </a:t>
            </a:r>
            <a:r>
              <a:rPr lang="en-US" sz="3600" i="1" dirty="0" smtClean="0">
                <a:effectLst>
                  <a:glow rad="101600">
                    <a:schemeClr val="bg1">
                      <a:alpha val="60000"/>
                    </a:schemeClr>
                  </a:glow>
                </a:effectLst>
              </a:rPr>
              <a:t>–            I Peter 4:19</a:t>
            </a:r>
          </a:p>
          <a:p>
            <a:r>
              <a:rPr lang="en-US" sz="3600" dirty="0" smtClean="0">
                <a:effectLst>
                  <a:glow rad="101600">
                    <a:schemeClr val="bg1">
                      <a:alpha val="60000"/>
                    </a:schemeClr>
                  </a:glow>
                </a:effectLst>
              </a:rPr>
              <a:t>God has </a:t>
            </a:r>
            <a:r>
              <a:rPr lang="en-US" sz="3600" dirty="0">
                <a:effectLst>
                  <a:glow rad="101600">
                    <a:schemeClr val="bg1">
                      <a:alpha val="60000"/>
                    </a:schemeClr>
                  </a:glow>
                </a:effectLst>
              </a:rPr>
              <a:t>a purpose for your </a:t>
            </a:r>
            <a:r>
              <a:rPr lang="en-US" sz="3600" dirty="0" smtClean="0">
                <a:effectLst>
                  <a:glow rad="101600">
                    <a:schemeClr val="bg1">
                      <a:alpha val="60000"/>
                    </a:schemeClr>
                  </a:glow>
                </a:effectLst>
              </a:rPr>
              <a:t>design – </a:t>
            </a:r>
            <a:r>
              <a:rPr lang="en-US" sz="3600" i="1" dirty="0" smtClean="0">
                <a:effectLst>
                  <a:glow rad="101600">
                    <a:schemeClr val="bg1">
                      <a:alpha val="60000"/>
                    </a:schemeClr>
                  </a:glow>
                </a:effectLst>
              </a:rPr>
              <a:t>Romans 8:28</a:t>
            </a:r>
          </a:p>
          <a:p>
            <a:r>
              <a:rPr lang="en-US" sz="3600" dirty="0" smtClean="0">
                <a:effectLst>
                  <a:glow rad="101600">
                    <a:schemeClr val="bg1">
                      <a:alpha val="60000"/>
                    </a:schemeClr>
                  </a:glow>
                </a:effectLst>
              </a:rPr>
              <a:t>Once </a:t>
            </a:r>
            <a:r>
              <a:rPr lang="en-US" sz="3600" dirty="0">
                <a:effectLst>
                  <a:glow rad="101600">
                    <a:schemeClr val="bg1">
                      <a:alpha val="60000"/>
                    </a:schemeClr>
                  </a:glow>
                </a:effectLst>
              </a:rPr>
              <a:t>you accept </a:t>
            </a:r>
            <a:r>
              <a:rPr lang="en-US" sz="3600" dirty="0" smtClean="0">
                <a:effectLst>
                  <a:glow rad="101600">
                    <a:schemeClr val="bg1">
                      <a:alpha val="60000"/>
                    </a:schemeClr>
                  </a:glow>
                </a:effectLst>
              </a:rPr>
              <a:t>His </a:t>
            </a:r>
            <a:r>
              <a:rPr lang="en-US" sz="3600" dirty="0">
                <a:effectLst>
                  <a:glow rad="101600">
                    <a:schemeClr val="bg1">
                      <a:alpha val="60000"/>
                    </a:schemeClr>
                  </a:glow>
                </a:effectLst>
              </a:rPr>
              <a:t>design, you can discover </a:t>
            </a:r>
            <a:r>
              <a:rPr lang="en-US" sz="3600" dirty="0" smtClean="0">
                <a:effectLst>
                  <a:glow rad="101600">
                    <a:schemeClr val="bg1">
                      <a:alpha val="60000"/>
                    </a:schemeClr>
                  </a:glow>
                </a:effectLst>
              </a:rPr>
              <a:t>His purpose for your life </a:t>
            </a:r>
            <a:r>
              <a:rPr lang="en-US" sz="3600" i="1" dirty="0">
                <a:effectLst>
                  <a:glow rad="101600">
                    <a:schemeClr val="bg1">
                      <a:alpha val="60000"/>
                    </a:schemeClr>
                  </a:glow>
                </a:effectLst>
              </a:rPr>
              <a:t>- </a:t>
            </a:r>
            <a:r>
              <a:rPr lang="en-US" sz="3600" i="1" dirty="0" smtClean="0">
                <a:effectLst>
                  <a:glow rad="101600">
                    <a:schemeClr val="bg1">
                      <a:alpha val="60000"/>
                    </a:schemeClr>
                  </a:glow>
                </a:effectLst>
              </a:rPr>
              <a:t>              Ephesians </a:t>
            </a:r>
            <a:r>
              <a:rPr lang="en-US" sz="3600" i="1" dirty="0">
                <a:effectLst>
                  <a:glow rad="101600">
                    <a:schemeClr val="bg1">
                      <a:alpha val="60000"/>
                    </a:schemeClr>
                  </a:glow>
                </a:effectLst>
              </a:rPr>
              <a:t>1:6-12</a:t>
            </a:r>
            <a:endParaRPr lang="en-US" sz="3600" dirty="0">
              <a:effectLst>
                <a:glow rad="101600">
                  <a:schemeClr val="bg1">
                    <a:alpha val="60000"/>
                  </a:schemeClr>
                </a:glow>
              </a:effectLst>
            </a:endParaRPr>
          </a:p>
        </p:txBody>
      </p:sp>
      <p:pic>
        <p:nvPicPr>
          <p:cNvPr id="26626" name="Picture 2"/>
          <p:cNvPicPr>
            <a:picLocks noChangeAspect="1" noChangeArrowheads="1"/>
          </p:cNvPicPr>
          <p:nvPr/>
        </p:nvPicPr>
        <p:blipFill>
          <a:blip r:embed="rId3" cstate="print"/>
          <a:srcRect/>
          <a:stretch>
            <a:fillRect/>
          </a:stretch>
        </p:blipFill>
        <p:spPr bwMode="auto">
          <a:xfrm>
            <a:off x="5867400" y="1981200"/>
            <a:ext cx="3003755"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6626"/>
                                        </p:tgtEl>
                                        <p:attrNameLst>
                                          <p:attrName>style.visibility</p:attrName>
                                        </p:attrNameLst>
                                      </p:cBhvr>
                                      <p:to>
                                        <p:strVal val="visible"/>
                                      </p:to>
                                    </p:set>
                                    <p:anim to="" calcmode="lin" valueType="num">
                                      <p:cBhvr>
                                        <p:cTn id="22" dur="1" fill="hold"/>
                                        <p:tgtEl>
                                          <p:spTgt spid="266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effectLst>
                  <a:glow rad="101600">
                    <a:schemeClr val="bg1">
                      <a:alpha val="60000"/>
                    </a:schemeClr>
                  </a:glow>
                </a:effectLst>
              </a:rPr>
              <a:t>The Key to Self-acceptance is thinking right about yourself</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905000"/>
            <a:ext cx="8458200" cy="4953000"/>
          </a:xfrm>
        </p:spPr>
        <p:txBody>
          <a:bodyPr/>
          <a:lstStyle/>
          <a:p>
            <a:pPr>
              <a:buNone/>
            </a:pPr>
            <a:r>
              <a:rPr lang="en-US" i="1" dirty="0">
                <a:solidFill>
                  <a:srgbClr val="FFFF00"/>
                </a:solidFill>
                <a:effectLst>
                  <a:glow rad="101600">
                    <a:schemeClr val="bg1">
                      <a:alpha val="60000"/>
                    </a:schemeClr>
                  </a:glow>
                </a:effectLst>
              </a:rPr>
              <a:t>“. . .  as </a:t>
            </a:r>
            <a:r>
              <a:rPr lang="en-US" i="1" dirty="0" smtClean="0">
                <a:solidFill>
                  <a:srgbClr val="FFFF00"/>
                </a:solidFill>
                <a:effectLst>
                  <a:glow rad="101600">
                    <a:schemeClr val="bg1">
                      <a:alpha val="60000"/>
                    </a:schemeClr>
                  </a:glow>
                </a:effectLst>
              </a:rPr>
              <a:t>a man thinketh </a:t>
            </a:r>
            <a:r>
              <a:rPr lang="en-US" i="1" dirty="0">
                <a:solidFill>
                  <a:srgbClr val="FFFF00"/>
                </a:solidFill>
                <a:effectLst>
                  <a:glow rad="101600">
                    <a:schemeClr val="bg1">
                      <a:alpha val="60000"/>
                    </a:schemeClr>
                  </a:glow>
                </a:effectLst>
              </a:rPr>
              <a:t>in his heart, so is he. . .”  </a:t>
            </a:r>
            <a:r>
              <a:rPr lang="en-US" i="1" dirty="0" smtClean="0">
                <a:solidFill>
                  <a:srgbClr val="FFFF00"/>
                </a:solidFill>
                <a:effectLst>
                  <a:glow rad="101600">
                    <a:schemeClr val="bg1">
                      <a:alpha val="60000"/>
                    </a:schemeClr>
                  </a:glow>
                </a:effectLst>
              </a:rPr>
              <a:t>(Proverbs 23:7)</a:t>
            </a:r>
            <a:endParaRPr lang="en-US" i="1" dirty="0">
              <a:solidFill>
                <a:srgbClr val="FFFF00"/>
              </a:solidFill>
              <a:effectLst>
                <a:glow rad="101600">
                  <a:schemeClr val="bg1">
                    <a:alpha val="60000"/>
                  </a:schemeClr>
                </a:glow>
              </a:effectLst>
            </a:endParaRPr>
          </a:p>
        </p:txBody>
      </p:sp>
      <p:pic>
        <p:nvPicPr>
          <p:cNvPr id="27650" name="Picture 2"/>
          <p:cNvPicPr>
            <a:picLocks noChangeAspect="1" noChangeArrowheads="1"/>
          </p:cNvPicPr>
          <p:nvPr/>
        </p:nvPicPr>
        <p:blipFill>
          <a:blip r:embed="rId3" cstate="print"/>
          <a:srcRect/>
          <a:stretch>
            <a:fillRect/>
          </a:stretch>
        </p:blipFill>
        <p:spPr bwMode="auto">
          <a:xfrm>
            <a:off x="3429000" y="2819400"/>
            <a:ext cx="5410200" cy="3773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 to="" calcmode="lin" valueType="num">
                                      <p:cBhvr>
                                        <p:cTn id="12" dur="1" fill="hold"/>
                                        <p:tgtEl>
                                          <p:spTgt spid="276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Understand Who We Are </a:t>
            </a:r>
            <a:r>
              <a:rPr lang="en-US" i="1" dirty="0">
                <a:solidFill>
                  <a:srgbClr val="FFFF00"/>
                </a:solidFill>
                <a:effectLst>
                  <a:glow rad="101600">
                    <a:schemeClr val="bg1">
                      <a:alpha val="60000"/>
                    </a:schemeClr>
                  </a:glow>
                </a:effectLst>
              </a:rPr>
              <a:t>“</a:t>
            </a:r>
            <a:r>
              <a:rPr lang="en-US" b="1" i="1" dirty="0">
                <a:solidFill>
                  <a:srgbClr val="FFFF00"/>
                </a:solidFill>
                <a:effectLst>
                  <a:glow rad="101600">
                    <a:schemeClr val="bg1">
                      <a:alpha val="60000"/>
                    </a:schemeClr>
                  </a:glow>
                </a:effectLst>
              </a:rPr>
              <a:t>IN CHRIST</a:t>
            </a:r>
            <a:r>
              <a:rPr lang="en-US" i="1" dirty="0">
                <a:solidFill>
                  <a:srgbClr val="FFFF00"/>
                </a:solidFill>
                <a:effectLst>
                  <a:glow rad="101600">
                    <a:schemeClr val="bg1">
                      <a:alpha val="60000"/>
                    </a:schemeClr>
                  </a:glow>
                </a:effectLst>
              </a:rPr>
              <a:t>”</a:t>
            </a:r>
            <a:r>
              <a:rPr lang="en-US" dirty="0">
                <a:solidFill>
                  <a:srgbClr val="FFFF00"/>
                </a:solidFill>
                <a:effectLst>
                  <a:glow rad="101600">
                    <a:schemeClr val="bg1">
                      <a:alpha val="60000"/>
                    </a:schemeClr>
                  </a:glow>
                </a:effectLst>
              </a:rPr>
              <a:t> </a:t>
            </a:r>
            <a:r>
              <a:rPr lang="en-US" dirty="0">
                <a:effectLst>
                  <a:glow rad="101600">
                    <a:schemeClr val="bg1">
                      <a:alpha val="60000"/>
                    </a:schemeClr>
                  </a:glow>
                </a:effectLst>
              </a:rPr>
              <a:t>(</a:t>
            </a:r>
            <a:r>
              <a:rPr lang="en-US" i="1" dirty="0" smtClean="0">
                <a:effectLst>
                  <a:glow rad="101600">
                    <a:schemeClr val="bg1">
                      <a:alpha val="60000"/>
                    </a:schemeClr>
                  </a:glow>
                </a:effectLst>
              </a:rPr>
              <a:t>II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5:17)</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9144000" cy="5257800"/>
          </a:xfrm>
        </p:spPr>
        <p:txBody>
          <a:bodyPr>
            <a:normAutofit lnSpcReduction="10000"/>
          </a:bodyPr>
          <a:lstStyle/>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the salt of the earth - </a:t>
            </a:r>
            <a:r>
              <a:rPr lang="en-US" sz="3600" i="1" dirty="0">
                <a:effectLst>
                  <a:glow rad="101600">
                    <a:schemeClr val="bg1">
                      <a:alpha val="60000"/>
                    </a:schemeClr>
                  </a:glow>
                </a:effectLst>
              </a:rPr>
              <a:t>Matthew 5:13</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am </a:t>
            </a:r>
            <a:r>
              <a:rPr lang="en-US" sz="3600" dirty="0">
                <a:effectLst>
                  <a:glow rad="101600">
                    <a:schemeClr val="bg1">
                      <a:alpha val="60000"/>
                    </a:schemeClr>
                  </a:glow>
                </a:effectLst>
              </a:rPr>
              <a:t>the light of the world </a:t>
            </a:r>
            <a:r>
              <a:rPr lang="en-US" sz="3600" dirty="0" smtClean="0">
                <a:effectLst>
                  <a:glow rad="101600">
                    <a:schemeClr val="bg1">
                      <a:alpha val="60000"/>
                    </a:schemeClr>
                  </a:glow>
                </a:effectLst>
              </a:rPr>
              <a:t>- </a:t>
            </a:r>
            <a:r>
              <a:rPr lang="en-US" sz="3600" i="1" cap="all" dirty="0" smtClean="0">
                <a:effectLst>
                  <a:glow rad="101600">
                    <a:schemeClr val="bg1">
                      <a:alpha val="60000"/>
                    </a:schemeClr>
                  </a:glow>
                </a:effectLst>
              </a:rPr>
              <a:t>m</a:t>
            </a:r>
            <a:r>
              <a:rPr lang="en-US" sz="3600" i="1" dirty="0" smtClean="0">
                <a:effectLst>
                  <a:glow rad="101600">
                    <a:schemeClr val="bg1">
                      <a:alpha val="60000"/>
                    </a:schemeClr>
                  </a:glow>
                </a:effectLst>
              </a:rPr>
              <a:t>atthew 5:14</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child of God; God is </a:t>
            </a:r>
            <a:r>
              <a:rPr lang="en-US" sz="3600" dirty="0" smtClean="0">
                <a:effectLst>
                  <a:glow rad="101600">
                    <a:schemeClr val="bg1">
                      <a:alpha val="60000"/>
                    </a:schemeClr>
                  </a:glow>
                </a:effectLst>
              </a:rPr>
              <a:t>my </a:t>
            </a:r>
            <a:r>
              <a:rPr lang="en-US" sz="3600" dirty="0">
                <a:effectLst>
                  <a:glow rad="101600">
                    <a:schemeClr val="bg1">
                      <a:alpha val="60000"/>
                    </a:schemeClr>
                  </a:glow>
                </a:effectLst>
              </a:rPr>
              <a:t>Father - </a:t>
            </a:r>
            <a:r>
              <a:rPr lang="en-US" sz="3600" i="1" dirty="0">
                <a:effectLst>
                  <a:glow rad="101600">
                    <a:schemeClr val="bg1">
                      <a:alpha val="60000"/>
                    </a:schemeClr>
                  </a:glow>
                </a:effectLst>
              </a:rPr>
              <a:t>John 1:12;  Romans 8:14-15; </a:t>
            </a:r>
            <a:r>
              <a:rPr lang="en-US" sz="3600" i="1" dirty="0" smtClean="0">
                <a:effectLst>
                  <a:glow rad="101600">
                    <a:schemeClr val="bg1">
                      <a:alpha val="60000"/>
                    </a:schemeClr>
                  </a:glow>
                </a:effectLst>
              </a:rPr>
              <a:t>Galatians </a:t>
            </a:r>
            <a:r>
              <a:rPr lang="en-US" sz="3600" i="1" dirty="0">
                <a:effectLst>
                  <a:glow rad="101600">
                    <a:schemeClr val="bg1">
                      <a:alpha val="60000"/>
                    </a:schemeClr>
                  </a:glow>
                </a:effectLst>
              </a:rPr>
              <a:t>3:26; 4:6</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part of the true vine, a channel of Christ’s life - </a:t>
            </a:r>
            <a:r>
              <a:rPr lang="en-US" sz="3600" i="1" dirty="0">
                <a:effectLst>
                  <a:glow rad="101600">
                    <a:schemeClr val="bg1">
                      <a:alpha val="60000"/>
                    </a:schemeClr>
                  </a:glow>
                </a:effectLst>
              </a:rPr>
              <a:t>John 15:16</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Christ’s friend - </a:t>
            </a:r>
            <a:r>
              <a:rPr lang="en-US" sz="3600" i="1" dirty="0">
                <a:effectLst>
                  <a:glow rad="101600">
                    <a:schemeClr val="bg1">
                      <a:alpha val="60000"/>
                    </a:schemeClr>
                  </a:glow>
                </a:effectLst>
              </a:rPr>
              <a:t>John </a:t>
            </a:r>
            <a:r>
              <a:rPr lang="en-US" sz="3600" i="1" dirty="0" smtClean="0">
                <a:effectLst>
                  <a:glow rad="101600">
                    <a:schemeClr val="bg1">
                      <a:alpha val="60000"/>
                    </a:schemeClr>
                  </a:glow>
                </a:effectLst>
              </a:rPr>
              <a:t>15:15</a:t>
            </a: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chosen and appointed by Christ to bear His fruit - </a:t>
            </a:r>
            <a:r>
              <a:rPr lang="en-US" sz="3600" i="1" dirty="0">
                <a:effectLst>
                  <a:glow rad="101600">
                    <a:schemeClr val="bg1">
                      <a:alpha val="60000"/>
                    </a:schemeClr>
                  </a:glow>
                </a:effectLst>
              </a:rPr>
              <a:t>John 15:16</a:t>
            </a:r>
            <a:endParaRPr lang="en-US" sz="3600" dirty="0">
              <a:effectLst>
                <a:glow rad="101600">
                  <a:schemeClr val="bg1">
                    <a:alpha val="60000"/>
                  </a:schemeClr>
                </a:glow>
              </a:effectLst>
            </a:endParaRPr>
          </a:p>
          <a:p>
            <a:pPr hangingPunct="0"/>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hangingPunct="0"/>
            <a:r>
              <a:rPr lang="en-US" sz="3600" dirty="0">
                <a:effectLst>
                  <a:glow rad="101600">
                    <a:schemeClr val="bg1">
                      <a:alpha val="60000"/>
                    </a:schemeClr>
                  </a:glow>
                </a:effectLst>
              </a:rPr>
              <a:t>I am a slave of righteousness - </a:t>
            </a:r>
            <a:r>
              <a:rPr lang="en-US" sz="3600" i="1" dirty="0">
                <a:effectLst>
                  <a:glow rad="101600">
                    <a:schemeClr val="bg1">
                      <a:alpha val="60000"/>
                    </a:schemeClr>
                  </a:glow>
                </a:effectLst>
              </a:rPr>
              <a:t>Romans 6:18</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enslaved to God - </a:t>
            </a:r>
            <a:r>
              <a:rPr lang="en-US" sz="3600" i="1" dirty="0">
                <a:effectLst>
                  <a:glow rad="101600">
                    <a:schemeClr val="bg1">
                      <a:alpha val="60000"/>
                    </a:schemeClr>
                  </a:glow>
                </a:effectLst>
              </a:rPr>
              <a:t>Romans 6:22</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joint heir with Christ, sharing His inheritance with Him - </a:t>
            </a:r>
            <a:r>
              <a:rPr lang="en-US" sz="3600" i="1" dirty="0">
                <a:effectLst>
                  <a:glow rad="101600">
                    <a:schemeClr val="bg1">
                      <a:alpha val="60000"/>
                    </a:schemeClr>
                  </a:glow>
                </a:effectLst>
              </a:rPr>
              <a:t>Romans 8:17</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temple, a dwelling place of God, His Holy Spirit and His life dwells in me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Corinthians 3:16; 6:19-20</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united to the Lord and am one spirit with Him - </a:t>
            </a:r>
            <a:r>
              <a:rPr lang="en-US" sz="3600" i="1" dirty="0">
                <a:effectLst>
                  <a:glow rad="101600">
                    <a:schemeClr val="bg1">
                      <a:alpha val="60000"/>
                    </a:schemeClr>
                  </a:glow>
                </a:effectLst>
              </a:rPr>
              <a:t>I Corinthians 6:17</a:t>
            </a:r>
            <a:endParaRPr lang="en-US" sz="3600" dirty="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629400"/>
          </a:xfrm>
        </p:spPr>
        <p:txBody>
          <a:bodyPr>
            <a:normAutofit/>
          </a:bodyPr>
          <a:lstStyle/>
          <a:p>
            <a:pPr hangingPunct="0"/>
            <a:r>
              <a:rPr lang="en-US" sz="3600" dirty="0">
                <a:effectLst>
                  <a:glow rad="101600">
                    <a:schemeClr val="bg1">
                      <a:alpha val="60000"/>
                    </a:schemeClr>
                  </a:glow>
                </a:effectLst>
              </a:rPr>
              <a:t>I am a member of Christ’s body - </a:t>
            </a:r>
            <a:r>
              <a:rPr lang="en-US" sz="3600" i="1" dirty="0">
                <a:effectLst>
                  <a:glow rad="101600">
                    <a:schemeClr val="bg1">
                      <a:alpha val="60000"/>
                    </a:schemeClr>
                  </a:glow>
                </a:effectLst>
              </a:rPr>
              <a:t>I Corinthians 12:27;  Ephesians 5:30</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new creation - </a:t>
            </a:r>
            <a:r>
              <a:rPr lang="en-US" sz="3600" i="1" dirty="0">
                <a:effectLst>
                  <a:glow rad="101600">
                    <a:schemeClr val="bg1">
                      <a:alpha val="60000"/>
                    </a:schemeClr>
                  </a:glow>
                </a:effectLst>
              </a:rPr>
              <a:t>II Corinthians 5:17 </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reconciled to God and a minister of reconciliation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II </a:t>
            </a:r>
            <a:r>
              <a:rPr lang="en-US" sz="3600" i="1" dirty="0">
                <a:effectLst>
                  <a:glow rad="101600">
                    <a:schemeClr val="bg1">
                      <a:alpha val="60000"/>
                    </a:schemeClr>
                  </a:glow>
                </a:effectLst>
              </a:rPr>
              <a:t>Corinthians 5:18-19</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one in Christ - </a:t>
            </a:r>
            <a:r>
              <a:rPr lang="en-US" sz="3600" i="1" dirty="0">
                <a:effectLst>
                  <a:glow rad="101600">
                    <a:schemeClr val="bg1">
                      <a:alpha val="60000"/>
                    </a:schemeClr>
                  </a:glow>
                </a:effectLst>
              </a:rPr>
              <a:t>Galatians 3:26-28</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an heir of God since I am a son of God - </a:t>
            </a:r>
            <a:r>
              <a:rPr lang="en-US" sz="3600" i="1" dirty="0">
                <a:effectLst>
                  <a:glow rad="101600">
                    <a:schemeClr val="bg1">
                      <a:alpha val="60000"/>
                    </a:schemeClr>
                  </a:glow>
                </a:effectLst>
              </a:rPr>
              <a:t>Galatians 4:6-7</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saint - </a:t>
            </a:r>
            <a:r>
              <a:rPr lang="en-US" sz="3600" i="1" dirty="0">
                <a:effectLst>
                  <a:glow rad="101600">
                    <a:schemeClr val="bg1">
                      <a:alpha val="60000"/>
                    </a:schemeClr>
                  </a:glow>
                </a:effectLst>
              </a:rPr>
              <a:t>I Corinthians 1:2; Ephesians 1:1;  Philippians 1:1;  Colossians 1:2</a:t>
            </a: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a:bodyPr>
          <a:lstStyle/>
          <a:p>
            <a:pPr hangingPunct="0"/>
            <a:r>
              <a:rPr lang="en-US" sz="3600" dirty="0">
                <a:effectLst>
                  <a:glow rad="101600">
                    <a:schemeClr val="bg1">
                      <a:alpha val="60000"/>
                    </a:schemeClr>
                  </a:glow>
                </a:effectLst>
              </a:rPr>
              <a:t>I am God’s workmanship </a:t>
            </a:r>
            <a:r>
              <a:rPr lang="en-US" sz="3600" i="1" dirty="0">
                <a:effectLst>
                  <a:glow rad="101600">
                    <a:schemeClr val="bg1">
                      <a:alpha val="60000"/>
                    </a:schemeClr>
                  </a:glow>
                </a:effectLst>
              </a:rPr>
              <a:t>(handiwork)</a:t>
            </a:r>
            <a:r>
              <a:rPr lang="en-US" sz="3600" dirty="0">
                <a:effectLst>
                  <a:glow rad="101600">
                    <a:schemeClr val="bg1">
                      <a:alpha val="60000"/>
                    </a:schemeClr>
                  </a:glow>
                </a:effectLst>
              </a:rPr>
              <a:t> born anew in Christ to do His work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Ephesians </a:t>
            </a:r>
            <a:r>
              <a:rPr lang="en-US" sz="3600" i="1" dirty="0">
                <a:effectLst>
                  <a:glow rad="101600">
                    <a:schemeClr val="bg1">
                      <a:alpha val="60000"/>
                    </a:schemeClr>
                  </a:glow>
                </a:effectLst>
              </a:rPr>
              <a:t>2:10</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fellow citizen with the rest of God’s family - </a:t>
            </a:r>
            <a:r>
              <a:rPr lang="en-US" sz="3600" i="1" dirty="0">
                <a:effectLst>
                  <a:glow rad="101600">
                    <a:schemeClr val="bg1">
                      <a:alpha val="60000"/>
                    </a:schemeClr>
                  </a:glow>
                </a:effectLst>
              </a:rPr>
              <a:t>Ephesians 2:19</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prisoner of Christ - </a:t>
            </a:r>
            <a:r>
              <a:rPr lang="en-US" sz="3600" i="1" dirty="0">
                <a:effectLst>
                  <a:glow rad="101600">
                    <a:schemeClr val="bg1">
                      <a:alpha val="60000"/>
                    </a:schemeClr>
                  </a:glow>
                </a:effectLst>
              </a:rPr>
              <a:t>Ephesians 4:1</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righteous and holy - </a:t>
            </a:r>
            <a:r>
              <a:rPr lang="en-US" sz="3600" i="1" dirty="0">
                <a:effectLst>
                  <a:glow rad="101600">
                    <a:schemeClr val="bg1">
                      <a:alpha val="60000"/>
                    </a:schemeClr>
                  </a:glow>
                </a:effectLst>
              </a:rPr>
              <a:t>Ephesians 4:24</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seated </a:t>
            </a:r>
            <a:r>
              <a:rPr lang="en-US" sz="3600" dirty="0" smtClean="0">
                <a:effectLst>
                  <a:glow rad="101600">
                    <a:schemeClr val="bg1">
                      <a:alpha val="60000"/>
                    </a:schemeClr>
                  </a:glow>
                </a:effectLst>
              </a:rPr>
              <a:t>with Christ in </a:t>
            </a:r>
            <a:r>
              <a:rPr lang="en-US" sz="3600" dirty="0">
                <a:effectLst>
                  <a:glow rad="101600">
                    <a:schemeClr val="bg1">
                      <a:alpha val="60000"/>
                    </a:schemeClr>
                  </a:glow>
                </a:effectLst>
              </a:rPr>
              <a:t>heaven right now - </a:t>
            </a:r>
            <a:r>
              <a:rPr lang="en-US" sz="3600" i="1" dirty="0">
                <a:effectLst>
                  <a:glow rad="101600">
                    <a:schemeClr val="bg1">
                      <a:alpha val="60000"/>
                    </a:schemeClr>
                  </a:glow>
                </a:effectLst>
              </a:rPr>
              <a:t>Ephesians 2:6;  Philippians </a:t>
            </a:r>
            <a:r>
              <a:rPr lang="en-US" sz="3600" i="1" dirty="0" smtClean="0">
                <a:effectLst>
                  <a:glow rad="101600">
                    <a:schemeClr val="bg1">
                      <a:alpha val="60000"/>
                    </a:schemeClr>
                  </a:glow>
                </a:effectLst>
              </a:rPr>
              <a:t>3:20</a:t>
            </a:r>
          </a:p>
          <a:p>
            <a:pPr hangingPunct="0"/>
            <a:r>
              <a:rPr lang="en-US" sz="3600" dirty="0">
                <a:effectLst>
                  <a:glow rad="101600">
                    <a:schemeClr val="bg1">
                      <a:alpha val="60000"/>
                    </a:schemeClr>
                  </a:glow>
                </a:effectLst>
              </a:rPr>
              <a:t>I am hidden with Christ in God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Colossians </a:t>
            </a:r>
            <a:r>
              <a:rPr lang="en-US" sz="3600" i="1" dirty="0">
                <a:effectLst>
                  <a:glow rad="101600">
                    <a:schemeClr val="bg1">
                      <a:alpha val="60000"/>
                    </a:schemeClr>
                  </a:glow>
                </a:effectLst>
              </a:rPr>
              <a:t>3:3</a:t>
            </a:r>
            <a:endParaRPr lang="en-US" sz="3600" dirty="0">
              <a:effectLst>
                <a:glow rad="101600">
                  <a:schemeClr val="bg1">
                    <a:alpha val="60000"/>
                  </a:schemeClr>
                </a:glow>
              </a:effectLst>
            </a:endParaRPr>
          </a:p>
          <a:p>
            <a:pPr hangingPunct="0"/>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hangingPunct="0"/>
            <a:r>
              <a:rPr lang="en-US" sz="3600" dirty="0">
                <a:effectLst>
                  <a:glow rad="101600">
                    <a:schemeClr val="bg1">
                      <a:alpha val="60000"/>
                    </a:schemeClr>
                  </a:glow>
                </a:effectLst>
              </a:rPr>
              <a:t>I am an expression of the life of Christ because He is my life - </a:t>
            </a:r>
            <a:r>
              <a:rPr lang="en-US" sz="3600" i="1" dirty="0">
                <a:effectLst>
                  <a:glow rad="101600">
                    <a:schemeClr val="bg1">
                      <a:alpha val="60000"/>
                    </a:schemeClr>
                  </a:glow>
                </a:effectLst>
              </a:rPr>
              <a:t>Colossians 3:4</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chosen of God, holy and dearly loved - </a:t>
            </a:r>
            <a:r>
              <a:rPr lang="en-US" sz="3600" i="1" dirty="0">
                <a:effectLst>
                  <a:glow rad="101600">
                    <a:schemeClr val="bg1">
                      <a:alpha val="60000"/>
                    </a:schemeClr>
                  </a:glow>
                </a:effectLst>
              </a:rPr>
              <a:t>Colossians 3:12;  I Thessalonians 1:4</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son of light and not of darkness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Thessalonians 5:5</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holy partaker of a heavenly calling - </a:t>
            </a:r>
            <a:r>
              <a:rPr lang="en-US" sz="3600" i="1" dirty="0">
                <a:effectLst>
                  <a:glow rad="101600">
                    <a:schemeClr val="bg1">
                      <a:alpha val="60000"/>
                    </a:schemeClr>
                  </a:glow>
                </a:effectLst>
              </a:rPr>
              <a:t>Hebrews 3:1</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partaker of Christ, I share in His life - </a:t>
            </a:r>
            <a:r>
              <a:rPr lang="en-US" sz="3600" i="1" dirty="0">
                <a:effectLst>
                  <a:glow rad="101600">
                    <a:schemeClr val="bg1">
                      <a:alpha val="60000"/>
                    </a:schemeClr>
                  </a:glow>
                </a:effectLst>
              </a:rPr>
              <a:t>Hebrews 3:14</a:t>
            </a:r>
            <a:endParaRPr lang="en-US" sz="3600" dirty="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534400" cy="6858000"/>
          </a:xfrm>
        </p:spPr>
        <p:txBody>
          <a:bodyPr>
            <a:normAutofit/>
          </a:bodyPr>
          <a:lstStyle/>
          <a:p>
            <a:pPr hangingPunct="0"/>
            <a:r>
              <a:rPr lang="en-US" sz="3600" dirty="0">
                <a:effectLst>
                  <a:glow rad="101600">
                    <a:schemeClr val="bg1">
                      <a:alpha val="60000"/>
                    </a:schemeClr>
                  </a:glow>
                </a:effectLst>
              </a:rPr>
              <a:t>I am one of God’s living stones, being built up in Christ as a spiritual house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Peter 2:5</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member of a chosen race, a royal </a:t>
            </a:r>
            <a:r>
              <a:rPr lang="en-US" sz="3600" dirty="0" smtClean="0">
                <a:effectLst>
                  <a:glow rad="101600">
                    <a:schemeClr val="bg1">
                      <a:alpha val="60000"/>
                    </a:schemeClr>
                  </a:glow>
                </a:effectLst>
              </a:rPr>
              <a:t>priesthood, </a:t>
            </a:r>
            <a:r>
              <a:rPr lang="en-US" sz="3600" dirty="0">
                <a:effectLst>
                  <a:glow rad="101600">
                    <a:schemeClr val="bg1">
                      <a:alpha val="60000"/>
                    </a:schemeClr>
                  </a:glow>
                </a:effectLst>
              </a:rPr>
              <a:t>a holy nation, a people for </a:t>
            </a:r>
            <a:r>
              <a:rPr lang="en-US" sz="3600" dirty="0" smtClean="0">
                <a:effectLst>
                  <a:glow rad="101600">
                    <a:schemeClr val="bg1">
                      <a:alpha val="60000"/>
                    </a:schemeClr>
                  </a:glow>
                </a:effectLst>
              </a:rPr>
              <a:t>God’s </a:t>
            </a:r>
            <a:r>
              <a:rPr lang="en-US" sz="3600" dirty="0">
                <a:effectLst>
                  <a:glow rad="101600">
                    <a:schemeClr val="bg1">
                      <a:alpha val="60000"/>
                    </a:schemeClr>
                  </a:glow>
                </a:effectLst>
              </a:rPr>
              <a:t>own possession - </a:t>
            </a:r>
            <a:r>
              <a:rPr lang="en-US" sz="3600" i="1" dirty="0">
                <a:effectLst>
                  <a:glow rad="101600">
                    <a:schemeClr val="bg1">
                      <a:alpha val="60000"/>
                    </a:schemeClr>
                  </a:glow>
                </a:effectLst>
              </a:rPr>
              <a:t>I Peter 2:9-10</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the bride of Christ - </a:t>
            </a:r>
            <a:r>
              <a:rPr lang="en-US" sz="3600" i="1" dirty="0">
                <a:effectLst>
                  <a:glow rad="101600">
                    <a:schemeClr val="bg1">
                      <a:alpha val="60000"/>
                    </a:schemeClr>
                  </a:glow>
                </a:effectLst>
              </a:rPr>
              <a:t>Ephesians 5:21-31</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an alien and stranger to this world in which I temporarily live - </a:t>
            </a:r>
            <a:r>
              <a:rPr lang="en-US" sz="3600" i="1" dirty="0">
                <a:effectLst>
                  <a:glow rad="101600">
                    <a:schemeClr val="bg1">
                      <a:alpha val="60000"/>
                    </a:schemeClr>
                  </a:glow>
                </a:effectLst>
              </a:rPr>
              <a:t>I Peter 2:11</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an enemy of the devil - </a:t>
            </a:r>
            <a:r>
              <a:rPr lang="en-US" sz="3600" i="1" dirty="0">
                <a:effectLst>
                  <a:glow rad="101600">
                    <a:schemeClr val="bg1">
                      <a:alpha val="60000"/>
                    </a:schemeClr>
                  </a:glow>
                </a:effectLst>
              </a:rPr>
              <a:t>I Peter 5:8</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a child of God and will be like Christ when He returns - </a:t>
            </a:r>
            <a:r>
              <a:rPr lang="en-US" sz="3600" i="1" dirty="0">
                <a:effectLst>
                  <a:glow rad="101600">
                    <a:schemeClr val="bg1">
                      <a:alpha val="60000"/>
                    </a:schemeClr>
                  </a:glow>
                </a:effectLst>
              </a:rPr>
              <a:t>I John 3:1-4</a:t>
            </a: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04800"/>
            <a:ext cx="9753600" cy="822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52400" y="990600"/>
            <a:ext cx="4724400" cy="5867400"/>
          </a:xfrm>
        </p:spPr>
        <p:txBody>
          <a:bodyPr>
            <a:normAutofit/>
          </a:bodyPr>
          <a:lstStyle/>
          <a:p>
            <a:r>
              <a:rPr lang="en-US" sz="4000" dirty="0" smtClean="0">
                <a:effectLst>
                  <a:glow rad="101600">
                    <a:schemeClr val="bg1">
                      <a:alpha val="60000"/>
                    </a:schemeClr>
                  </a:glow>
                </a:effectLst>
              </a:rPr>
              <a:t>Self-rejection</a:t>
            </a:r>
          </a:p>
          <a:p>
            <a:r>
              <a:rPr lang="en-US" sz="4000" dirty="0" smtClean="0">
                <a:effectLst>
                  <a:glow rad="101600">
                    <a:schemeClr val="bg1">
                      <a:alpha val="60000"/>
                    </a:schemeClr>
                  </a:glow>
                </a:effectLst>
              </a:rPr>
              <a:t>Low s</a:t>
            </a:r>
            <a:r>
              <a:rPr lang="en-US" sz="4000" dirty="0" smtClean="0">
                <a:effectLst>
                  <a:glow rad="101600">
                    <a:schemeClr val="bg1">
                      <a:alpha val="60000"/>
                    </a:schemeClr>
                  </a:glow>
                </a:effectLst>
              </a:rPr>
              <a:t>elf-worth</a:t>
            </a:r>
            <a:endParaRPr lang="en-US" sz="4000" dirty="0" smtClean="0">
              <a:effectLst>
                <a:glow rad="101600">
                  <a:schemeClr val="bg1">
                    <a:alpha val="60000"/>
                  </a:schemeClr>
                </a:glow>
              </a:effectLst>
            </a:endParaRPr>
          </a:p>
          <a:p>
            <a:r>
              <a:rPr lang="en-US" sz="4000" smtClean="0">
                <a:effectLst>
                  <a:glow rad="101600">
                    <a:schemeClr val="bg1">
                      <a:alpha val="60000"/>
                    </a:schemeClr>
                  </a:glow>
                </a:effectLst>
              </a:rPr>
              <a:t>Lack </a:t>
            </a:r>
            <a:r>
              <a:rPr lang="en-US" sz="4000" dirty="0" smtClean="0">
                <a:effectLst>
                  <a:glow rad="101600">
                    <a:schemeClr val="bg1">
                      <a:alpha val="60000"/>
                    </a:schemeClr>
                  </a:glow>
                </a:effectLst>
              </a:rPr>
              <a:t>of self-esteem</a:t>
            </a:r>
            <a:endParaRPr lang="en-US" sz="4000" dirty="0" smtClean="0">
              <a:effectLst>
                <a:glow rad="101600">
                  <a:schemeClr val="bg1">
                    <a:alpha val="60000"/>
                  </a:schemeClr>
                </a:glow>
              </a:effectLst>
            </a:endParaRPr>
          </a:p>
          <a:p>
            <a:r>
              <a:rPr lang="en-US" sz="4000" dirty="0" smtClean="0">
                <a:effectLst>
                  <a:glow rad="101600">
                    <a:schemeClr val="bg1">
                      <a:alpha val="60000"/>
                    </a:schemeClr>
                  </a:glow>
                </a:effectLst>
              </a:rPr>
              <a:t>Poor s</a:t>
            </a:r>
            <a:r>
              <a:rPr lang="en-US" sz="4000" dirty="0" smtClean="0">
                <a:effectLst>
                  <a:glow rad="101600">
                    <a:schemeClr val="bg1">
                      <a:alpha val="60000"/>
                    </a:schemeClr>
                  </a:glow>
                </a:effectLst>
              </a:rPr>
              <a:t>elf-image</a:t>
            </a:r>
          </a:p>
          <a:p>
            <a:r>
              <a:rPr lang="en-US" sz="4000" dirty="0" smtClean="0">
                <a:effectLst>
                  <a:glow rad="101600">
                    <a:schemeClr val="bg1">
                      <a:alpha val="60000"/>
                    </a:schemeClr>
                  </a:glow>
                </a:effectLst>
              </a:rPr>
              <a:t>Insecurity </a:t>
            </a:r>
          </a:p>
          <a:p>
            <a:r>
              <a:rPr lang="en-US" sz="4000" dirty="0" smtClean="0">
                <a:effectLst>
                  <a:glow rad="101600">
                    <a:schemeClr val="bg1">
                      <a:alpha val="60000"/>
                    </a:schemeClr>
                  </a:glow>
                </a:effectLst>
              </a:rPr>
              <a:t>Inferiority</a:t>
            </a:r>
            <a:endParaRPr lang="en-US" sz="4000" dirty="0" smtClean="0">
              <a:effectLst>
                <a:glow rad="101600">
                  <a:schemeClr val="bg1">
                    <a:alpha val="60000"/>
                  </a:schemeClr>
                </a:glow>
              </a:effectLst>
            </a:endParaRPr>
          </a:p>
          <a:p>
            <a:pPr>
              <a:buNone/>
            </a:pPr>
            <a:endParaRPr lang="en-US" sz="4000" dirty="0">
              <a:effectLst>
                <a:glow rad="101600">
                  <a:schemeClr val="bg1">
                    <a:alpha val="60000"/>
                  </a:schemeClr>
                </a:glow>
              </a:effectLst>
            </a:endParaRPr>
          </a:p>
        </p:txBody>
      </p:sp>
      <p:pic>
        <p:nvPicPr>
          <p:cNvPr id="1027" name="Picture 3"/>
          <p:cNvPicPr>
            <a:picLocks noChangeAspect="1" noChangeArrowheads="1"/>
          </p:cNvPicPr>
          <p:nvPr/>
        </p:nvPicPr>
        <p:blipFill>
          <a:blip r:embed="rId3" cstate="print"/>
          <a:srcRect/>
          <a:stretch>
            <a:fillRect/>
          </a:stretch>
        </p:blipFill>
        <p:spPr bwMode="auto">
          <a:xfrm rot="718510">
            <a:off x="4586788" y="1066028"/>
            <a:ext cx="4775200" cy="3581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58000"/>
          </a:xfrm>
        </p:spPr>
        <p:txBody>
          <a:bodyPr>
            <a:normAutofit/>
          </a:bodyPr>
          <a:lstStyle/>
          <a:p>
            <a:pPr hangingPunct="0"/>
            <a:r>
              <a:rPr lang="en-US" sz="3600" dirty="0">
                <a:effectLst>
                  <a:glow rad="101600">
                    <a:schemeClr val="bg1">
                      <a:alpha val="60000"/>
                    </a:schemeClr>
                  </a:glow>
                </a:effectLst>
              </a:rPr>
              <a:t>I am born of God, and the evil one cannot touch me - </a:t>
            </a:r>
            <a:r>
              <a:rPr lang="en-US" sz="3600" i="1" dirty="0">
                <a:effectLst>
                  <a:glow rad="101600">
                    <a:schemeClr val="bg1">
                      <a:alpha val="60000"/>
                    </a:schemeClr>
                  </a:glow>
                </a:effectLst>
              </a:rPr>
              <a:t>I John 5:18</a:t>
            </a:r>
            <a:endParaRPr lang="en-US" sz="3600" dirty="0">
              <a:effectLst>
                <a:glow rad="101600">
                  <a:schemeClr val="bg1">
                    <a:alpha val="60000"/>
                  </a:schemeClr>
                </a:glow>
              </a:effectLst>
            </a:endParaRPr>
          </a:p>
          <a:p>
            <a:pPr hangingPunct="0"/>
            <a:r>
              <a:rPr lang="en-US" sz="3600" dirty="0" smtClean="0">
                <a:effectLst>
                  <a:glow rad="101600">
                    <a:schemeClr val="bg1">
                      <a:alpha val="60000"/>
                    </a:schemeClr>
                  </a:glow>
                </a:effectLst>
              </a:rPr>
              <a:t>I am an </a:t>
            </a:r>
            <a:r>
              <a:rPr lang="en-US" sz="3600" i="1" dirty="0" smtClean="0">
                <a:effectLst>
                  <a:glow rad="101600">
                    <a:schemeClr val="bg1">
                      <a:alpha val="60000"/>
                    </a:schemeClr>
                  </a:glow>
                </a:effectLst>
              </a:rPr>
              <a:t>“Overcommer”</a:t>
            </a:r>
            <a:r>
              <a:rPr lang="en-US" sz="3600" dirty="0" smtClean="0">
                <a:effectLst>
                  <a:glow rad="101600">
                    <a:schemeClr val="bg1">
                      <a:alpha val="60000"/>
                    </a:schemeClr>
                  </a:glow>
                </a:effectLst>
              </a:rPr>
              <a:t> - </a:t>
            </a:r>
            <a:r>
              <a:rPr lang="en-US" sz="3600" i="1" dirty="0" smtClean="0">
                <a:effectLst>
                  <a:glow rad="101600">
                    <a:schemeClr val="bg1">
                      <a:alpha val="60000"/>
                    </a:schemeClr>
                  </a:glow>
                </a:effectLst>
              </a:rPr>
              <a:t>I John 5:3-4</a:t>
            </a: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I </a:t>
            </a:r>
            <a:r>
              <a:rPr lang="en-US" sz="3600" dirty="0">
                <a:effectLst>
                  <a:glow rad="101600">
                    <a:schemeClr val="bg1">
                      <a:alpha val="60000"/>
                    </a:schemeClr>
                  </a:glow>
                </a:effectLst>
              </a:rPr>
              <a:t>am not the great </a:t>
            </a:r>
            <a:r>
              <a:rPr lang="en-US" sz="3600" i="1" dirty="0">
                <a:effectLst>
                  <a:glow rad="101600">
                    <a:schemeClr val="bg1">
                      <a:alpha val="60000"/>
                    </a:schemeClr>
                  </a:glow>
                </a:effectLst>
              </a:rPr>
              <a:t>“I </a:t>
            </a:r>
            <a:r>
              <a:rPr lang="en-US" sz="3600" i="1" cap="all" dirty="0">
                <a:effectLst>
                  <a:glow rad="101600">
                    <a:schemeClr val="bg1">
                      <a:alpha val="60000"/>
                    </a:schemeClr>
                  </a:glow>
                </a:effectLst>
              </a:rPr>
              <a:t>a</a:t>
            </a:r>
            <a:r>
              <a:rPr lang="en-US" sz="3600" i="1" dirty="0">
                <a:effectLst>
                  <a:glow rad="101600">
                    <a:schemeClr val="bg1">
                      <a:alpha val="60000"/>
                    </a:schemeClr>
                  </a:glow>
                </a:effectLst>
              </a:rPr>
              <a:t>m”</a:t>
            </a:r>
            <a:r>
              <a:rPr lang="en-US" sz="3600" dirty="0">
                <a:effectLst>
                  <a:glow rad="101600">
                    <a:schemeClr val="bg1">
                      <a:alpha val="60000"/>
                    </a:schemeClr>
                  </a:glow>
                </a:effectLst>
              </a:rPr>
              <a:t> - </a:t>
            </a:r>
            <a:r>
              <a:rPr lang="en-US" sz="3600" i="1" dirty="0">
                <a:effectLst>
                  <a:glow rad="101600">
                    <a:schemeClr val="bg1">
                      <a:alpha val="60000"/>
                    </a:schemeClr>
                  </a:glow>
                </a:effectLst>
              </a:rPr>
              <a:t>John 8:24, 28, 58</a:t>
            </a:r>
            <a:r>
              <a:rPr lang="en-US" sz="3600" dirty="0">
                <a:effectLst>
                  <a:glow rad="101600">
                    <a:schemeClr val="bg1">
                      <a:alpha val="60000"/>
                    </a:schemeClr>
                  </a:glow>
                </a:effectLst>
              </a:rPr>
              <a:t> - </a:t>
            </a:r>
            <a:r>
              <a:rPr lang="en-US" sz="3600" i="1" dirty="0">
                <a:solidFill>
                  <a:srgbClr val="FFFF00"/>
                </a:solidFill>
                <a:effectLst>
                  <a:glow rad="101600">
                    <a:schemeClr val="bg1">
                      <a:alpha val="60000"/>
                    </a:schemeClr>
                  </a:glow>
                </a:effectLst>
              </a:rPr>
              <a:t>“But by the grace of God I am </a:t>
            </a:r>
            <a:r>
              <a:rPr lang="en-US" sz="3600" i="1" dirty="0" smtClean="0">
                <a:solidFill>
                  <a:srgbClr val="FFFF00"/>
                </a:solidFill>
                <a:effectLst>
                  <a:glow rad="101600">
                    <a:schemeClr val="bg1">
                      <a:alpha val="60000"/>
                    </a:schemeClr>
                  </a:glow>
                </a:effectLst>
              </a:rPr>
              <a:t>what </a:t>
            </a:r>
            <a:r>
              <a:rPr lang="en-US" sz="3600" i="1" dirty="0">
                <a:solidFill>
                  <a:srgbClr val="FFFF00"/>
                </a:solidFill>
                <a:effectLst>
                  <a:glow rad="101600">
                    <a:schemeClr val="bg1">
                      <a:alpha val="60000"/>
                    </a:schemeClr>
                  </a:glow>
                </a:effectLst>
              </a:rPr>
              <a:t>I am. . .”</a:t>
            </a:r>
            <a:r>
              <a:rPr lang="en-US" sz="3600" dirty="0">
                <a:solidFill>
                  <a:srgbClr val="FFFF00"/>
                </a:solidFill>
                <a:effectLst>
                  <a:glow rad="101600">
                    <a:schemeClr val="bg1">
                      <a:alpha val="60000"/>
                    </a:schemeClr>
                  </a:glow>
                </a:effectLst>
              </a:rPr>
              <a:t>  </a:t>
            </a:r>
            <a:r>
              <a:rPr lang="en-US" sz="3600" dirty="0">
                <a:effectLst>
                  <a:glow rad="101600">
                    <a:schemeClr val="bg1">
                      <a:alpha val="60000"/>
                    </a:schemeClr>
                  </a:glow>
                </a:effectLst>
              </a:rPr>
              <a:t>-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Corinthians 15:10</a:t>
            </a: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pic>
        <p:nvPicPr>
          <p:cNvPr id="28674" name="Picture 2"/>
          <p:cNvPicPr>
            <a:picLocks noChangeAspect="1" noChangeArrowheads="1"/>
          </p:cNvPicPr>
          <p:nvPr/>
        </p:nvPicPr>
        <p:blipFill>
          <a:blip r:embed="rId3" cstate="print"/>
          <a:srcRect/>
          <a:stretch>
            <a:fillRect/>
          </a:stretch>
        </p:blipFill>
        <p:spPr bwMode="auto">
          <a:xfrm>
            <a:off x="1676400" y="3657600"/>
            <a:ext cx="5953125" cy="3000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674"/>
                                        </p:tgtEl>
                                        <p:attrNameLst>
                                          <p:attrName>style.visibility</p:attrName>
                                        </p:attrNameLst>
                                      </p:cBhvr>
                                      <p:to>
                                        <p:strVal val="visible"/>
                                      </p:to>
                                    </p:set>
                                    <p:animEffect transition="in" filter="circle(in)">
                                      <p:cBhvr>
                                        <p:cTn id="1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effectLst>
                  <a:glow rad="101600">
                    <a:schemeClr val="bg1">
                      <a:alpha val="60000"/>
                    </a:schemeClr>
                  </a:glow>
                </a:effectLst>
              </a:rPr>
              <a:t>Overcoming Satan’s </a:t>
            </a:r>
            <a:r>
              <a:rPr lang="en-US" dirty="0" smtClean="0">
                <a:effectLst>
                  <a:glow rad="101600">
                    <a:schemeClr val="bg1">
                      <a:alpha val="60000"/>
                    </a:schemeClr>
                  </a:glow>
                </a:effectLst>
              </a:rPr>
              <a:t>Deception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295400"/>
            <a:ext cx="8991600" cy="5562600"/>
          </a:xfrm>
        </p:spPr>
        <p:txBody>
          <a:bodyPr>
            <a:normAutofit fontScale="92500"/>
          </a:bodyPr>
          <a:lstStyle/>
          <a:p>
            <a:r>
              <a:rPr lang="en-US" sz="3600" dirty="0">
                <a:effectLst>
                  <a:glow rad="101600">
                    <a:schemeClr val="bg1">
                      <a:alpha val="60000"/>
                    </a:schemeClr>
                  </a:glow>
                </a:effectLst>
              </a:rPr>
              <a:t>Satan is trying to deceive you into believing that </a:t>
            </a:r>
            <a:r>
              <a:rPr lang="en-US" sz="3600" dirty="0" smtClean="0">
                <a:effectLst>
                  <a:glow rad="101600">
                    <a:schemeClr val="bg1">
                      <a:alpha val="60000"/>
                    </a:schemeClr>
                  </a:glow>
                </a:effectLst>
              </a:rPr>
              <a:t>you </a:t>
            </a:r>
            <a:r>
              <a:rPr lang="en-US" sz="3600" dirty="0">
                <a:effectLst>
                  <a:glow rad="101600">
                    <a:schemeClr val="bg1">
                      <a:alpha val="60000"/>
                    </a:schemeClr>
                  </a:glow>
                </a:effectLst>
              </a:rPr>
              <a:t>are worthless, and that God does not care about you  -  </a:t>
            </a:r>
            <a:r>
              <a:rPr lang="en-US" sz="3600" i="1" dirty="0">
                <a:effectLst>
                  <a:glow rad="101600">
                    <a:schemeClr val="bg1">
                      <a:alpha val="60000"/>
                    </a:schemeClr>
                  </a:glow>
                </a:effectLst>
              </a:rPr>
              <a:t>John 8:32, </a:t>
            </a:r>
            <a:r>
              <a:rPr lang="en-US" sz="3600" i="1" dirty="0" smtClean="0">
                <a:effectLst>
                  <a:glow rad="101600">
                    <a:schemeClr val="bg1">
                      <a:alpha val="60000"/>
                    </a:schemeClr>
                  </a:glow>
                </a:effectLst>
              </a:rPr>
              <a:t>44</a:t>
            </a:r>
          </a:p>
          <a:p>
            <a:pPr>
              <a:buNone/>
            </a:pPr>
            <a:r>
              <a:rPr lang="en-US" sz="3600" i="1" dirty="0" smtClean="0">
                <a:solidFill>
                  <a:srgbClr val="FFFF00"/>
                </a:solidFill>
                <a:effectLst>
                  <a:glow rad="101600">
                    <a:schemeClr val="bg1">
                      <a:alpha val="60000"/>
                    </a:schemeClr>
                  </a:glow>
                </a:effectLst>
              </a:rPr>
              <a:t>   “And ye shall know the truth, and the truth shall make you free…Ye are of your father the devil, and the lusts of your father ye will do. He was a murderer from the beginning, and abode not in the truth, because there is no truth in him. When he speaketh a lie, he speaketh of his own: for he is a liar, and the father of it.”</a:t>
            </a:r>
            <a:endParaRPr lang="en-US" sz="3600" i="1"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800" dirty="0" smtClean="0">
                <a:effectLst>
                  <a:glow rad="101600">
                    <a:schemeClr val="bg1">
                      <a:alpha val="60000"/>
                    </a:schemeClr>
                  </a:glow>
                </a:effectLst>
              </a:rPr>
              <a:t>How is Satan Overcome</a:t>
            </a:r>
            <a:r>
              <a:rPr lang="en-US" sz="4800" dirty="0">
                <a:effectLst>
                  <a:glow rad="101600">
                    <a:schemeClr val="bg1">
                      <a:alpha val="60000"/>
                    </a:schemeClr>
                  </a:glow>
                </a:effectLst>
              </a:rPr>
              <a:t>?</a:t>
            </a:r>
          </a:p>
        </p:txBody>
      </p:sp>
      <p:pic>
        <p:nvPicPr>
          <p:cNvPr id="29699" name="Picture 3"/>
          <p:cNvPicPr>
            <a:picLocks noChangeAspect="1" noChangeArrowheads="1"/>
          </p:cNvPicPr>
          <p:nvPr/>
        </p:nvPicPr>
        <p:blipFill>
          <a:blip r:embed="rId3" cstate="print"/>
          <a:srcRect/>
          <a:stretch>
            <a:fillRect/>
          </a:stretch>
        </p:blipFill>
        <p:spPr bwMode="auto">
          <a:xfrm>
            <a:off x="2667000" y="1066800"/>
            <a:ext cx="3810000" cy="560832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97536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p:cNvSpPr>
            <a:spLocks noGrp="1"/>
          </p:cNvSpPr>
          <p:nvPr>
            <p:ph idx="1"/>
          </p:nvPr>
        </p:nvSpPr>
        <p:spPr>
          <a:xfrm>
            <a:off x="457200" y="457200"/>
            <a:ext cx="8229600" cy="5668963"/>
          </a:xfrm>
        </p:spPr>
        <p:txBody>
          <a:bodyPr>
            <a:noAutofit/>
          </a:bodyPr>
          <a:lstStyle/>
          <a:p>
            <a:pPr>
              <a:buNone/>
            </a:pPr>
            <a:r>
              <a:rPr lang="en-US" sz="3600" i="1" dirty="0" smtClean="0">
                <a:solidFill>
                  <a:srgbClr val="FFFF00"/>
                </a:solidFill>
                <a:effectLst>
                  <a:glow rad="101600">
                    <a:schemeClr val="bg1">
                      <a:alpha val="60000"/>
                    </a:schemeClr>
                  </a:glow>
                </a:effectLst>
              </a:rPr>
              <a:t>   Revelation 12:10-11 “And I heard a loud voice saying in heaven, Now is come salvation, and strength, and the kingdom of our God, and the power of his Christ: for the accuser of our brethren is cast down, which accused them before our God day and night. And they overcame him by the blood of the Lamb, and by the word of their testimony; and they loved not their lives unto the death.”</a:t>
            </a:r>
            <a:endParaRPr lang="en-US" sz="3600" dirty="0">
              <a:solidFill>
                <a:srgbClr val="FFFF00"/>
              </a:solidFill>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152400"/>
            <a:ext cx="9601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idx="1"/>
          </p:nvPr>
        </p:nvSpPr>
        <p:spPr>
          <a:xfrm>
            <a:off x="0" y="457200"/>
            <a:ext cx="5181600" cy="6248400"/>
          </a:xfrm>
        </p:spPr>
        <p:txBody>
          <a:bodyPr>
            <a:normAutofit/>
          </a:bodyPr>
          <a:lstStyle/>
          <a:p>
            <a:pPr hangingPunct="0">
              <a:buNone/>
            </a:pPr>
            <a:r>
              <a:rPr lang="en-US" sz="3600" b="1" dirty="0" smtClean="0">
                <a:effectLst>
                  <a:glow rad="101600">
                    <a:schemeClr val="bg1">
                      <a:alpha val="60000"/>
                    </a:schemeClr>
                  </a:glow>
                </a:effectLst>
              </a:rPr>
              <a:t>How to overcome Satan</a:t>
            </a:r>
          </a:p>
          <a:p>
            <a:pPr hangingPunct="0">
              <a:buNone/>
            </a:pP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Blood of the Lamb</a:t>
            </a:r>
          </a:p>
          <a:p>
            <a:pPr hangingPunct="0">
              <a:buNone/>
            </a:pPr>
            <a:endParaRPr lang="en-US" sz="3600" dirty="0" smtClean="0">
              <a:effectLst>
                <a:glow rad="101600">
                  <a:schemeClr val="bg1">
                    <a:alpha val="60000"/>
                  </a:schemeClr>
                </a:glow>
              </a:effectLst>
            </a:endParaRPr>
          </a:p>
          <a:p>
            <a:pPr hangingPunct="0"/>
            <a:r>
              <a:rPr lang="en-US" sz="3600" dirty="0" smtClean="0">
                <a:effectLst>
                  <a:glow rad="101600">
                    <a:schemeClr val="bg1">
                      <a:alpha val="60000"/>
                    </a:schemeClr>
                  </a:glow>
                </a:effectLst>
              </a:rPr>
              <a:t>Word of our testimony  - </a:t>
            </a:r>
            <a:r>
              <a:rPr lang="en-US" sz="3600" i="1" dirty="0" smtClean="0">
                <a:solidFill>
                  <a:srgbClr val="FFFF00"/>
                </a:solidFill>
                <a:effectLst>
                  <a:glow rad="101600">
                    <a:schemeClr val="bg1">
                      <a:alpha val="60000"/>
                    </a:schemeClr>
                  </a:glow>
                </a:effectLst>
              </a:rPr>
              <a:t>Who we are in Christ</a:t>
            </a:r>
          </a:p>
          <a:p>
            <a:pPr hangingPunct="0">
              <a:buNone/>
            </a:pPr>
            <a:endParaRPr lang="en-US" sz="3600" i="1" dirty="0" smtClean="0">
              <a:solidFill>
                <a:srgbClr val="FFFF00"/>
              </a:solidFill>
              <a:effectLst>
                <a:glow rad="101600">
                  <a:schemeClr val="bg1">
                    <a:alpha val="60000"/>
                  </a:schemeClr>
                </a:glow>
              </a:effectLst>
            </a:endParaRPr>
          </a:p>
          <a:p>
            <a:pPr hangingPunct="0"/>
            <a:r>
              <a:rPr lang="en-US" sz="3600" dirty="0" smtClean="0">
                <a:effectLst>
                  <a:glow rad="101600">
                    <a:schemeClr val="bg1">
                      <a:alpha val="60000"/>
                    </a:schemeClr>
                  </a:glow>
                </a:effectLst>
              </a:rPr>
              <a:t>Total dedication</a:t>
            </a:r>
          </a:p>
          <a:p>
            <a:endParaRPr lang="en-US" sz="3600" dirty="0">
              <a:effectLst>
                <a:glow rad="101600">
                  <a:schemeClr val="bg1">
                    <a:alpha val="60000"/>
                  </a:schemeClr>
                </a:glow>
              </a:effectLst>
            </a:endParaRPr>
          </a:p>
        </p:txBody>
      </p:sp>
      <p:pic>
        <p:nvPicPr>
          <p:cNvPr id="30722" name="Picture 2"/>
          <p:cNvPicPr>
            <a:picLocks noChangeAspect="1" noChangeArrowheads="1"/>
          </p:cNvPicPr>
          <p:nvPr/>
        </p:nvPicPr>
        <p:blipFill>
          <a:blip r:embed="rId3" cstate="print"/>
          <a:srcRect/>
          <a:stretch>
            <a:fillRect/>
          </a:stretch>
        </p:blipFill>
        <p:spPr bwMode="auto">
          <a:xfrm>
            <a:off x="5257800" y="1295400"/>
            <a:ext cx="3583905" cy="4557928"/>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5334000" y="1371600"/>
            <a:ext cx="3544839" cy="4398446"/>
          </a:xfrm>
          <a:prstGeom prst="rect">
            <a:avLst/>
          </a:prstGeom>
          <a:ln>
            <a:noFill/>
          </a:ln>
          <a:effectLst>
            <a:softEdge rad="112500"/>
          </a:effectLst>
        </p:spPr>
      </p:pic>
      <p:pic>
        <p:nvPicPr>
          <p:cNvPr id="30725" name="Picture 5"/>
          <p:cNvPicPr>
            <a:picLocks noChangeAspect="1" noChangeArrowheads="1"/>
          </p:cNvPicPr>
          <p:nvPr/>
        </p:nvPicPr>
        <p:blipFill>
          <a:blip r:embed="rId5" cstate="print"/>
          <a:srcRect/>
          <a:stretch>
            <a:fillRect/>
          </a:stretch>
        </p:blipFill>
        <p:spPr bwMode="auto">
          <a:xfrm>
            <a:off x="5105400" y="1143000"/>
            <a:ext cx="3886200" cy="4859795"/>
          </a:xfrm>
          <a:prstGeom prst="rect">
            <a:avLst/>
          </a:prstGeom>
          <a:noFill/>
          <a:ln w="9525">
            <a:noFill/>
            <a:miter lim="800000"/>
            <a:headEnd/>
            <a:tailEnd/>
          </a:ln>
        </p:spPr>
      </p:pic>
      <p:pic>
        <p:nvPicPr>
          <p:cNvPr id="30727" name="Picture 7"/>
          <p:cNvPicPr>
            <a:picLocks noChangeAspect="1" noChangeArrowheads="1"/>
          </p:cNvPicPr>
          <p:nvPr/>
        </p:nvPicPr>
        <p:blipFill>
          <a:blip r:embed="rId6" cstate="print"/>
          <a:srcRect l="6202" t="1562" r="3411"/>
          <a:stretch>
            <a:fillRect/>
          </a:stretch>
        </p:blipFill>
        <p:spPr bwMode="auto">
          <a:xfrm>
            <a:off x="5105400" y="1143000"/>
            <a:ext cx="3886199"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to="" calcmode="lin" valueType="num">
                                      <p:cBhvr>
                                        <p:cTn id="7" dur="1" fill="hold"/>
                                        <p:tgtEl>
                                          <p:spTgt spid="4">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2000"/>
                                        <p:tgtEl>
                                          <p:spTgt spid="30724"/>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to="" calcmode="lin" valueType="num">
                                      <p:cBhvr>
                                        <p:cTn id="17" dur="1" fill="hold"/>
                                        <p:tgtEl>
                                          <p:spTgt spid="4">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25"/>
                                        </p:tgtEl>
                                        <p:attrNameLst>
                                          <p:attrName>style.visibility</p:attrName>
                                        </p:attrNameLst>
                                      </p:cBhvr>
                                      <p:to>
                                        <p:strVal val="visible"/>
                                      </p:to>
                                    </p:set>
                                    <p:anim to="" calcmode="lin" valueType="num">
                                      <p:cBhvr>
                                        <p:cTn id="22" dur="1" fill="hold"/>
                                        <p:tgtEl>
                                          <p:spTgt spid="3072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to="" calcmode="lin" valueType="num">
                                      <p:cBhvr>
                                        <p:cTn id="27" dur="1" fill="hold"/>
                                        <p:tgtEl>
                                          <p:spTgt spid="4">
                                            <p:txEl>
                                              <p:pRg st="6" end="6"/>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27"/>
                                        </p:tgtEl>
                                        <p:attrNameLst>
                                          <p:attrName>style.visibility</p:attrName>
                                        </p:attrNameLst>
                                      </p:cBhvr>
                                      <p:to>
                                        <p:strVal val="visible"/>
                                      </p:to>
                                    </p:set>
                                    <p:animEffect transition="in" filter="fade">
                                      <p:cBhvr>
                                        <p:cTn id="32" dur="20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effectLst>
                  <a:glow rad="101600">
                    <a:schemeClr val="bg1">
                      <a:alpha val="60000"/>
                    </a:schemeClr>
                  </a:glow>
                </a:effectLst>
              </a:rPr>
              <a:t>Signs of Low Self-Esteem</a:t>
            </a:r>
            <a:br>
              <a:rPr lang="en-US" sz="4800" dirty="0" smtClean="0">
                <a:effectLst>
                  <a:glow rad="101600">
                    <a:schemeClr val="bg1">
                      <a:alpha val="60000"/>
                    </a:schemeClr>
                  </a:glow>
                </a:effectLst>
              </a:rPr>
            </a:br>
            <a:endParaRPr lang="en-US" sz="4800" dirty="0">
              <a:effectLst>
                <a:glow rad="101600">
                  <a:schemeClr val="bg1">
                    <a:alpha val="60000"/>
                  </a:schemeClr>
                </a:glow>
              </a:effectLst>
            </a:endParaRPr>
          </a:p>
        </p:txBody>
      </p:sp>
      <p:sp>
        <p:nvSpPr>
          <p:cNvPr id="3" name="Content Placeholder 2"/>
          <p:cNvSpPr>
            <a:spLocks noGrp="1"/>
          </p:cNvSpPr>
          <p:nvPr>
            <p:ph sz="half" idx="1"/>
          </p:nvPr>
        </p:nvSpPr>
        <p:spPr>
          <a:xfrm>
            <a:off x="152400" y="1219200"/>
            <a:ext cx="4343400" cy="5638800"/>
          </a:xfrm>
        </p:spPr>
        <p:txBody>
          <a:bodyPr>
            <a:noAutofit/>
          </a:bodyPr>
          <a:lstStyle/>
          <a:p>
            <a:r>
              <a:rPr lang="en-US" sz="3200" dirty="0" smtClean="0">
                <a:effectLst>
                  <a:glow rad="101600">
                    <a:schemeClr val="bg1">
                      <a:alpha val="60000"/>
                    </a:schemeClr>
                  </a:glow>
                </a:effectLst>
              </a:rPr>
              <a:t>Self-criticism</a:t>
            </a:r>
          </a:p>
          <a:p>
            <a:r>
              <a:rPr lang="en-US" sz="3200" dirty="0" smtClean="0">
                <a:effectLst>
                  <a:glow rad="101600">
                    <a:schemeClr val="bg1">
                      <a:alpha val="60000"/>
                    </a:schemeClr>
                  </a:glow>
                </a:effectLst>
              </a:rPr>
              <a:t>Self-blame</a:t>
            </a:r>
          </a:p>
          <a:p>
            <a:r>
              <a:rPr lang="en-US" sz="3200" dirty="0" smtClean="0">
                <a:effectLst>
                  <a:glow rad="101600">
                    <a:schemeClr val="bg1">
                      <a:alpha val="60000"/>
                    </a:schemeClr>
                  </a:glow>
                </a:effectLst>
              </a:rPr>
              <a:t>Blaming others</a:t>
            </a:r>
          </a:p>
          <a:p>
            <a:r>
              <a:rPr lang="en-US" sz="3200" dirty="0" smtClean="0">
                <a:effectLst>
                  <a:glow rad="101600">
                    <a:schemeClr val="bg1">
                      <a:alpha val="60000"/>
                    </a:schemeClr>
                  </a:glow>
                </a:effectLst>
              </a:rPr>
              <a:t>Guilt</a:t>
            </a:r>
          </a:p>
          <a:p>
            <a:r>
              <a:rPr lang="en-US" sz="3200" dirty="0" smtClean="0">
                <a:effectLst>
                  <a:glow rad="101600">
                    <a:schemeClr val="bg1">
                      <a:alpha val="60000"/>
                    </a:schemeClr>
                  </a:glow>
                </a:effectLst>
              </a:rPr>
              <a:t>Shame </a:t>
            </a:r>
          </a:p>
          <a:p>
            <a:r>
              <a:rPr lang="en-US" sz="3200" dirty="0" smtClean="0">
                <a:effectLst>
                  <a:glow rad="101600">
                    <a:schemeClr val="bg1">
                      <a:alpha val="60000"/>
                    </a:schemeClr>
                  </a:glow>
                </a:effectLst>
              </a:rPr>
              <a:t>Constantly putting others down</a:t>
            </a:r>
          </a:p>
          <a:p>
            <a:r>
              <a:rPr lang="en-US" sz="3200" dirty="0" smtClean="0">
                <a:effectLst>
                  <a:glow rad="101600">
                    <a:schemeClr val="bg1">
                      <a:alpha val="60000"/>
                    </a:schemeClr>
                  </a:glow>
                </a:effectLst>
              </a:rPr>
              <a:t>Faultfinding</a:t>
            </a:r>
          </a:p>
          <a:p>
            <a:r>
              <a:rPr lang="en-US" sz="3200" dirty="0" smtClean="0">
                <a:effectLst>
                  <a:glow rad="101600">
                    <a:schemeClr val="bg1">
                      <a:alpha val="60000"/>
                    </a:schemeClr>
                  </a:glow>
                </a:effectLst>
              </a:rPr>
              <a:t>Over or under achieving</a:t>
            </a:r>
          </a:p>
          <a:p>
            <a:endParaRPr lang="en-US" sz="3200" dirty="0" smtClean="0">
              <a:effectLst>
                <a:glow rad="101600">
                  <a:schemeClr val="bg1">
                    <a:alpha val="60000"/>
                  </a:schemeClr>
                </a:glow>
              </a:effectLst>
            </a:endParaRPr>
          </a:p>
          <a:p>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4648200" y="1143000"/>
            <a:ext cx="4343400" cy="5715000"/>
          </a:xfrm>
        </p:spPr>
        <p:txBody>
          <a:bodyPr>
            <a:normAutofit/>
          </a:bodyPr>
          <a:lstStyle/>
          <a:p>
            <a:r>
              <a:rPr lang="en-US" sz="3200" dirty="0" smtClean="0">
                <a:effectLst>
                  <a:glow rad="101600">
                    <a:schemeClr val="bg1">
                      <a:alpha val="60000"/>
                    </a:schemeClr>
                  </a:glow>
                </a:effectLst>
              </a:rPr>
              <a:t>Overeating</a:t>
            </a:r>
          </a:p>
          <a:p>
            <a:r>
              <a:rPr lang="en-US" sz="3200" dirty="0" smtClean="0">
                <a:effectLst>
                  <a:glow rad="101600">
                    <a:schemeClr val="bg1">
                      <a:alpha val="60000"/>
                    </a:schemeClr>
                  </a:glow>
                </a:effectLst>
              </a:rPr>
              <a:t>Anorexic</a:t>
            </a:r>
          </a:p>
          <a:p>
            <a:r>
              <a:rPr lang="en-US" sz="3200" dirty="0" smtClean="0">
                <a:effectLst>
                  <a:glow rad="101600">
                    <a:schemeClr val="bg1">
                      <a:alpha val="60000"/>
                    </a:schemeClr>
                  </a:glow>
                </a:effectLst>
              </a:rPr>
              <a:t>Workaholic</a:t>
            </a:r>
          </a:p>
          <a:p>
            <a:r>
              <a:rPr lang="en-US" sz="3200" dirty="0" smtClean="0">
                <a:effectLst>
                  <a:glow rad="101600">
                    <a:schemeClr val="bg1">
                      <a:alpha val="60000"/>
                    </a:schemeClr>
                  </a:glow>
                </a:effectLst>
              </a:rPr>
              <a:t>Playing the victim</a:t>
            </a:r>
          </a:p>
          <a:p>
            <a:r>
              <a:rPr lang="en-US" sz="3200" dirty="0" smtClean="0">
                <a:effectLst>
                  <a:glow rad="101600">
                    <a:schemeClr val="bg1">
                      <a:alpha val="60000"/>
                    </a:schemeClr>
                  </a:glow>
                </a:effectLst>
              </a:rPr>
              <a:t>Failure to take responsibility for your own life</a:t>
            </a:r>
          </a:p>
          <a:p>
            <a:r>
              <a:rPr lang="en-US" sz="3200" dirty="0" smtClean="0">
                <a:effectLst>
                  <a:glow rad="101600">
                    <a:schemeClr val="bg1">
                      <a:alpha val="60000"/>
                    </a:schemeClr>
                  </a:glow>
                </a:effectLst>
              </a:rPr>
              <a:t>Constant negativity</a:t>
            </a:r>
          </a:p>
          <a:p>
            <a:r>
              <a:rPr lang="en-US" sz="3200" dirty="0" smtClean="0">
                <a:effectLst>
                  <a:glow rad="101600">
                    <a:schemeClr val="bg1">
                      <a:alpha val="60000"/>
                    </a:schemeClr>
                  </a:glow>
                </a:effectLst>
              </a:rPr>
              <a:t>Being a showoff </a:t>
            </a:r>
          </a:p>
          <a:p>
            <a:r>
              <a:rPr lang="en-US" sz="3200" dirty="0" smtClean="0">
                <a:effectLst>
                  <a:glow rad="101600">
                    <a:schemeClr val="bg1">
                      <a:alpha val="60000"/>
                    </a:schemeClr>
                  </a:glow>
                </a:effectLst>
              </a:rPr>
              <a:t>Fearful</a:t>
            </a:r>
          </a:p>
          <a:p>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to="" calcmode="lin" valueType="num">
                                      <p:cBhvr>
                                        <p:cTn id="47" dur="1" fill="hold"/>
                                        <p:tgtEl>
                                          <p:spTgt spid="4">
                                            <p:txEl>
                                              <p:pRg st="0" end="0"/>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 to="" calcmode="lin" valueType="num">
                                      <p:cBhvr>
                                        <p:cTn id="52" dur="1" fill="hold"/>
                                        <p:tgtEl>
                                          <p:spTgt spid="4">
                                            <p:txEl>
                                              <p:pRg st="1" end="1"/>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 to="" calcmode="lin" valueType="num">
                                      <p:cBhvr>
                                        <p:cTn id="57" dur="1" fill="hold"/>
                                        <p:tgtEl>
                                          <p:spTgt spid="4">
                                            <p:txEl>
                                              <p:pRg st="2" end="2"/>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 to="" calcmode="lin" valueType="num">
                                      <p:cBhvr>
                                        <p:cTn id="62" dur="1" fill="hold"/>
                                        <p:tgtEl>
                                          <p:spTgt spid="4">
                                            <p:txEl>
                                              <p:pRg st="3" end="3"/>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to="" calcmode="lin" valueType="num">
                                      <p:cBhvr>
                                        <p:cTn id="67" dur="1" fill="hold"/>
                                        <p:tgtEl>
                                          <p:spTgt spid="4">
                                            <p:txEl>
                                              <p:pRg st="4" end="4"/>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 to="" calcmode="lin" valueType="num">
                                      <p:cBhvr>
                                        <p:cTn id="72" dur="1" fill="hold"/>
                                        <p:tgtEl>
                                          <p:spTgt spid="4">
                                            <p:txEl>
                                              <p:pRg st="5" end="5"/>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 to="" calcmode="lin" valueType="num">
                                      <p:cBhvr>
                                        <p:cTn id="77" dur="1" fill="hold"/>
                                        <p:tgtEl>
                                          <p:spTgt spid="4">
                                            <p:txEl>
                                              <p:pRg st="6" end="6"/>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 to="" calcmode="lin" valueType="num">
                                      <p:cBhvr>
                                        <p:cTn id="82" dur="1" fill="hold"/>
                                        <p:tgtEl>
                                          <p:spTgt spid="4">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0" y="0"/>
            <a:ext cx="4572000" cy="6858000"/>
          </a:xfrm>
        </p:spPr>
        <p:txBody>
          <a:bodyPr>
            <a:normAutofit/>
          </a:bodyPr>
          <a:lstStyle/>
          <a:p>
            <a:r>
              <a:rPr lang="en-US" sz="3200" dirty="0" smtClean="0">
                <a:effectLst>
                  <a:glow rad="101600">
                    <a:schemeClr val="bg1">
                      <a:alpha val="60000"/>
                    </a:schemeClr>
                  </a:glow>
                </a:effectLst>
              </a:rPr>
              <a:t>Turning power over to another to make decisions for you, then feeling victimized if the results are not to your liking</a:t>
            </a:r>
          </a:p>
          <a:p>
            <a:r>
              <a:rPr lang="en-US" sz="3200" dirty="0" smtClean="0">
                <a:effectLst>
                  <a:glow rad="101600">
                    <a:schemeClr val="bg1">
                      <a:alpha val="60000"/>
                    </a:schemeClr>
                  </a:glow>
                </a:effectLst>
              </a:rPr>
              <a:t>Inability to make decisions</a:t>
            </a:r>
          </a:p>
          <a:p>
            <a:r>
              <a:rPr lang="en-US" sz="3200" dirty="0" smtClean="0">
                <a:effectLst>
                  <a:glow rad="101600">
                    <a:schemeClr val="bg1">
                      <a:alpha val="60000"/>
                    </a:schemeClr>
                  </a:glow>
                </a:effectLst>
              </a:rPr>
              <a:t>Insecure</a:t>
            </a:r>
          </a:p>
          <a:p>
            <a:r>
              <a:rPr lang="en-US" sz="3200" dirty="0" smtClean="0">
                <a:effectLst>
                  <a:glow rad="101600">
                    <a:schemeClr val="bg1">
                      <a:alpha val="60000"/>
                    </a:schemeClr>
                  </a:glow>
                </a:effectLst>
              </a:rPr>
              <a:t>Sensual dress</a:t>
            </a:r>
          </a:p>
          <a:p>
            <a:r>
              <a:rPr lang="en-US" sz="3200" dirty="0" smtClean="0">
                <a:effectLst>
                  <a:glow rad="101600">
                    <a:schemeClr val="bg1">
                      <a:alpha val="60000"/>
                    </a:schemeClr>
                  </a:glow>
                </a:effectLst>
              </a:rPr>
              <a:t>Immoral behavior</a:t>
            </a:r>
          </a:p>
          <a:p>
            <a:r>
              <a:rPr lang="en-US" sz="3200" dirty="0" smtClean="0">
                <a:effectLst>
                  <a:glow rad="101600">
                    <a:schemeClr val="bg1">
                      <a:alpha val="60000"/>
                    </a:schemeClr>
                  </a:glow>
                </a:effectLst>
              </a:rPr>
              <a:t>Overbearing</a:t>
            </a:r>
          </a:p>
          <a:p>
            <a:endParaRPr lang="en-US" sz="3200" dirty="0">
              <a:effectLst>
                <a:glow rad="101600">
                  <a:schemeClr val="bg1">
                    <a:alpha val="60000"/>
                  </a:schemeClr>
                </a:glow>
              </a:effectLst>
            </a:endParaRPr>
          </a:p>
        </p:txBody>
      </p:sp>
      <p:sp>
        <p:nvSpPr>
          <p:cNvPr id="7" name="Content Placeholder 6"/>
          <p:cNvSpPr>
            <a:spLocks noGrp="1"/>
          </p:cNvSpPr>
          <p:nvPr>
            <p:ph sz="half" idx="2"/>
          </p:nvPr>
        </p:nvSpPr>
        <p:spPr>
          <a:xfrm>
            <a:off x="4648200" y="0"/>
            <a:ext cx="4495800" cy="6858000"/>
          </a:xfrm>
        </p:spPr>
        <p:txBody>
          <a:bodyPr>
            <a:normAutofit/>
          </a:bodyPr>
          <a:lstStyle/>
          <a:p>
            <a:r>
              <a:rPr lang="en-US" sz="3200" dirty="0" smtClean="0">
                <a:effectLst>
                  <a:glow rad="101600">
                    <a:schemeClr val="bg1">
                      <a:alpha val="60000"/>
                    </a:schemeClr>
                  </a:glow>
                </a:effectLst>
              </a:rPr>
              <a:t>Substance abuse</a:t>
            </a:r>
          </a:p>
          <a:p>
            <a:r>
              <a:rPr lang="en-US" sz="3200" dirty="0" smtClean="0">
                <a:effectLst>
                  <a:glow rad="101600">
                    <a:schemeClr val="bg1">
                      <a:alpha val="60000"/>
                    </a:schemeClr>
                  </a:glow>
                </a:effectLst>
              </a:rPr>
              <a:t>Constantly comparing yourself to others</a:t>
            </a:r>
          </a:p>
          <a:p>
            <a:r>
              <a:rPr lang="en-US" sz="3200" dirty="0" smtClean="0">
                <a:effectLst>
                  <a:glow rad="101600">
                    <a:schemeClr val="bg1">
                      <a:alpha val="60000"/>
                    </a:schemeClr>
                  </a:glow>
                </a:effectLst>
              </a:rPr>
              <a:t>Feeling inferior</a:t>
            </a:r>
          </a:p>
          <a:p>
            <a:r>
              <a:rPr lang="en-US" sz="3200" dirty="0" smtClean="0">
                <a:effectLst>
                  <a:glow rad="101600">
                    <a:schemeClr val="bg1">
                      <a:alpha val="60000"/>
                    </a:schemeClr>
                  </a:glow>
                </a:effectLst>
              </a:rPr>
              <a:t>Always trying to get attention through bad behavior</a:t>
            </a:r>
          </a:p>
          <a:p>
            <a:r>
              <a:rPr lang="en-US" sz="3200" dirty="0" smtClean="0">
                <a:effectLst>
                  <a:glow rad="101600">
                    <a:schemeClr val="bg1">
                      <a:alpha val="60000"/>
                    </a:schemeClr>
                  </a:glow>
                </a:effectLst>
              </a:rPr>
              <a:t>Possessive</a:t>
            </a:r>
          </a:p>
          <a:p>
            <a:r>
              <a:rPr lang="en-US" sz="3200" dirty="0" smtClean="0">
                <a:effectLst>
                  <a:glow rad="101600">
                    <a:schemeClr val="bg1">
                      <a:alpha val="60000"/>
                    </a:schemeClr>
                  </a:glow>
                </a:effectLst>
              </a:rPr>
              <a:t> Panic </a:t>
            </a:r>
          </a:p>
          <a:p>
            <a:r>
              <a:rPr lang="en-US" sz="3200" dirty="0" smtClean="0">
                <a:effectLst>
                  <a:glow rad="101600">
                    <a:schemeClr val="bg1">
                      <a:alpha val="60000"/>
                    </a:schemeClr>
                  </a:glow>
                </a:effectLst>
              </a:rPr>
              <a:t>Easily offended</a:t>
            </a:r>
          </a:p>
          <a:p>
            <a:r>
              <a:rPr lang="en-US" sz="3200" dirty="0" smtClean="0">
                <a:effectLst>
                  <a:glow rad="101600">
                    <a:schemeClr val="bg1">
                      <a:alpha val="60000"/>
                    </a:schemeClr>
                  </a:glow>
                </a:effectLst>
              </a:rPr>
              <a:t>Over sensitive</a:t>
            </a:r>
          </a:p>
          <a:p>
            <a:r>
              <a:rPr lang="en-US" sz="3200" dirty="0" smtClean="0">
                <a:effectLst>
                  <a:glow rad="101600">
                    <a:schemeClr val="bg1">
                      <a:alpha val="60000"/>
                    </a:schemeClr>
                  </a:glow>
                </a:effectLst>
              </a:rPr>
              <a:t>Anger</a:t>
            </a:r>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to="" calcmode="lin" valueType="num">
                                      <p:cBhvr>
                                        <p:cTn id="7" dur="1" fill="hold"/>
                                        <p:tgtEl>
                                          <p:spTgt spid="6">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to="" calcmode="lin" valueType="num">
                                      <p:cBhvr>
                                        <p:cTn id="17" dur="1" fill="hold"/>
                                        <p:tgtEl>
                                          <p:spTgt spid="6">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to="" calcmode="lin" valueType="num">
                                      <p:cBhvr>
                                        <p:cTn id="22" dur="1" fill="hold"/>
                                        <p:tgtEl>
                                          <p:spTgt spid="6">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to="" calcmode="lin" valueType="num">
                                      <p:cBhvr>
                                        <p:cTn id="27" dur="1" fill="hold"/>
                                        <p:tgtEl>
                                          <p:spTgt spid="6">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 to="" calcmode="lin" valueType="num">
                                      <p:cBhvr>
                                        <p:cTn id="32" dur="1" fill="hold"/>
                                        <p:tgtEl>
                                          <p:spTgt spid="7">
                                            <p:txEl>
                                              <p:pRg st="0" end="0"/>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to="" calcmode="lin" valueType="num">
                                      <p:cBhvr>
                                        <p:cTn id="37" dur="1" fill="hold"/>
                                        <p:tgtEl>
                                          <p:spTgt spid="7">
                                            <p:txEl>
                                              <p:pRg st="1" end="1"/>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 to="" calcmode="lin" valueType="num">
                                      <p:cBhvr>
                                        <p:cTn id="42" dur="1" fill="hold"/>
                                        <p:tgtEl>
                                          <p:spTgt spid="7">
                                            <p:txEl>
                                              <p:pRg st="2" end="2"/>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to="" calcmode="lin" valueType="num">
                                      <p:cBhvr>
                                        <p:cTn id="47" dur="1" fill="hold"/>
                                        <p:tgtEl>
                                          <p:spTgt spid="7">
                                            <p:txEl>
                                              <p:pRg st="3" end="3"/>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 to="" calcmode="lin" valueType="num">
                                      <p:cBhvr>
                                        <p:cTn id="52" dur="1" fill="hold"/>
                                        <p:tgtEl>
                                          <p:spTgt spid="7">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 to="" calcmode="lin" valueType="num">
                                      <p:cBhvr>
                                        <p:cTn id="57" dur="1" fill="hold"/>
                                        <p:tgtEl>
                                          <p:spTgt spid="7">
                                            <p:txEl>
                                              <p:pRg st="5" end="5"/>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 to="" calcmode="lin" valueType="num">
                                      <p:cBhvr>
                                        <p:cTn id="62" dur="1" fill="hold"/>
                                        <p:tgtEl>
                                          <p:spTgt spid="7">
                                            <p:txEl>
                                              <p:pRg st="6" end="6"/>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anim to="" calcmode="lin" valueType="num">
                                      <p:cBhvr>
                                        <p:cTn id="67" dur="1" fill="hold"/>
                                        <p:tgtEl>
                                          <p:spTgt spid="7">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7">
                                            <p:txEl>
                                              <p:pRg st="8" end="8"/>
                                            </p:txEl>
                                          </p:spTgt>
                                        </p:tgtEl>
                                        <p:attrNameLst>
                                          <p:attrName>style.visibility</p:attrName>
                                        </p:attrNameLst>
                                      </p:cBhvr>
                                      <p:to>
                                        <p:strVal val="visible"/>
                                      </p:to>
                                    </p:set>
                                    <p:anim to="" calcmode="lin" valueType="num">
                                      <p:cBhvr>
                                        <p:cTn id="72" dur="1" fill="hold"/>
                                        <p:tgtEl>
                                          <p:spTgt spid="7">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629400"/>
          </a:xfrm>
        </p:spPr>
        <p:txBody>
          <a:bodyPr>
            <a:normAutofit/>
          </a:bodyPr>
          <a:lstStyle/>
          <a:p>
            <a:pPr>
              <a:buNone/>
            </a:pPr>
            <a:r>
              <a:rPr lang="en-US" sz="3600" i="1" dirty="0" smtClean="0">
                <a:solidFill>
                  <a:srgbClr val="FFFF00"/>
                </a:solidFill>
                <a:effectLst>
                  <a:glow rad="101600">
                    <a:schemeClr val="bg1">
                      <a:alpha val="60000"/>
                    </a:schemeClr>
                  </a:glow>
                </a:effectLst>
              </a:rPr>
              <a:t>  “Nay but, O man, who art thou that repliest against God? Shall the thing formed say to him that formed it, Why hast thou made me thus? Hath not the potter power over the clay, of the same lump to make one vessel unto honour, and another unto dishonour?” (Romans 9:20-21)</a:t>
            </a:r>
          </a:p>
          <a:p>
            <a:pPr>
              <a:buFont typeface="Arial" charset="0"/>
              <a:buChar char="•"/>
            </a:pPr>
            <a:r>
              <a:rPr lang="en-US" sz="3600" dirty="0" smtClean="0">
                <a:effectLst>
                  <a:glow rad="101600">
                    <a:schemeClr val="bg1">
                      <a:alpha val="60000"/>
                    </a:schemeClr>
                  </a:glow>
                </a:effectLst>
              </a:rPr>
              <a:t>Self-rejection </a:t>
            </a:r>
            <a:r>
              <a:rPr lang="en-US" sz="3600" dirty="0">
                <a:effectLst>
                  <a:glow rad="101600">
                    <a:schemeClr val="bg1">
                      <a:alpha val="60000"/>
                    </a:schemeClr>
                  </a:glow>
                </a:effectLst>
              </a:rPr>
              <a:t>is a by-product of thinking that God is not actively </a:t>
            </a:r>
            <a:r>
              <a:rPr lang="en-US" sz="3600" dirty="0" smtClean="0">
                <a:effectLst>
                  <a:glow rad="101600">
                    <a:schemeClr val="bg1">
                      <a:alpha val="60000"/>
                    </a:schemeClr>
                  </a:glow>
                </a:effectLst>
              </a:rPr>
              <a:t>involved in designing and molding our unchangeable features.</a:t>
            </a:r>
          </a:p>
          <a:p>
            <a:pPr>
              <a:buFont typeface="Arial" charset="0"/>
              <a:buChar char="•"/>
            </a:pP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9525000" cy="7467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876800" y="381000"/>
            <a:ext cx="4400103" cy="6172200"/>
          </a:xfrm>
          <a:prstGeom prst="rect">
            <a:avLst/>
          </a:prstGeom>
          <a:ln>
            <a:noFill/>
          </a:ln>
          <a:effectLst>
            <a:softEdge rad="112500"/>
          </a:effectLst>
        </p:spPr>
      </p:pic>
      <p:sp>
        <p:nvSpPr>
          <p:cNvPr id="7" name="Title 6"/>
          <p:cNvSpPr>
            <a:spLocks noGrp="1"/>
          </p:cNvSpPr>
          <p:nvPr>
            <p:ph type="title"/>
          </p:nvPr>
        </p:nvSpPr>
        <p:spPr>
          <a:xfrm>
            <a:off x="0" y="274638"/>
            <a:ext cx="4724400" cy="1782762"/>
          </a:xfrm>
        </p:spPr>
        <p:txBody>
          <a:bodyPr>
            <a:normAutofit fontScale="90000"/>
          </a:bodyPr>
          <a:lstStyle/>
          <a:p>
            <a:r>
              <a:rPr lang="en-US" b="1" cap="all" dirty="0"/>
              <a:t>God’s analogy of the potter’s wheel</a:t>
            </a:r>
            <a:r>
              <a:rPr lang="en-US" dirty="0"/>
              <a:t> </a:t>
            </a:r>
          </a:p>
        </p:txBody>
      </p:sp>
      <p:sp>
        <p:nvSpPr>
          <p:cNvPr id="6" name="Content Placeholder 5"/>
          <p:cNvSpPr>
            <a:spLocks noGrp="1"/>
          </p:cNvSpPr>
          <p:nvPr>
            <p:ph idx="1"/>
          </p:nvPr>
        </p:nvSpPr>
        <p:spPr>
          <a:xfrm>
            <a:off x="-152400" y="2362200"/>
            <a:ext cx="4724400" cy="4495800"/>
          </a:xfrm>
        </p:spPr>
        <p:txBody>
          <a:bodyPr>
            <a:normAutofit/>
          </a:bodyPr>
          <a:lstStyle/>
          <a:p>
            <a:pPr algn="ctr">
              <a:buNone/>
            </a:pPr>
            <a:r>
              <a:rPr lang="en-US" sz="4000" i="1" dirty="0" smtClean="0"/>
              <a:t>   “But now, O LORD, thou art our father; we are the clay, and thou our potter; and we all are the work of thy hand.”</a:t>
            </a:r>
          </a:p>
          <a:p>
            <a:pPr algn="ctr">
              <a:buNone/>
            </a:pPr>
            <a:r>
              <a:rPr lang="en-US" sz="4000" i="1" dirty="0" smtClean="0"/>
              <a:t> (Isaiah 64:8)</a:t>
            </a:r>
            <a:endParaRPr lang="en-US" sz="4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glow rad="101600">
                    <a:schemeClr val="bg1">
                      <a:alpha val="60000"/>
                    </a:schemeClr>
                  </a:glow>
                </a:effectLst>
              </a:rPr>
              <a:t>What are God’s </a:t>
            </a:r>
            <a:br>
              <a:rPr lang="en-US" dirty="0" smtClean="0">
                <a:effectLst>
                  <a:glow rad="101600">
                    <a:schemeClr val="bg1">
                      <a:alpha val="60000"/>
                    </a:schemeClr>
                  </a:glow>
                </a:effectLst>
              </a:rPr>
            </a:br>
            <a:r>
              <a:rPr lang="en-US" dirty="0" smtClean="0">
                <a:effectLst>
                  <a:glow rad="101600">
                    <a:schemeClr val="bg1">
                      <a:alpha val="60000"/>
                    </a:schemeClr>
                  </a:glow>
                </a:effectLst>
              </a:rPr>
              <a:t>Unchangeable Features?</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2286000"/>
            <a:ext cx="8458200" cy="4572000"/>
          </a:xfrm>
        </p:spPr>
        <p:txBody>
          <a:bodyPr>
            <a:normAutofit/>
          </a:bodyPr>
          <a:lstStyle/>
          <a:p>
            <a:pPr marL="514350" indent="-514350"/>
            <a:r>
              <a:rPr lang="en-US" sz="4000" dirty="0" smtClean="0">
                <a:effectLst>
                  <a:glow rad="101600">
                    <a:schemeClr val="bg1">
                      <a:alpha val="60000"/>
                    </a:schemeClr>
                  </a:glow>
                </a:effectLst>
              </a:rPr>
              <a:t>Parents</a:t>
            </a:r>
          </a:p>
          <a:p>
            <a:pPr marL="514350" indent="-514350"/>
            <a:r>
              <a:rPr lang="en-US" sz="4000" dirty="0" smtClean="0">
                <a:effectLst>
                  <a:glow rad="101600">
                    <a:schemeClr val="bg1">
                      <a:alpha val="60000"/>
                    </a:schemeClr>
                  </a:glow>
                </a:effectLst>
              </a:rPr>
              <a:t>Time in history</a:t>
            </a:r>
          </a:p>
          <a:p>
            <a:pPr marL="514350" indent="-514350"/>
            <a:r>
              <a:rPr lang="en-US" sz="4000" dirty="0" smtClean="0">
                <a:effectLst>
                  <a:glow rad="101600">
                    <a:schemeClr val="bg1">
                      <a:alpha val="60000"/>
                    </a:schemeClr>
                  </a:glow>
                </a:effectLst>
              </a:rPr>
              <a:t>Racial background</a:t>
            </a:r>
          </a:p>
          <a:p>
            <a:pPr marL="514350" indent="-514350"/>
            <a:r>
              <a:rPr lang="en-US" sz="4000" dirty="0" smtClean="0">
                <a:effectLst>
                  <a:glow rad="101600">
                    <a:schemeClr val="bg1">
                      <a:alpha val="60000"/>
                    </a:schemeClr>
                  </a:glow>
                </a:effectLst>
              </a:rPr>
              <a:t>National heritage</a:t>
            </a:r>
          </a:p>
          <a:p>
            <a:pPr marL="514350" indent="-514350"/>
            <a:r>
              <a:rPr lang="en-US" sz="4000" dirty="0" smtClean="0">
                <a:effectLst>
                  <a:glow rad="101600">
                    <a:schemeClr val="bg1">
                      <a:alpha val="60000"/>
                    </a:schemeClr>
                  </a:glow>
                </a:effectLst>
              </a:rPr>
              <a:t>Gender</a:t>
            </a:r>
          </a:p>
        </p:txBody>
      </p:sp>
      <p:pic>
        <p:nvPicPr>
          <p:cNvPr id="3074" name="Picture 2"/>
          <p:cNvPicPr>
            <a:picLocks noChangeAspect="1" noChangeArrowheads="1"/>
          </p:cNvPicPr>
          <p:nvPr/>
        </p:nvPicPr>
        <p:blipFill>
          <a:blip r:embed="rId3" cstate="print"/>
          <a:srcRect/>
          <a:stretch>
            <a:fillRect/>
          </a:stretch>
        </p:blipFill>
        <p:spPr bwMode="auto">
          <a:xfrm>
            <a:off x="4800600" y="1752600"/>
            <a:ext cx="4008535" cy="4038600"/>
          </a:xfrm>
          <a:prstGeom prst="rect">
            <a:avLst/>
          </a:prstGeom>
          <a:ln>
            <a:noFill/>
          </a:ln>
          <a:effectLst>
            <a:softEdge rad="112500"/>
          </a:effectLst>
        </p:spPr>
      </p:pic>
      <p:pic>
        <p:nvPicPr>
          <p:cNvPr id="3075" name="Picture 3"/>
          <p:cNvPicPr>
            <a:picLocks noChangeAspect="1" noChangeArrowheads="1"/>
          </p:cNvPicPr>
          <p:nvPr/>
        </p:nvPicPr>
        <p:blipFill>
          <a:blip r:embed="rId4" cstate="print"/>
          <a:srcRect/>
          <a:stretch>
            <a:fillRect/>
          </a:stretch>
        </p:blipFill>
        <p:spPr bwMode="auto">
          <a:xfrm>
            <a:off x="4724400" y="2286000"/>
            <a:ext cx="4216400" cy="3581400"/>
          </a:xfrm>
          <a:prstGeom prst="rect">
            <a:avLst/>
          </a:prstGeom>
          <a:ln>
            <a:noFill/>
          </a:ln>
          <a:effectLst>
            <a:softEdge rad="112500"/>
          </a:effectLst>
        </p:spPr>
      </p:pic>
      <p:pic>
        <p:nvPicPr>
          <p:cNvPr id="3076" name="Picture 4"/>
          <p:cNvPicPr>
            <a:picLocks noChangeAspect="1" noChangeArrowheads="1"/>
          </p:cNvPicPr>
          <p:nvPr/>
        </p:nvPicPr>
        <p:blipFill>
          <a:blip r:embed="rId5" cstate="print"/>
          <a:srcRect/>
          <a:stretch>
            <a:fillRect/>
          </a:stretch>
        </p:blipFill>
        <p:spPr bwMode="auto">
          <a:xfrm>
            <a:off x="4800600" y="2895600"/>
            <a:ext cx="4064000" cy="3048000"/>
          </a:xfrm>
          <a:prstGeom prst="rect">
            <a:avLst/>
          </a:prstGeom>
          <a:ln>
            <a:noFill/>
          </a:ln>
          <a:effectLst>
            <a:softEdge rad="112500"/>
          </a:effectLst>
        </p:spPr>
      </p:pic>
      <p:pic>
        <p:nvPicPr>
          <p:cNvPr id="3077" name="Picture 5"/>
          <p:cNvPicPr>
            <a:picLocks noChangeAspect="1" noChangeArrowheads="1"/>
          </p:cNvPicPr>
          <p:nvPr/>
        </p:nvPicPr>
        <p:blipFill>
          <a:blip r:embed="rId6" cstate="print"/>
          <a:srcRect/>
          <a:stretch>
            <a:fillRect/>
          </a:stretch>
        </p:blipFill>
        <p:spPr bwMode="auto">
          <a:xfrm>
            <a:off x="4724400" y="3429000"/>
            <a:ext cx="4237214" cy="2637574"/>
          </a:xfrm>
          <a:prstGeom prst="rect">
            <a:avLst/>
          </a:prstGeom>
          <a:ln>
            <a:noFill/>
          </a:ln>
          <a:effectLst>
            <a:softEdge rad="112500"/>
          </a:effectLst>
        </p:spPr>
      </p:pic>
      <p:pic>
        <p:nvPicPr>
          <p:cNvPr id="3079" name="Picture 7"/>
          <p:cNvPicPr>
            <a:picLocks noChangeAspect="1" noChangeArrowheads="1"/>
          </p:cNvPicPr>
          <p:nvPr/>
        </p:nvPicPr>
        <p:blipFill>
          <a:blip r:embed="rId7" cstate="print"/>
          <a:srcRect/>
          <a:stretch>
            <a:fillRect/>
          </a:stretch>
        </p:blipFill>
        <p:spPr bwMode="auto">
          <a:xfrm>
            <a:off x="4648200" y="4114800"/>
            <a:ext cx="4343400" cy="34607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to="" calcmode="lin" valueType="num">
                                      <p:cBhvr>
                                        <p:cTn id="12" dur="1" fill="hold"/>
                                        <p:tgtEl>
                                          <p:spTgt spid="30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 to="" calcmode="lin" valueType="num">
                                      <p:cBhvr>
                                        <p:cTn id="22" dur="1" fill="hold"/>
                                        <p:tgtEl>
                                          <p:spTgt spid="307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 to="" calcmode="lin" valueType="num">
                                      <p:cBhvr>
                                        <p:cTn id="32" dur="1" fill="hold"/>
                                        <p:tgtEl>
                                          <p:spTgt spid="307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077"/>
                                        </p:tgtEl>
                                        <p:attrNameLst>
                                          <p:attrName>style.visibility</p:attrName>
                                        </p:attrNameLst>
                                      </p:cBhvr>
                                      <p:to>
                                        <p:strVal val="visible"/>
                                      </p:to>
                                    </p:set>
                                    <p:anim to="" calcmode="lin" valueType="num">
                                      <p:cBhvr>
                                        <p:cTn id="42" dur="1" fill="hold"/>
                                        <p:tgtEl>
                                          <p:spTgt spid="307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079"/>
                                        </p:tgtEl>
                                        <p:attrNameLst>
                                          <p:attrName>style.visibility</p:attrName>
                                        </p:attrNameLst>
                                      </p:cBhvr>
                                      <p:to>
                                        <p:strVal val="visible"/>
                                      </p:to>
                                    </p:set>
                                    <p:anim to="" calcmode="lin" valueType="num">
                                      <p:cBhvr>
                                        <p:cTn id="52" dur="1" fill="hold"/>
                                        <p:tgtEl>
                                          <p:spTgt spid="307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4724400" cy="5867400"/>
          </a:xfrm>
        </p:spPr>
        <p:txBody>
          <a:bodyPr>
            <a:normAutofit/>
          </a:bodyPr>
          <a:lstStyle/>
          <a:p>
            <a:pPr hangingPunct="0"/>
            <a:r>
              <a:rPr lang="en-US" sz="4000" dirty="0" smtClean="0">
                <a:effectLst>
                  <a:glow rad="101600">
                    <a:schemeClr val="bg1">
                      <a:alpha val="60000"/>
                    </a:schemeClr>
                  </a:glow>
                </a:effectLst>
              </a:rPr>
              <a:t>Birth order</a:t>
            </a:r>
          </a:p>
          <a:p>
            <a:pPr hangingPunct="0"/>
            <a:r>
              <a:rPr lang="en-US" sz="4000" dirty="0" smtClean="0">
                <a:effectLst>
                  <a:glow rad="101600">
                    <a:schemeClr val="bg1">
                      <a:alpha val="60000"/>
                    </a:schemeClr>
                  </a:glow>
                </a:effectLst>
              </a:rPr>
              <a:t>Brothers </a:t>
            </a:r>
            <a:r>
              <a:rPr lang="en-US" sz="4000" dirty="0">
                <a:effectLst>
                  <a:glow rad="101600">
                    <a:schemeClr val="bg1">
                      <a:alpha val="60000"/>
                    </a:schemeClr>
                  </a:glow>
                </a:effectLst>
              </a:rPr>
              <a:t>and </a:t>
            </a:r>
            <a:r>
              <a:rPr lang="en-US" sz="4000" dirty="0" smtClean="0">
                <a:effectLst>
                  <a:glow rad="101600">
                    <a:schemeClr val="bg1">
                      <a:alpha val="60000"/>
                    </a:schemeClr>
                  </a:glow>
                </a:effectLst>
              </a:rPr>
              <a:t>Sisters</a:t>
            </a:r>
          </a:p>
          <a:p>
            <a:pPr hangingPunct="0"/>
            <a:r>
              <a:rPr lang="en-US" sz="4000" dirty="0" smtClean="0">
                <a:effectLst>
                  <a:glow rad="101600">
                    <a:schemeClr val="bg1">
                      <a:alpha val="60000"/>
                    </a:schemeClr>
                  </a:glow>
                </a:effectLst>
              </a:rPr>
              <a:t>Ageing</a:t>
            </a:r>
          </a:p>
          <a:p>
            <a:pPr hangingPunct="0"/>
            <a:r>
              <a:rPr lang="en-US" sz="4000" dirty="0" smtClean="0">
                <a:effectLst>
                  <a:glow rad="101600">
                    <a:schemeClr val="bg1">
                      <a:alpha val="60000"/>
                    </a:schemeClr>
                  </a:glow>
                </a:effectLst>
              </a:rPr>
              <a:t>Death</a:t>
            </a:r>
          </a:p>
          <a:p>
            <a:pPr hangingPunct="0"/>
            <a:r>
              <a:rPr lang="en-US" sz="4000" dirty="0" smtClean="0">
                <a:effectLst>
                  <a:glow rad="101600">
                    <a:schemeClr val="bg1">
                      <a:alpha val="60000"/>
                    </a:schemeClr>
                  </a:glow>
                </a:effectLst>
              </a:rPr>
              <a:t>Birth </a:t>
            </a:r>
            <a:r>
              <a:rPr lang="en-US" sz="4000" dirty="0">
                <a:effectLst>
                  <a:glow rad="101600">
                    <a:schemeClr val="bg1">
                      <a:alpha val="60000"/>
                    </a:schemeClr>
                  </a:glow>
                </a:effectLst>
              </a:rPr>
              <a:t>defects and </a:t>
            </a:r>
            <a:r>
              <a:rPr lang="en-US" sz="4000" dirty="0" smtClean="0">
                <a:effectLst>
                  <a:glow rad="101600">
                    <a:schemeClr val="bg1">
                      <a:alpha val="60000"/>
                    </a:schemeClr>
                  </a:glow>
                </a:effectLst>
              </a:rPr>
              <a:t>deformities </a:t>
            </a:r>
            <a:endParaRPr lang="en-US" sz="4000" dirty="0">
              <a:effectLst>
                <a:glow rad="101600">
                  <a:schemeClr val="bg1">
                    <a:alpha val="60000"/>
                  </a:schemeClr>
                </a:glow>
              </a:effectLst>
            </a:endParaRPr>
          </a:p>
          <a:p>
            <a:pPr>
              <a:buNone/>
            </a:pPr>
            <a:endParaRPr lang="en-US" sz="4000"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4953000" y="228600"/>
            <a:ext cx="4027715" cy="2819400"/>
          </a:xfrm>
          <a:prstGeom prst="rect">
            <a:avLst/>
          </a:prstGeom>
          <a:ln>
            <a:noFill/>
          </a:ln>
          <a:effectLst>
            <a:softEdge rad="112500"/>
          </a:effectLst>
        </p:spPr>
      </p:pic>
      <p:pic>
        <p:nvPicPr>
          <p:cNvPr id="5123" name="Picture 3"/>
          <p:cNvPicPr>
            <a:picLocks noChangeAspect="1" noChangeArrowheads="1"/>
          </p:cNvPicPr>
          <p:nvPr/>
        </p:nvPicPr>
        <p:blipFill>
          <a:blip r:embed="rId4" cstate="print"/>
          <a:srcRect/>
          <a:stretch>
            <a:fillRect/>
          </a:stretch>
        </p:blipFill>
        <p:spPr bwMode="auto">
          <a:xfrm>
            <a:off x="4953000" y="1143000"/>
            <a:ext cx="4048125" cy="2686050"/>
          </a:xfrm>
          <a:prstGeom prst="rect">
            <a:avLst/>
          </a:prstGeom>
          <a:ln>
            <a:noFill/>
          </a:ln>
          <a:effectLst>
            <a:softEdge rad="112500"/>
          </a:effectLst>
        </p:spPr>
      </p:pic>
      <p:pic>
        <p:nvPicPr>
          <p:cNvPr id="5124" name="Picture 4"/>
          <p:cNvPicPr>
            <a:picLocks noChangeAspect="1" noChangeArrowheads="1"/>
          </p:cNvPicPr>
          <p:nvPr/>
        </p:nvPicPr>
        <p:blipFill>
          <a:blip r:embed="rId5" cstate="print"/>
          <a:srcRect/>
          <a:stretch>
            <a:fillRect/>
          </a:stretch>
        </p:blipFill>
        <p:spPr bwMode="auto">
          <a:xfrm>
            <a:off x="4876800" y="1934665"/>
            <a:ext cx="4267200" cy="3040245"/>
          </a:xfrm>
          <a:prstGeom prst="rect">
            <a:avLst/>
          </a:prstGeom>
          <a:ln>
            <a:noFill/>
          </a:ln>
          <a:effectLst>
            <a:softEdge rad="112500"/>
          </a:effectLst>
        </p:spPr>
      </p:pic>
      <p:pic>
        <p:nvPicPr>
          <p:cNvPr id="5125" name="Picture 5"/>
          <p:cNvPicPr>
            <a:picLocks noChangeAspect="1" noChangeArrowheads="1"/>
          </p:cNvPicPr>
          <p:nvPr/>
        </p:nvPicPr>
        <p:blipFill>
          <a:blip r:embed="rId6" cstate="print"/>
          <a:srcRect/>
          <a:stretch>
            <a:fillRect/>
          </a:stretch>
        </p:blipFill>
        <p:spPr bwMode="auto">
          <a:xfrm>
            <a:off x="4918742" y="2895600"/>
            <a:ext cx="4225258" cy="2819400"/>
          </a:xfrm>
          <a:prstGeom prst="rect">
            <a:avLst/>
          </a:prstGeom>
          <a:ln>
            <a:noFill/>
          </a:ln>
          <a:effectLst>
            <a:softEdge rad="112500"/>
          </a:effectLst>
        </p:spPr>
      </p:pic>
      <p:pic>
        <p:nvPicPr>
          <p:cNvPr id="5126" name="Picture 6"/>
          <p:cNvPicPr>
            <a:picLocks noChangeAspect="1" noChangeArrowheads="1"/>
          </p:cNvPicPr>
          <p:nvPr/>
        </p:nvPicPr>
        <p:blipFill>
          <a:blip r:embed="rId7" cstate="print"/>
          <a:srcRect l="9278"/>
          <a:stretch>
            <a:fillRect/>
          </a:stretch>
        </p:blipFill>
        <p:spPr bwMode="auto">
          <a:xfrm>
            <a:off x="4876800" y="3781425"/>
            <a:ext cx="4267200" cy="30765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 to="" calcmode="lin" valueType="num">
                                      <p:cBhvr>
                                        <p:cTn id="17" dur="1" fill="hold"/>
                                        <p:tgtEl>
                                          <p:spTgt spid="512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 to="" calcmode="lin" valueType="num">
                                      <p:cBhvr>
                                        <p:cTn id="27" dur="1" fill="hold"/>
                                        <p:tgtEl>
                                          <p:spTgt spid="512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125"/>
                                        </p:tgtEl>
                                        <p:attrNameLst>
                                          <p:attrName>style.visibility</p:attrName>
                                        </p:attrNameLst>
                                      </p:cBhvr>
                                      <p:to>
                                        <p:strVal val="visible"/>
                                      </p:to>
                                    </p:set>
                                    <p:anim to="" calcmode="lin" valueType="num">
                                      <p:cBhvr>
                                        <p:cTn id="37" dur="1" fill="hold"/>
                                        <p:tgtEl>
                                          <p:spTgt spid="512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5126"/>
                                        </p:tgtEl>
                                        <p:attrNameLst>
                                          <p:attrName>style.visibility</p:attrName>
                                        </p:attrNameLst>
                                      </p:cBhvr>
                                      <p:to>
                                        <p:strVal val="visible"/>
                                      </p:to>
                                    </p:set>
                                    <p:anim to="" calcmode="lin" valueType="num">
                                      <p:cBhvr>
                                        <p:cTn id="47" dur="1" fill="hold"/>
                                        <p:tgtEl>
                                          <p:spTgt spid="51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8991600" cy="6400800"/>
          </a:xfrm>
        </p:spPr>
        <p:txBody>
          <a:bodyPr>
            <a:normAutofit/>
          </a:bodyPr>
          <a:lstStyle/>
          <a:p>
            <a:r>
              <a:rPr lang="en-US" sz="3600" dirty="0">
                <a:effectLst>
                  <a:glow rad="101600">
                    <a:schemeClr val="bg1">
                      <a:alpha val="60000"/>
                    </a:schemeClr>
                  </a:glow>
                </a:effectLst>
              </a:rPr>
              <a:t>Physical </a:t>
            </a:r>
            <a:r>
              <a:rPr lang="en-US" sz="3600" dirty="0" smtClean="0">
                <a:effectLst>
                  <a:glow rad="101600">
                    <a:schemeClr val="bg1">
                      <a:alpha val="60000"/>
                    </a:schemeClr>
                  </a:glow>
                </a:effectLst>
              </a:rPr>
              <a:t>features</a:t>
            </a:r>
          </a:p>
          <a:p>
            <a:pPr>
              <a:buFont typeface="Wingdings" pitchFamily="2" charset="2"/>
              <a:buChar char="Ø"/>
            </a:pPr>
            <a:r>
              <a:rPr lang="en-US" sz="3600" dirty="0" smtClean="0">
                <a:effectLst>
                  <a:glow rad="101600">
                    <a:schemeClr val="bg1">
                      <a:alpha val="60000"/>
                    </a:schemeClr>
                  </a:glow>
                </a:effectLst>
              </a:rPr>
              <a:t> Height</a:t>
            </a:r>
          </a:p>
          <a:p>
            <a:pPr>
              <a:buFont typeface="Wingdings" pitchFamily="2" charset="2"/>
              <a:buChar char="Ø"/>
            </a:pPr>
            <a:r>
              <a:rPr lang="en-US" sz="3600" dirty="0" smtClean="0">
                <a:effectLst>
                  <a:glow rad="101600">
                    <a:schemeClr val="bg1">
                      <a:alpha val="60000"/>
                    </a:schemeClr>
                  </a:glow>
                </a:effectLst>
              </a:rPr>
              <a:t> Bone size</a:t>
            </a:r>
          </a:p>
          <a:p>
            <a:pPr>
              <a:buFont typeface="Wingdings" pitchFamily="2" charset="2"/>
              <a:buChar char="Ø"/>
            </a:pPr>
            <a:r>
              <a:rPr lang="en-US" sz="3600" dirty="0" smtClean="0">
                <a:effectLst>
                  <a:glow rad="101600">
                    <a:schemeClr val="bg1">
                      <a:alpha val="60000"/>
                    </a:schemeClr>
                  </a:glow>
                </a:effectLst>
              </a:rPr>
              <a:t> Eyes</a:t>
            </a:r>
          </a:p>
          <a:p>
            <a:pPr>
              <a:buFont typeface="Wingdings" pitchFamily="2" charset="2"/>
              <a:buChar char="Ø"/>
            </a:pPr>
            <a:r>
              <a:rPr lang="en-US" sz="3600" dirty="0" smtClean="0">
                <a:effectLst>
                  <a:glow rad="101600">
                    <a:schemeClr val="bg1">
                      <a:alpha val="60000"/>
                    </a:schemeClr>
                  </a:glow>
                </a:effectLst>
              </a:rPr>
              <a:t> Nose</a:t>
            </a:r>
          </a:p>
          <a:p>
            <a:pPr>
              <a:buFont typeface="Wingdings" pitchFamily="2" charset="2"/>
              <a:buChar char="Ø"/>
            </a:pPr>
            <a:r>
              <a:rPr lang="en-US" sz="3600" dirty="0" smtClean="0">
                <a:effectLst>
                  <a:glow rad="101600">
                    <a:schemeClr val="bg1">
                      <a:alpha val="60000"/>
                    </a:schemeClr>
                  </a:glow>
                </a:effectLst>
              </a:rPr>
              <a:t> Ears</a:t>
            </a:r>
          </a:p>
          <a:p>
            <a:pPr>
              <a:buFont typeface="Wingdings" pitchFamily="2" charset="2"/>
              <a:buChar char="Ø"/>
            </a:pPr>
            <a:r>
              <a:rPr lang="en-US" sz="3600" dirty="0" smtClean="0">
                <a:effectLst>
                  <a:glow rad="101600">
                    <a:schemeClr val="bg1">
                      <a:alpha val="60000"/>
                    </a:schemeClr>
                  </a:glow>
                </a:effectLst>
              </a:rPr>
              <a:t> Complexion</a:t>
            </a:r>
          </a:p>
          <a:p>
            <a:pPr>
              <a:buFont typeface="Wingdings" pitchFamily="2" charset="2"/>
              <a:buChar char="Ø"/>
            </a:pPr>
            <a:r>
              <a:rPr lang="en-US" sz="3600" dirty="0" smtClean="0">
                <a:effectLst>
                  <a:glow rad="101600">
                    <a:schemeClr val="bg1">
                      <a:alpha val="60000"/>
                    </a:schemeClr>
                  </a:glow>
                </a:effectLst>
              </a:rPr>
              <a:t> Teeth</a:t>
            </a:r>
          </a:p>
          <a:p>
            <a:pPr>
              <a:buFont typeface="Wingdings" pitchFamily="2" charset="2"/>
              <a:buChar char="Ø"/>
            </a:pPr>
            <a:r>
              <a:rPr lang="en-US" sz="3600" dirty="0" smtClean="0">
                <a:effectLst>
                  <a:glow rad="101600">
                    <a:schemeClr val="bg1">
                      <a:alpha val="60000"/>
                    </a:schemeClr>
                  </a:glow>
                </a:effectLst>
              </a:rPr>
              <a:t> Hair</a:t>
            </a:r>
          </a:p>
          <a:p>
            <a:pPr>
              <a:buNone/>
            </a:pPr>
            <a:endParaRPr lang="en-US" sz="3600" dirty="0" smtClean="0"/>
          </a:p>
        </p:txBody>
      </p:sp>
      <p:pic>
        <p:nvPicPr>
          <p:cNvPr id="24578" name="Picture 2"/>
          <p:cNvPicPr>
            <a:picLocks noChangeAspect="1" noChangeArrowheads="1"/>
          </p:cNvPicPr>
          <p:nvPr/>
        </p:nvPicPr>
        <p:blipFill>
          <a:blip r:embed="rId3" cstate="print"/>
          <a:srcRect/>
          <a:stretch>
            <a:fillRect/>
          </a:stretch>
        </p:blipFill>
        <p:spPr bwMode="auto">
          <a:xfrm>
            <a:off x="4648200" y="228600"/>
            <a:ext cx="4286250" cy="32385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3581400" y="838200"/>
            <a:ext cx="4038600" cy="4038600"/>
          </a:xfrm>
          <a:prstGeom prst="rect">
            <a:avLst/>
          </a:prstGeom>
          <a:noFill/>
          <a:ln w="9525">
            <a:noFill/>
            <a:miter lim="800000"/>
            <a:headEnd/>
            <a:tailEnd/>
          </a:ln>
        </p:spPr>
      </p:pic>
      <p:pic>
        <p:nvPicPr>
          <p:cNvPr id="24580" name="Picture 4"/>
          <p:cNvPicPr>
            <a:picLocks noChangeAspect="1" noChangeArrowheads="1"/>
          </p:cNvPicPr>
          <p:nvPr/>
        </p:nvPicPr>
        <p:blipFill>
          <a:blip r:embed="rId5" cstate="print"/>
          <a:srcRect/>
          <a:stretch>
            <a:fillRect/>
          </a:stretch>
        </p:blipFill>
        <p:spPr bwMode="auto">
          <a:xfrm>
            <a:off x="4495800" y="1905000"/>
            <a:ext cx="4648200" cy="3125915"/>
          </a:xfrm>
          <a:prstGeom prst="rect">
            <a:avLst/>
          </a:prstGeom>
          <a:noFill/>
          <a:ln w="9525">
            <a:noFill/>
            <a:miter lim="800000"/>
            <a:headEnd/>
            <a:tailEnd/>
          </a:ln>
        </p:spPr>
      </p:pic>
      <p:pic>
        <p:nvPicPr>
          <p:cNvPr id="24581" name="Picture 5"/>
          <p:cNvPicPr>
            <a:picLocks noChangeAspect="1" noChangeArrowheads="1"/>
          </p:cNvPicPr>
          <p:nvPr/>
        </p:nvPicPr>
        <p:blipFill>
          <a:blip r:embed="rId6" cstate="print"/>
          <a:srcRect/>
          <a:stretch>
            <a:fillRect/>
          </a:stretch>
        </p:blipFill>
        <p:spPr bwMode="auto">
          <a:xfrm>
            <a:off x="3124200" y="2438400"/>
            <a:ext cx="5162550" cy="4286250"/>
          </a:xfrm>
          <a:prstGeom prst="rect">
            <a:avLst/>
          </a:prstGeom>
          <a:noFill/>
          <a:ln w="9525">
            <a:noFill/>
            <a:miter lim="800000"/>
            <a:headEnd/>
            <a:tailEnd/>
          </a:ln>
        </p:spPr>
      </p:pic>
      <p:pic>
        <p:nvPicPr>
          <p:cNvPr id="24582" name="Picture 6"/>
          <p:cNvPicPr>
            <a:picLocks noChangeAspect="1" noChangeArrowheads="1"/>
          </p:cNvPicPr>
          <p:nvPr/>
        </p:nvPicPr>
        <p:blipFill>
          <a:blip r:embed="rId7" cstate="print"/>
          <a:srcRect/>
          <a:stretch>
            <a:fillRect/>
          </a:stretch>
        </p:blipFill>
        <p:spPr bwMode="auto">
          <a:xfrm>
            <a:off x="5181600" y="3354428"/>
            <a:ext cx="3838575" cy="3503572"/>
          </a:xfrm>
          <a:prstGeom prst="rect">
            <a:avLst/>
          </a:prstGeom>
          <a:noFill/>
          <a:ln w="9525">
            <a:noFill/>
            <a:miter lim="800000"/>
            <a:headEnd/>
            <a:tailEnd/>
          </a:ln>
        </p:spPr>
      </p:pic>
      <p:pic>
        <p:nvPicPr>
          <p:cNvPr id="24583" name="Picture 7"/>
          <p:cNvPicPr>
            <a:picLocks noChangeAspect="1" noChangeArrowheads="1"/>
          </p:cNvPicPr>
          <p:nvPr/>
        </p:nvPicPr>
        <p:blipFill>
          <a:blip r:embed="rId8" cstate="print"/>
          <a:srcRect/>
          <a:stretch>
            <a:fillRect/>
          </a:stretch>
        </p:blipFill>
        <p:spPr bwMode="auto">
          <a:xfrm>
            <a:off x="2971800" y="2972619"/>
            <a:ext cx="2779542" cy="3885381"/>
          </a:xfrm>
          <a:prstGeom prst="rect">
            <a:avLst/>
          </a:prstGeom>
          <a:noFill/>
          <a:ln w="9525">
            <a:noFill/>
            <a:miter lim="800000"/>
            <a:headEnd/>
            <a:tailEnd/>
          </a:ln>
        </p:spPr>
      </p:pic>
      <p:pic>
        <p:nvPicPr>
          <p:cNvPr id="24584" name="Picture 8"/>
          <p:cNvPicPr>
            <a:picLocks noChangeAspect="1" noChangeArrowheads="1"/>
          </p:cNvPicPr>
          <p:nvPr/>
        </p:nvPicPr>
        <p:blipFill>
          <a:blip r:embed="rId9" cstate="print"/>
          <a:srcRect/>
          <a:stretch>
            <a:fillRect/>
          </a:stretch>
        </p:blipFill>
        <p:spPr bwMode="auto">
          <a:xfrm>
            <a:off x="4724400" y="1295400"/>
            <a:ext cx="3810000" cy="3810000"/>
          </a:xfrm>
          <a:prstGeom prst="rect">
            <a:avLst/>
          </a:prstGeom>
          <a:noFill/>
          <a:ln w="9525">
            <a:noFill/>
            <a:miter lim="800000"/>
            <a:headEnd/>
            <a:tailEnd/>
          </a:ln>
        </p:spPr>
      </p:pic>
      <p:pic>
        <p:nvPicPr>
          <p:cNvPr id="24585" name="Picture 9"/>
          <p:cNvPicPr>
            <a:picLocks noChangeAspect="1" noChangeArrowheads="1"/>
          </p:cNvPicPr>
          <p:nvPr/>
        </p:nvPicPr>
        <p:blipFill>
          <a:blip r:embed="rId10" cstate="print"/>
          <a:srcRect r="3342" b="1724"/>
          <a:stretch>
            <a:fillRect/>
          </a:stretch>
        </p:blipFill>
        <p:spPr bwMode="auto">
          <a:xfrm>
            <a:off x="3276600" y="3429000"/>
            <a:ext cx="3879850" cy="2971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to="" calcmode="lin" valueType="num">
                                      <p:cBhvr>
                                        <p:cTn id="12" dur="1" fill="hold"/>
                                        <p:tgtEl>
                                          <p:spTgt spid="2457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9"/>
                                        </p:tgtEl>
                                        <p:attrNameLst>
                                          <p:attrName>style.visibility</p:attrName>
                                        </p:attrNameLst>
                                      </p:cBhvr>
                                      <p:to>
                                        <p:strVal val="visible"/>
                                      </p:to>
                                    </p:set>
                                    <p:anim to="" calcmode="lin" valueType="num">
                                      <p:cBhvr>
                                        <p:cTn id="22" dur="1" fill="hold"/>
                                        <p:tgtEl>
                                          <p:spTgt spid="2457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4580"/>
                                        </p:tgtEl>
                                        <p:attrNameLst>
                                          <p:attrName>style.visibility</p:attrName>
                                        </p:attrNameLst>
                                      </p:cBhvr>
                                      <p:to>
                                        <p:strVal val="visible"/>
                                      </p:to>
                                    </p:set>
                                    <p:anim to="" calcmode="lin" valueType="num">
                                      <p:cBhvr>
                                        <p:cTn id="32" dur="1" fill="hold"/>
                                        <p:tgtEl>
                                          <p:spTgt spid="2458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to="" calcmode="lin" valueType="num">
                                      <p:cBhvr>
                                        <p:cTn id="37" dur="1" fill="hold"/>
                                        <p:tgtEl>
                                          <p:spTgt spid="3">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4581"/>
                                        </p:tgtEl>
                                        <p:attrNameLst>
                                          <p:attrName>style.visibility</p:attrName>
                                        </p:attrNameLst>
                                      </p:cBhvr>
                                      <p:to>
                                        <p:strVal val="visible"/>
                                      </p:to>
                                    </p:set>
                                    <p:anim to="" calcmode="lin" valueType="num">
                                      <p:cBhvr>
                                        <p:cTn id="42" dur="1" fill="hold"/>
                                        <p:tgtEl>
                                          <p:spTgt spid="2458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to="" calcmode="lin" valueType="num">
                                      <p:cBhvr>
                                        <p:cTn id="47" dur="1" fill="hold"/>
                                        <p:tgtEl>
                                          <p:spTgt spid="3">
                                            <p:txEl>
                                              <p:pRg st="5" end="5"/>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4582"/>
                                        </p:tgtEl>
                                        <p:attrNameLst>
                                          <p:attrName>style.visibility</p:attrName>
                                        </p:attrNameLst>
                                      </p:cBhvr>
                                      <p:to>
                                        <p:strVal val="visible"/>
                                      </p:to>
                                    </p:set>
                                    <p:anim to="" calcmode="lin" valueType="num">
                                      <p:cBhvr>
                                        <p:cTn id="52" dur="1" fill="hold"/>
                                        <p:tgtEl>
                                          <p:spTgt spid="2458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to="" calcmode="lin" valueType="num">
                                      <p:cBhvr>
                                        <p:cTn id="57" dur="1" fill="hold"/>
                                        <p:tgtEl>
                                          <p:spTgt spid="3">
                                            <p:txEl>
                                              <p:pRg st="6" end="6"/>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24583"/>
                                        </p:tgtEl>
                                        <p:attrNameLst>
                                          <p:attrName>style.visibility</p:attrName>
                                        </p:attrNameLst>
                                      </p:cBhvr>
                                      <p:to>
                                        <p:strVal val="visible"/>
                                      </p:to>
                                    </p:set>
                                    <p:anim to="" calcmode="lin" valueType="num">
                                      <p:cBhvr>
                                        <p:cTn id="62" dur="1" fill="hold"/>
                                        <p:tgtEl>
                                          <p:spTgt spid="2458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24584"/>
                                        </p:tgtEl>
                                        <p:attrNameLst>
                                          <p:attrName>style.visibility</p:attrName>
                                        </p:attrNameLst>
                                      </p:cBhvr>
                                      <p:to>
                                        <p:strVal val="visible"/>
                                      </p:to>
                                    </p:set>
                                    <p:anim to="" calcmode="lin" valueType="num">
                                      <p:cBhvr>
                                        <p:cTn id="72" dur="1" fill="hold"/>
                                        <p:tgtEl>
                                          <p:spTgt spid="2458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 to="" calcmode="lin" valueType="num">
                                      <p:cBhvr>
                                        <p:cTn id="77" dur="1" fill="hold"/>
                                        <p:tgtEl>
                                          <p:spTgt spid="3">
                                            <p:txEl>
                                              <p:pRg st="8" end="8"/>
                                            </p:txEl>
                                          </p:spTgt>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24585"/>
                                        </p:tgtEl>
                                        <p:attrNameLst>
                                          <p:attrName>style.visibility</p:attrName>
                                        </p:attrNameLst>
                                      </p:cBhvr>
                                      <p:to>
                                        <p:strVal val="visible"/>
                                      </p:to>
                                    </p:set>
                                    <p:anim to="" calcmode="lin" valueType="num">
                                      <p:cBhvr>
                                        <p:cTn id="82" dur="1" fill="hold"/>
                                        <p:tgtEl>
                                          <p:spTgt spid="2458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TotalTime>
  <Words>1180</Words>
  <Application>Microsoft Office PowerPoint</Application>
  <PresentationFormat>On-screen Show (4:3)</PresentationFormat>
  <Paragraphs>154</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How to Deal With Self-Rejection</vt:lpstr>
      <vt:lpstr>Slide 2</vt:lpstr>
      <vt:lpstr>Signs of Low Self-Esteem </vt:lpstr>
      <vt:lpstr>Slide 4</vt:lpstr>
      <vt:lpstr>Slide 5</vt:lpstr>
      <vt:lpstr>God’s analogy of the potter’s wheel </vt:lpstr>
      <vt:lpstr>What are God’s  Unchangeable Features?</vt:lpstr>
      <vt:lpstr>Slide 8</vt:lpstr>
      <vt:lpstr>Slide 9</vt:lpstr>
      <vt:lpstr>Slide 10</vt:lpstr>
      <vt:lpstr>Meditate on Psalms 139                  to gain Self-acceptance</vt:lpstr>
      <vt:lpstr>Accepting yourself the  way God Designed you</vt:lpstr>
      <vt:lpstr>The Key to Self-acceptance is thinking right about yourself</vt:lpstr>
      <vt:lpstr>Understand Who We Are “IN CHRIST” (II Corinthians 5:17)</vt:lpstr>
      <vt:lpstr>Slide 15</vt:lpstr>
      <vt:lpstr>Slide 16</vt:lpstr>
      <vt:lpstr>Slide 17</vt:lpstr>
      <vt:lpstr>Slide 18</vt:lpstr>
      <vt:lpstr>Slide 19</vt:lpstr>
      <vt:lpstr>Slide 20</vt:lpstr>
      <vt:lpstr>Overcoming Satan’s Deception</vt:lpstr>
      <vt:lpstr>How is Satan Overcome?</vt:lpstr>
      <vt:lpstr>Slide 23</vt:lpstr>
      <vt:lpstr>Slide 24</vt:lpstr>
      <vt:lpstr>Slide 25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Deal With Self-Rejection</dc:title>
  <dc:creator>Ptr. Daniel White</dc:creator>
  <cp:lastModifiedBy>Ptr. Daniel White</cp:lastModifiedBy>
  <cp:revision>13</cp:revision>
  <dcterms:created xsi:type="dcterms:W3CDTF">2011-01-04T17:12:12Z</dcterms:created>
  <dcterms:modified xsi:type="dcterms:W3CDTF">2011-01-13T16:14:43Z</dcterms:modified>
</cp:coreProperties>
</file>