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8" r:id="rId16"/>
    <p:sldId id="286" r:id="rId17"/>
    <p:sldId id="287" r:id="rId18"/>
    <p:sldId id="272" r:id="rId19"/>
    <p:sldId id="273" r:id="rId20"/>
    <p:sldId id="283" r:id="rId21"/>
    <p:sldId id="274" r:id="rId22"/>
    <p:sldId id="276" r:id="rId23"/>
    <p:sldId id="277" r:id="rId24"/>
    <p:sldId id="278" r:id="rId25"/>
    <p:sldId id="279" r:id="rId26"/>
    <p:sldId id="280" r:id="rId27"/>
    <p:sldId id="284" r:id="rId28"/>
    <p:sldId id="281" r:id="rId29"/>
    <p:sldId id="282" r:id="rId30"/>
    <p:sldId id="28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0" autoAdjust="0"/>
    <p:restoredTop sz="94711" autoAdjust="0"/>
  </p:normalViewPr>
  <p:slideViewPr>
    <p:cSldViewPr>
      <p:cViewPr varScale="1">
        <p:scale>
          <a:sx n="110" d="100"/>
          <a:sy n="110" d="100"/>
        </p:scale>
        <p:origin x="-106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F7ED3A-8671-4AF9-A27A-898B30DDD526}" type="datetimeFigureOut">
              <a:rPr lang="en-US" smtClean="0"/>
              <a:pPr/>
              <a:t>4/17/2014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25A8A6-60B1-443D-9721-46A87B2EA883}"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18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19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25A8A6-60B1-443D-9721-46A87B2EA883}" type="slidenum">
              <a:rPr lang="en-US" smtClean="0"/>
              <a:pPr/>
              <a:t>20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21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23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24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25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26</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25A8A6-60B1-443D-9721-46A87B2EA883}" type="slidenum">
              <a:rPr lang="en-US" smtClean="0"/>
              <a:pPr/>
              <a:t>27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28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29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25A8A6-60B1-443D-9721-46A87B2EA883}" type="slidenum">
              <a:rPr lang="en-US" smtClean="0"/>
              <a:pPr/>
              <a:t>30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65F97B-AC90-49C7-A910-7558C1435E8D}" type="datetimeFigureOut">
              <a:rPr lang="en-US" smtClean="0"/>
              <a:pPr/>
              <a:t>4/17/2014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83B7CD-5DA8-4511-BD1D-3698B8E430A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65F97B-AC90-49C7-A910-7558C1435E8D}" type="datetimeFigureOut">
              <a:rPr lang="en-US" smtClean="0"/>
              <a:pPr/>
              <a:t>4/17/2014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83B7CD-5DA8-4511-BD1D-3698B8E430A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65F97B-AC90-49C7-A910-7558C1435E8D}" type="datetimeFigureOut">
              <a:rPr lang="en-US" smtClean="0"/>
              <a:pPr/>
              <a:t>4/17/2014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83B7CD-5DA8-4511-BD1D-3698B8E430A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65F97B-AC90-49C7-A910-7558C1435E8D}" type="datetimeFigureOut">
              <a:rPr lang="en-US" smtClean="0"/>
              <a:pPr/>
              <a:t>4/17/2014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83B7CD-5DA8-4511-BD1D-3698B8E430A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65F97B-AC90-49C7-A910-7558C1435E8D}" type="datetimeFigureOut">
              <a:rPr lang="en-US" smtClean="0"/>
              <a:pPr/>
              <a:t>4/17/2014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83B7CD-5DA8-4511-BD1D-3698B8E430A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65F97B-AC90-49C7-A910-7558C1435E8D}" type="datetimeFigureOut">
              <a:rPr lang="en-US" smtClean="0"/>
              <a:pPr/>
              <a:t>4/17/2014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83B7CD-5DA8-4511-BD1D-3698B8E430A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65F97B-AC90-49C7-A910-7558C1435E8D}" type="datetimeFigureOut">
              <a:rPr lang="en-US" smtClean="0"/>
              <a:pPr/>
              <a:t>4/17/2014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F83B7CD-5DA8-4511-BD1D-3698B8E430A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65F97B-AC90-49C7-A910-7558C1435E8D}" type="datetimeFigureOut">
              <a:rPr lang="en-US" smtClean="0"/>
              <a:pPr/>
              <a:t>4/17/2014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F83B7CD-5DA8-4511-BD1D-3698B8E430A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65F97B-AC90-49C7-A910-7558C1435E8D}" type="datetimeFigureOut">
              <a:rPr lang="en-US" smtClean="0"/>
              <a:pPr/>
              <a:t>4/17/2014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F83B7CD-5DA8-4511-BD1D-3698B8E430A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65F97B-AC90-49C7-A910-7558C1435E8D}" type="datetimeFigureOut">
              <a:rPr lang="en-US" smtClean="0"/>
              <a:pPr/>
              <a:t>4/17/2014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83B7CD-5DA8-4511-BD1D-3698B8E430A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65F97B-AC90-49C7-A910-7558C1435E8D}" type="datetimeFigureOut">
              <a:rPr lang="en-US" smtClean="0"/>
              <a:pPr/>
              <a:t>4/17/2014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83B7CD-5DA8-4511-BD1D-3698B8E430A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5F97B-AC90-49C7-A910-7558C1435E8D}" type="datetimeFigureOut">
              <a:rPr lang="en-US" smtClean="0"/>
              <a:pPr/>
              <a:t>4/17/2014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3B7CD-5DA8-4511-BD1D-3698B8E430A1}"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
            <a:ext cx="8839200" cy="1600199"/>
          </a:xfrm>
        </p:spPr>
        <p:txBody>
          <a:bodyPr>
            <a:normAutofit fontScale="90000"/>
          </a:bodyPr>
          <a:lstStyle/>
          <a:p>
            <a:r>
              <a:rPr lang="en-US" sz="5400" dirty="0" smtClean="0">
                <a:effectLst>
                  <a:glow rad="101600">
                    <a:schemeClr val="bg1">
                      <a:alpha val="60000"/>
                    </a:schemeClr>
                  </a:glow>
                </a:effectLst>
              </a:rPr>
              <a:t>Six Purposes of Marriage</a:t>
            </a:r>
            <a:br>
              <a:rPr lang="en-US" sz="5400" dirty="0" smtClean="0">
                <a:effectLst>
                  <a:glow rad="101600">
                    <a:schemeClr val="bg1">
                      <a:alpha val="60000"/>
                    </a:schemeClr>
                  </a:glow>
                </a:effectLst>
              </a:rPr>
            </a:br>
            <a:r>
              <a:rPr lang="en-US" sz="4900" i="1" dirty="0" smtClean="0">
                <a:effectLst>
                  <a:glow rad="101600">
                    <a:schemeClr val="bg1">
                      <a:alpha val="60000"/>
                    </a:schemeClr>
                  </a:glow>
                </a:effectLst>
              </a:rPr>
              <a:t>(</a:t>
            </a:r>
            <a:r>
              <a:rPr lang="en-US" sz="4900" i="1" smtClean="0">
                <a:effectLst>
                  <a:glow rad="101600">
                    <a:schemeClr val="bg1">
                      <a:alpha val="60000"/>
                    </a:schemeClr>
                  </a:glow>
                </a:effectLst>
              </a:rPr>
              <a:t>Part 1-3)</a:t>
            </a:r>
            <a:endParaRPr lang="en-US" sz="4900" i="1" dirty="0">
              <a:effectLst>
                <a:glow rad="101600">
                  <a:schemeClr val="bg1">
                    <a:alpha val="60000"/>
                  </a:schemeClr>
                </a:glow>
              </a:effectLst>
            </a:endParaRPr>
          </a:p>
        </p:txBody>
      </p:sp>
      <p:sp>
        <p:nvSpPr>
          <p:cNvPr id="3" name="Subtitle 2"/>
          <p:cNvSpPr>
            <a:spLocks noGrp="1"/>
          </p:cNvSpPr>
          <p:nvPr>
            <p:ph type="subTitle" idx="1"/>
          </p:nvPr>
        </p:nvSpPr>
        <p:spPr>
          <a:xfrm>
            <a:off x="381000" y="2209800"/>
            <a:ext cx="8763000" cy="5257800"/>
          </a:xfrm>
        </p:spPr>
        <p:txBody>
          <a:bodyPr>
            <a:normAutofit/>
          </a:bodyPr>
          <a:lstStyle/>
          <a:p>
            <a:pPr algn="l">
              <a:buFont typeface="Arial" charset="0"/>
              <a:buChar char="•"/>
            </a:pPr>
            <a:r>
              <a:rPr lang="en-US" sz="3600" dirty="0" smtClean="0">
                <a:solidFill>
                  <a:srgbClr val="FFFF00"/>
                </a:solidFill>
                <a:effectLst>
                  <a:glow rad="101600">
                    <a:schemeClr val="bg1">
                      <a:alpha val="60000"/>
                    </a:schemeClr>
                  </a:glow>
                </a:effectLst>
              </a:rPr>
              <a:t> Companionship</a:t>
            </a:r>
          </a:p>
          <a:p>
            <a:pPr algn="l">
              <a:buFont typeface="Arial" charset="0"/>
              <a:buChar char="•"/>
            </a:pPr>
            <a:r>
              <a:rPr lang="en-US" sz="3600" dirty="0">
                <a:solidFill>
                  <a:srgbClr val="FFFF00"/>
                </a:solidFill>
                <a:effectLst>
                  <a:glow rad="101600">
                    <a:schemeClr val="bg1">
                      <a:alpha val="60000"/>
                    </a:schemeClr>
                  </a:glow>
                </a:effectLst>
              </a:rPr>
              <a:t> </a:t>
            </a:r>
            <a:r>
              <a:rPr lang="en-US" sz="3600" dirty="0" smtClean="0">
                <a:solidFill>
                  <a:srgbClr val="FFFF00"/>
                </a:solidFill>
                <a:effectLst>
                  <a:glow rad="101600">
                    <a:schemeClr val="bg1">
                      <a:alpha val="60000"/>
                    </a:schemeClr>
                  </a:glow>
                </a:effectLst>
              </a:rPr>
              <a:t>Enjoyment</a:t>
            </a:r>
          </a:p>
          <a:p>
            <a:pPr algn="l">
              <a:buFont typeface="Arial" charset="0"/>
              <a:buChar char="•"/>
            </a:pPr>
            <a:r>
              <a:rPr lang="en-US" sz="3600" dirty="0">
                <a:solidFill>
                  <a:srgbClr val="FFFF00"/>
                </a:solidFill>
                <a:effectLst>
                  <a:glow rad="101600">
                    <a:schemeClr val="bg1">
                      <a:alpha val="60000"/>
                    </a:schemeClr>
                  </a:glow>
                </a:effectLst>
              </a:rPr>
              <a:t> </a:t>
            </a:r>
            <a:r>
              <a:rPr lang="en-US" sz="3600" dirty="0" smtClean="0">
                <a:solidFill>
                  <a:srgbClr val="FFFF00"/>
                </a:solidFill>
                <a:effectLst>
                  <a:glow rad="101600">
                    <a:schemeClr val="bg1">
                      <a:alpha val="60000"/>
                    </a:schemeClr>
                  </a:glow>
                </a:effectLst>
              </a:rPr>
              <a:t>Fruitfulness</a:t>
            </a:r>
          </a:p>
          <a:p>
            <a:pPr algn="l">
              <a:buFont typeface="Arial" charset="0"/>
              <a:buChar char="•"/>
            </a:pPr>
            <a:r>
              <a:rPr lang="en-US" sz="3600" dirty="0" smtClean="0">
                <a:effectLst>
                  <a:glow rad="101600">
                    <a:schemeClr val="bg1">
                      <a:alpha val="60000"/>
                    </a:schemeClr>
                  </a:glow>
                </a:effectLst>
              </a:rPr>
              <a:t> Completeness</a:t>
            </a:r>
          </a:p>
          <a:p>
            <a:pPr algn="l">
              <a:buFont typeface="Arial" charset="0"/>
              <a:buChar char="•"/>
            </a:pPr>
            <a:r>
              <a:rPr lang="en-US" sz="3600" dirty="0">
                <a:effectLst>
                  <a:glow rad="101600">
                    <a:schemeClr val="bg1">
                      <a:alpha val="60000"/>
                    </a:schemeClr>
                  </a:glow>
                </a:effectLst>
              </a:rPr>
              <a:t> </a:t>
            </a:r>
            <a:r>
              <a:rPr lang="en-US" sz="3600" dirty="0" smtClean="0">
                <a:effectLst>
                  <a:glow rad="101600">
                    <a:schemeClr val="bg1">
                      <a:alpha val="60000"/>
                    </a:schemeClr>
                  </a:glow>
                </a:effectLst>
              </a:rPr>
              <a:t>Protection</a:t>
            </a:r>
          </a:p>
          <a:p>
            <a:pPr algn="l">
              <a:buFont typeface="Arial" charset="0"/>
              <a:buChar char="•"/>
            </a:pPr>
            <a:r>
              <a:rPr lang="en-US" sz="3600" dirty="0" smtClean="0">
                <a:effectLst>
                  <a:glow rad="101600">
                    <a:schemeClr val="bg1">
                      <a:alpha val="60000"/>
                    </a:schemeClr>
                  </a:glow>
                </a:effectLst>
              </a:rPr>
              <a:t> Typify Christ’s relationship with His Church   </a:t>
            </a:r>
          </a:p>
          <a:p>
            <a:pPr algn="l"/>
            <a:r>
              <a:rPr lang="en-US" sz="3600" dirty="0">
                <a:effectLst>
                  <a:glow rad="101600">
                    <a:schemeClr val="bg1">
                      <a:alpha val="60000"/>
                    </a:schemeClr>
                  </a:glow>
                </a:effectLst>
              </a:rPr>
              <a:t> </a:t>
            </a:r>
            <a:r>
              <a:rPr lang="en-US" sz="3600" dirty="0" smtClean="0">
                <a:effectLst>
                  <a:glow rad="101600">
                    <a:schemeClr val="bg1">
                      <a:alpha val="60000"/>
                    </a:schemeClr>
                  </a:glow>
                </a:effectLst>
              </a:rPr>
              <a:t>  </a:t>
            </a:r>
          </a:p>
          <a:p>
            <a:pPr algn="l">
              <a:buFont typeface="Arial" charset="0"/>
              <a:buChar char="•"/>
            </a:pPr>
            <a:endParaRPr lang="en-US" sz="3600" dirty="0" smtClean="0">
              <a:effectLst>
                <a:glow rad="101600">
                  <a:schemeClr val="bg1">
                    <a:alpha val="60000"/>
                  </a:schemeClr>
                </a:glow>
              </a:effectLst>
            </a:endParaRPr>
          </a:p>
          <a:p>
            <a:pPr algn="l"/>
            <a:endParaRPr lang="en-US" sz="3600"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lum bright="-10000"/>
          </a:blip>
          <a:srcRect/>
          <a:stretch>
            <a:fillRect/>
          </a:stretch>
        </p:blipFill>
        <p:spPr bwMode="auto">
          <a:xfrm flipH="1">
            <a:off x="4800600" y="1600200"/>
            <a:ext cx="2971800" cy="3916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Left"/>
            <a:lightRig rig="threePt" dir="t"/>
          </a:scene3d>
          <a:sp3d>
            <a:bevelT prst="convex"/>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a:bodyPr>
          <a:lstStyle/>
          <a:p>
            <a:r>
              <a:rPr lang="en-US" sz="4800" dirty="0" smtClean="0">
                <a:effectLst>
                  <a:glow rad="101600">
                    <a:schemeClr val="bg1">
                      <a:alpha val="60000"/>
                    </a:schemeClr>
                  </a:glow>
                </a:effectLst>
              </a:rPr>
              <a:t>2# Enjoyment</a:t>
            </a:r>
            <a:endParaRPr lang="en-US" sz="4800" dirty="0">
              <a:effectLst>
                <a:glow rad="101600">
                  <a:schemeClr val="bg1">
                    <a:alpha val="60000"/>
                  </a:schemeClr>
                </a:glow>
              </a:effectLst>
            </a:endParaRPr>
          </a:p>
        </p:txBody>
      </p:sp>
      <p:sp>
        <p:nvSpPr>
          <p:cNvPr id="3" name="Content Placeholder 2"/>
          <p:cNvSpPr>
            <a:spLocks noGrp="1"/>
          </p:cNvSpPr>
          <p:nvPr>
            <p:ph idx="1"/>
          </p:nvPr>
        </p:nvSpPr>
        <p:spPr>
          <a:xfrm>
            <a:off x="0" y="1295400"/>
            <a:ext cx="9144000" cy="5562600"/>
          </a:xfrm>
        </p:spPr>
        <p:txBody>
          <a:bodyPr>
            <a:normAutofit lnSpcReduction="10000"/>
          </a:bodyPr>
          <a:lstStyle/>
          <a:p>
            <a:pPr>
              <a:buNone/>
            </a:pPr>
            <a:r>
              <a:rPr lang="en-US" sz="3600" i="1" dirty="0" smtClean="0">
                <a:solidFill>
                  <a:srgbClr val="FFC000"/>
                </a:solidFill>
                <a:effectLst>
                  <a:glow rad="101600">
                    <a:schemeClr val="bg1">
                      <a:alpha val="60000"/>
                    </a:schemeClr>
                  </a:glow>
                </a:effectLst>
              </a:rPr>
              <a:t>  “Marriage is honorable in all, and the bed undefiled: but whoremongers and adulterers God will judge .” (Heb. 13:4)</a:t>
            </a:r>
          </a:p>
          <a:p>
            <a:pPr>
              <a:buFont typeface="Wingdings"/>
              <a:buChar char="Ø"/>
            </a:pPr>
            <a:r>
              <a:rPr lang="en-US" sz="3600" i="1" dirty="0" smtClean="0">
                <a:effectLst>
                  <a:glow rad="101600">
                    <a:schemeClr val="bg1">
                      <a:alpha val="60000"/>
                    </a:schemeClr>
                  </a:glow>
                </a:effectLst>
              </a:rPr>
              <a:t> Honorable = of great worth or value</a:t>
            </a:r>
          </a:p>
          <a:p>
            <a:pPr>
              <a:buFont typeface="Wingdings"/>
              <a:buChar char="Ø"/>
            </a:pPr>
            <a:r>
              <a:rPr lang="en-US" sz="3600" i="1" dirty="0" smtClean="0">
                <a:effectLst>
                  <a:glow rad="101600">
                    <a:schemeClr val="bg1">
                      <a:alpha val="60000"/>
                    </a:schemeClr>
                  </a:glow>
                </a:effectLst>
              </a:rPr>
              <a:t> Bed = martial bed</a:t>
            </a:r>
          </a:p>
          <a:p>
            <a:pPr>
              <a:buFont typeface="Wingdings"/>
              <a:buChar char="Ø"/>
            </a:pPr>
            <a:r>
              <a:rPr lang="en-US" sz="3600" i="1" dirty="0" smtClean="0">
                <a:effectLst>
                  <a:glow rad="101600">
                    <a:schemeClr val="bg1">
                      <a:alpha val="60000"/>
                    </a:schemeClr>
                  </a:glow>
                </a:effectLst>
              </a:rPr>
              <a:t> Undefiled = to be kept unsoiled / pure</a:t>
            </a:r>
          </a:p>
          <a:p>
            <a:pPr>
              <a:buFont typeface="Wingdings"/>
              <a:buChar char="Ø"/>
            </a:pPr>
            <a:r>
              <a:rPr lang="en-US" sz="3600" i="1" dirty="0">
                <a:effectLst>
                  <a:glow rad="101600">
                    <a:schemeClr val="bg1">
                      <a:alpha val="60000"/>
                    </a:schemeClr>
                  </a:glow>
                </a:effectLst>
              </a:rPr>
              <a:t> </a:t>
            </a:r>
            <a:r>
              <a:rPr lang="en-US" sz="3600" i="1" dirty="0" smtClean="0">
                <a:effectLst>
                  <a:glow rad="101600">
                    <a:schemeClr val="bg1">
                      <a:alpha val="60000"/>
                    </a:schemeClr>
                  </a:glow>
                </a:effectLst>
              </a:rPr>
              <a:t>Whoremongers (pornos) = fornicators</a:t>
            </a:r>
          </a:p>
          <a:p>
            <a:pPr>
              <a:buFont typeface="Wingdings"/>
              <a:buChar char="Ø"/>
            </a:pPr>
            <a:r>
              <a:rPr lang="en-US" sz="3600" i="1" dirty="0">
                <a:effectLst>
                  <a:glow rad="101600">
                    <a:schemeClr val="bg1">
                      <a:alpha val="60000"/>
                    </a:schemeClr>
                  </a:glow>
                </a:effectLst>
              </a:rPr>
              <a:t> </a:t>
            </a:r>
            <a:r>
              <a:rPr lang="en-US" sz="3600" i="1" dirty="0" smtClean="0">
                <a:effectLst>
                  <a:glow rad="101600">
                    <a:schemeClr val="bg1">
                      <a:alpha val="60000"/>
                    </a:schemeClr>
                  </a:glow>
                </a:effectLst>
              </a:rPr>
              <a:t>Adulterers = unfaithfulness after marriage</a:t>
            </a:r>
          </a:p>
          <a:p>
            <a:pPr>
              <a:buFont typeface="Wingdings"/>
              <a:buChar char="Ø"/>
            </a:pPr>
            <a:r>
              <a:rPr lang="en-US" sz="3600" i="1" dirty="0">
                <a:effectLst>
                  <a:glow rad="101600">
                    <a:schemeClr val="bg1">
                      <a:alpha val="60000"/>
                    </a:schemeClr>
                  </a:glow>
                </a:effectLst>
              </a:rPr>
              <a:t> </a:t>
            </a:r>
            <a:r>
              <a:rPr lang="en-US" sz="3600" i="1" dirty="0" smtClean="0">
                <a:solidFill>
                  <a:srgbClr val="FFC000"/>
                </a:solidFill>
                <a:effectLst>
                  <a:glow rad="101600">
                    <a:schemeClr val="bg1">
                      <a:alpha val="60000"/>
                    </a:schemeClr>
                  </a:glow>
                </a:effectLst>
              </a:rPr>
              <a:t>God will Judge!</a:t>
            </a:r>
          </a:p>
          <a:p>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bibles and book of life\candlelight_1615_1024x768.jpg"/>
          <p:cNvPicPr>
            <a:picLocks noChangeAspect="1" noChangeArrowheads="1"/>
          </p:cNvPicPr>
          <p:nvPr/>
        </p:nvPicPr>
        <p:blipFill>
          <a:blip r:embed="rId3" cstate="print">
            <a:lum bright="-10000"/>
          </a:blip>
          <a:srcRect/>
          <a:stretch>
            <a:fillRect/>
          </a:stretch>
        </p:blipFill>
        <p:spPr bwMode="auto">
          <a:xfrm>
            <a:off x="1" y="0"/>
            <a:ext cx="9143999" cy="6858000"/>
          </a:xfrm>
          <a:prstGeom prst="rect">
            <a:avLst/>
          </a:prstGeom>
          <a:noFill/>
        </p:spPr>
      </p:pic>
      <p:sp>
        <p:nvSpPr>
          <p:cNvPr id="2" name="Rectangle 1"/>
          <p:cNvSpPr/>
          <p:nvPr/>
        </p:nvSpPr>
        <p:spPr>
          <a:xfrm>
            <a:off x="0" y="304800"/>
            <a:ext cx="9144000" cy="7062728"/>
          </a:xfrm>
          <a:prstGeom prst="rect">
            <a:avLst/>
          </a:prstGeom>
        </p:spPr>
        <p:txBody>
          <a:bodyPr wrap="square">
            <a:spAutoFit/>
          </a:bodyPr>
          <a:lstStyle/>
          <a:p>
            <a:pPr algn="ctr"/>
            <a:r>
              <a:rPr lang="en-US" sz="3200" i="1" dirty="0" smtClean="0">
                <a:effectLst>
                  <a:glow rad="101600">
                    <a:schemeClr val="bg1">
                      <a:alpha val="60000"/>
                    </a:schemeClr>
                  </a:glow>
                </a:effectLst>
              </a:rPr>
              <a:t>“Now concerning the things whereof ye wrote unto me: It is good for a man not to touch a woman. Nevertheless, to avoid fornication, let every man have his own wife, and let every woman have her own husband. Let the husband render unto the wife due benevolence: and likewise also the wife unto the husband. The wife hath not power of her own body, but the husband: and likewise also the husband hath not power of his own body, but the wife. Defraud ye not one the other, except it be with consent for a time, that ye may give yourselves to fasting and prayer;</a:t>
            </a:r>
          </a:p>
          <a:p>
            <a:pPr algn="ctr"/>
            <a:r>
              <a:rPr lang="en-US" sz="3200" i="1" dirty="0" smtClean="0">
                <a:effectLst>
                  <a:glow rad="101600">
                    <a:schemeClr val="bg1">
                      <a:alpha val="60000"/>
                    </a:schemeClr>
                  </a:glow>
                </a:effectLst>
              </a:rPr>
              <a:t> and come together again, that Satan tempt </a:t>
            </a:r>
          </a:p>
          <a:p>
            <a:pPr algn="ctr"/>
            <a:r>
              <a:rPr lang="en-US" sz="3200" i="1" dirty="0" smtClean="0">
                <a:effectLst>
                  <a:glow rad="101600">
                    <a:schemeClr val="bg1">
                      <a:alpha val="60000"/>
                    </a:schemeClr>
                  </a:glow>
                </a:effectLst>
              </a:rPr>
              <a:t>you  not for your incontinency.”</a:t>
            </a:r>
          </a:p>
          <a:p>
            <a:pPr algn="ctr"/>
            <a:endParaRPr lang="en-US" sz="3200" i="1" dirty="0" smtClean="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bibles and book of life\candlelight_1615_1024x768.jpg"/>
          <p:cNvPicPr>
            <a:picLocks noChangeAspect="1" noChangeArrowheads="1"/>
          </p:cNvPicPr>
          <p:nvPr/>
        </p:nvPicPr>
        <p:blipFill>
          <a:blip r:embed="rId3" cstate="print">
            <a:lum bright="-10000"/>
          </a:blip>
          <a:srcRect/>
          <a:stretch>
            <a:fillRect/>
          </a:stretch>
        </p:blipFill>
        <p:spPr bwMode="auto">
          <a:xfrm>
            <a:off x="1" y="0"/>
            <a:ext cx="9143999" cy="6858000"/>
          </a:xfrm>
          <a:prstGeom prst="rect">
            <a:avLst/>
          </a:prstGeom>
          <a:noFill/>
        </p:spPr>
      </p:pic>
      <p:sp>
        <p:nvSpPr>
          <p:cNvPr id="2" name="Rectangle 1"/>
          <p:cNvSpPr/>
          <p:nvPr/>
        </p:nvSpPr>
        <p:spPr>
          <a:xfrm>
            <a:off x="152400" y="1143000"/>
            <a:ext cx="8991600" cy="4114800"/>
          </a:xfrm>
          <a:prstGeom prst="rect">
            <a:avLst/>
          </a:prstGeom>
        </p:spPr>
        <p:txBody>
          <a:bodyPr wrap="square">
            <a:spAutoFit/>
          </a:bodyPr>
          <a:lstStyle/>
          <a:p>
            <a:pPr algn="ctr"/>
            <a:r>
              <a:rPr lang="en-US" sz="3200" i="1" dirty="0" smtClean="0">
                <a:effectLst>
                  <a:glow rad="101600">
                    <a:schemeClr val="bg1">
                      <a:alpha val="60000"/>
                    </a:schemeClr>
                  </a:glow>
                </a:effectLst>
              </a:rPr>
              <a:t>“But I speak this by permission, and not of commandment. For I would that all men were even as I myself. But every man hath his proper gift of God, one after this manner, and another after that. I say therefore to the unmarried and widows, It is good for them if they abide even as I. But if they cannot contain, let them marry: for it is better to marry than to burn.” (I Cor. 7:1-9) </a:t>
            </a:r>
            <a:endParaRPr lang="en-US" sz="32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Autofit/>
          </a:bodyPr>
          <a:lstStyle/>
          <a:p>
            <a:r>
              <a:rPr lang="en-US" dirty="0" smtClean="0">
                <a:effectLst>
                  <a:glow rad="101600">
                    <a:schemeClr val="bg1">
                      <a:alpha val="60000"/>
                    </a:schemeClr>
                  </a:glow>
                </a:effectLst>
              </a:rPr>
              <a:t>The Principle Behind </a:t>
            </a:r>
            <a:br>
              <a:rPr lang="en-US" dirty="0" smtClean="0">
                <a:effectLst>
                  <a:glow rad="101600">
                    <a:schemeClr val="bg1">
                      <a:alpha val="60000"/>
                    </a:schemeClr>
                  </a:glow>
                </a:effectLst>
              </a:rPr>
            </a:br>
            <a:r>
              <a:rPr lang="en-US" dirty="0" smtClean="0">
                <a:effectLst>
                  <a:glow rad="101600">
                    <a:schemeClr val="bg1">
                      <a:alpha val="60000"/>
                    </a:schemeClr>
                  </a:glow>
                </a:effectLst>
              </a:rPr>
              <a:t>Enjoyment is Self-control</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828800"/>
            <a:ext cx="6629400" cy="5029200"/>
          </a:xfrm>
        </p:spPr>
        <p:txBody>
          <a:bodyPr>
            <a:normAutofit/>
          </a:bodyPr>
          <a:lstStyle/>
          <a:p>
            <a:pPr>
              <a:buNone/>
            </a:pPr>
            <a:r>
              <a:rPr lang="en-US" sz="3600" i="1" dirty="0" smtClean="0">
                <a:effectLst>
                  <a:glow rad="101600">
                    <a:schemeClr val="bg1">
                      <a:alpha val="60000"/>
                    </a:schemeClr>
                  </a:glow>
                </a:effectLst>
              </a:rPr>
              <a:t>   “But the fruit of the Spirit is love, joy, peace, longsuffering, gentleness, goodness, faith, Meekness, </a:t>
            </a:r>
            <a:r>
              <a:rPr lang="en-US" sz="3600" i="1" u="sng" dirty="0" smtClean="0">
                <a:solidFill>
                  <a:srgbClr val="FFC000"/>
                </a:solidFill>
                <a:effectLst>
                  <a:glow rad="101600">
                    <a:schemeClr val="bg1">
                      <a:alpha val="60000"/>
                    </a:schemeClr>
                  </a:glow>
                </a:effectLst>
              </a:rPr>
              <a:t>temperance</a:t>
            </a:r>
            <a:r>
              <a:rPr lang="en-US" sz="3600" i="1" dirty="0" smtClean="0">
                <a:effectLst>
                  <a:glow rad="101600">
                    <a:schemeClr val="bg1">
                      <a:alpha val="60000"/>
                    </a:schemeClr>
                  </a:glow>
                </a:effectLst>
              </a:rPr>
              <a:t>: against such there is no law. And they that are Christ's have crucified the flesh with the affections and lusts. If we live in the Spirit, let us also walk in the Spirit.”</a:t>
            </a:r>
            <a:endParaRPr lang="en-US" sz="3600" i="1" dirty="0">
              <a:effectLst>
                <a:glow rad="101600">
                  <a:schemeClr val="bg1">
                    <a:alpha val="60000"/>
                  </a:schemeClr>
                </a:glow>
              </a:effectLst>
            </a:endParaRPr>
          </a:p>
        </p:txBody>
      </p:sp>
      <p:pic>
        <p:nvPicPr>
          <p:cNvPr id="7170" name="Picture 2" descr="C:\Users\Ptr. Daniel White\Desktop\Bible pictures\holy spirit\Holy Spirit (2).jpg"/>
          <p:cNvPicPr>
            <a:picLocks noChangeAspect="1" noChangeArrowheads="1"/>
          </p:cNvPicPr>
          <p:nvPr/>
        </p:nvPicPr>
        <p:blipFill>
          <a:blip r:embed="rId3" cstate="print">
            <a:lum bright="-20000"/>
          </a:blip>
          <a:srcRect/>
          <a:stretch>
            <a:fillRect/>
          </a:stretch>
        </p:blipFill>
        <p:spPr bwMode="auto">
          <a:xfrm>
            <a:off x="6613033" y="1524000"/>
            <a:ext cx="2530967" cy="3805238"/>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6350" stA="50000" endA="295" endPos="92000" dist="101600" dir="5400000" sy="-100000" algn="bl" rotWithShape="0"/>
          </a:effectLst>
          <a:scene3d>
            <a:camera prst="perspectiveLeft"/>
            <a:lightRig rig="threePt" dir="t"/>
          </a:scene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5300" dirty="0" smtClean="0">
                <a:effectLst>
                  <a:glow rad="101600">
                    <a:schemeClr val="bg1">
                      <a:alpha val="60000"/>
                    </a:schemeClr>
                  </a:glow>
                </a:effectLst>
              </a:rPr>
              <a:t>Laws of Purification for Women</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effectLst>
                  <a:glow rad="101600">
                    <a:schemeClr val="bg1">
                      <a:alpha val="60000"/>
                    </a:schemeClr>
                  </a:glow>
                </a:effectLst>
              </a:rPr>
              <a:t>(Leviticus 12, 15; Ezek. 18:5-6)</a:t>
            </a:r>
            <a:endParaRPr lang="en-US" i="1" dirty="0">
              <a:effectLst>
                <a:glow rad="101600">
                  <a:schemeClr val="bg1">
                    <a:alpha val="60000"/>
                  </a:schemeClr>
                </a:glow>
              </a:effectLst>
            </a:endParaRPr>
          </a:p>
        </p:txBody>
      </p:sp>
      <p:sp>
        <p:nvSpPr>
          <p:cNvPr id="5" name="Content Placeholder 4"/>
          <p:cNvSpPr>
            <a:spLocks noGrp="1"/>
          </p:cNvSpPr>
          <p:nvPr>
            <p:ph idx="1"/>
          </p:nvPr>
        </p:nvSpPr>
        <p:spPr>
          <a:xfrm>
            <a:off x="3810000" y="1828800"/>
            <a:ext cx="5334000" cy="5029200"/>
          </a:xfrm>
        </p:spPr>
        <p:txBody>
          <a:bodyPr>
            <a:normAutofit fontScale="92500" lnSpcReduction="10000"/>
          </a:bodyPr>
          <a:lstStyle/>
          <a:p>
            <a:r>
              <a:rPr lang="en-US" sz="3600" dirty="0" smtClean="0">
                <a:effectLst>
                  <a:glow rad="101600">
                    <a:schemeClr val="bg1">
                      <a:alpha val="60000"/>
                    </a:schemeClr>
                  </a:glow>
                </a:effectLst>
              </a:rPr>
              <a:t>Abstinence seven days from the start of her monthly cycle.</a:t>
            </a:r>
          </a:p>
          <a:p>
            <a:r>
              <a:rPr lang="en-US" sz="3600" dirty="0" smtClean="0">
                <a:effectLst>
                  <a:glow rad="101600">
                    <a:schemeClr val="bg1">
                      <a:alpha val="60000"/>
                    </a:schemeClr>
                  </a:glow>
                </a:effectLst>
              </a:rPr>
              <a:t>Abstinence an additional  seven days if physical problems exist.</a:t>
            </a:r>
          </a:p>
          <a:p>
            <a:r>
              <a:rPr lang="en-US" sz="3600" dirty="0" smtClean="0">
                <a:effectLst>
                  <a:glow rad="101600">
                    <a:schemeClr val="bg1">
                      <a:alpha val="60000"/>
                    </a:schemeClr>
                  </a:glow>
                </a:effectLst>
              </a:rPr>
              <a:t>Abstinence for 40 days after the birth of son.</a:t>
            </a:r>
          </a:p>
          <a:p>
            <a:r>
              <a:rPr lang="en-US" sz="3600" dirty="0" smtClean="0">
                <a:effectLst>
                  <a:glow rad="101600">
                    <a:schemeClr val="bg1">
                      <a:alpha val="60000"/>
                    </a:schemeClr>
                  </a:glow>
                </a:effectLst>
              </a:rPr>
              <a:t>Abstinence for 80 days after the birth of daughter.</a:t>
            </a:r>
          </a:p>
          <a:p>
            <a:pPr>
              <a:buNone/>
            </a:pPr>
            <a:endParaRPr lang="en-US" sz="3600" dirty="0">
              <a:effectLst>
                <a:glow rad="101600">
                  <a:schemeClr val="bg1">
                    <a:alpha val="60000"/>
                  </a:schemeClr>
                </a:glow>
              </a:effectLst>
            </a:endParaRPr>
          </a:p>
        </p:txBody>
      </p:sp>
      <p:pic>
        <p:nvPicPr>
          <p:cNvPr id="8194" name="Picture 2"/>
          <p:cNvPicPr>
            <a:picLocks noChangeAspect="1" noChangeArrowheads="1"/>
          </p:cNvPicPr>
          <p:nvPr/>
        </p:nvPicPr>
        <p:blipFill>
          <a:blip r:embed="rId3" cstate="print"/>
          <a:srcRect/>
          <a:stretch>
            <a:fillRect/>
          </a:stretch>
        </p:blipFill>
        <p:spPr bwMode="auto">
          <a:xfrm rot="21449165">
            <a:off x="228600" y="2286000"/>
            <a:ext cx="4114800" cy="2734076"/>
          </a:xfrm>
          <a:prstGeom prst="rect">
            <a:avLst/>
          </a:prstGeom>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9982200" cy="739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662" name="Picture 6" descr="http://gaia.adage.com/images/bin/image/Women2013AngelaCourtin.jpg"/>
          <p:cNvPicPr>
            <a:picLocks noChangeAspect="1" noChangeArrowheads="1"/>
          </p:cNvPicPr>
          <p:nvPr/>
        </p:nvPicPr>
        <p:blipFill>
          <a:blip r:embed="rId2" cstate="print"/>
          <a:srcRect/>
          <a:stretch>
            <a:fillRect/>
          </a:stretch>
        </p:blipFill>
        <p:spPr bwMode="auto">
          <a:xfrm>
            <a:off x="990600" y="0"/>
            <a:ext cx="3743325" cy="3743325"/>
          </a:xfrm>
          <a:prstGeom prst="rect">
            <a:avLst/>
          </a:prstGeom>
          <a:noFill/>
        </p:spPr>
      </p:pic>
      <p:pic>
        <p:nvPicPr>
          <p:cNvPr id="70658" name="Picture 2" descr="http://1.bp.blogspot.com/-MFvwPtjxuR8/T8aipc8m98I/AAAAAAAAAqE/ejfTW_4RKJI/s1600/zpv-10828_1z.jpg"/>
          <p:cNvPicPr>
            <a:picLocks noChangeAspect="1" noChangeArrowheads="1"/>
          </p:cNvPicPr>
          <p:nvPr/>
        </p:nvPicPr>
        <p:blipFill>
          <a:blip r:embed="rId3" cstate="print"/>
          <a:srcRect/>
          <a:stretch>
            <a:fillRect/>
          </a:stretch>
        </p:blipFill>
        <p:spPr bwMode="auto">
          <a:xfrm>
            <a:off x="-381000" y="-228600"/>
            <a:ext cx="6920822" cy="4114800"/>
          </a:xfrm>
          <a:prstGeom prst="rect">
            <a:avLst/>
          </a:prstGeom>
          <a:noFill/>
        </p:spPr>
      </p:pic>
      <p:pic>
        <p:nvPicPr>
          <p:cNvPr id="70664" name="Picture 8" descr="http://media10.onsugar.com/files/2011/10/40/1/1854/18549741/55969d1cea01517f_Men_Hairstyle_2010_A.jpg"/>
          <p:cNvPicPr>
            <a:picLocks noChangeAspect="1" noChangeArrowheads="1"/>
          </p:cNvPicPr>
          <p:nvPr/>
        </p:nvPicPr>
        <p:blipFill>
          <a:blip r:embed="rId4" cstate="print"/>
          <a:srcRect/>
          <a:stretch>
            <a:fillRect/>
          </a:stretch>
        </p:blipFill>
        <p:spPr bwMode="auto">
          <a:xfrm>
            <a:off x="4953000" y="3343031"/>
            <a:ext cx="3581400" cy="4086469"/>
          </a:xfrm>
          <a:prstGeom prst="rect">
            <a:avLst/>
          </a:prstGeom>
          <a:noFill/>
        </p:spPr>
      </p:pic>
      <p:pic>
        <p:nvPicPr>
          <p:cNvPr id="70660" name="Picture 4" descr="http://greenasathistle.files.wordpress.com/2007/03/microwave.jpg"/>
          <p:cNvPicPr>
            <a:picLocks noChangeAspect="1" noChangeArrowheads="1"/>
          </p:cNvPicPr>
          <p:nvPr/>
        </p:nvPicPr>
        <p:blipFill>
          <a:blip r:embed="rId5" cstate="print"/>
          <a:srcRect/>
          <a:stretch>
            <a:fillRect/>
          </a:stretch>
        </p:blipFill>
        <p:spPr bwMode="auto">
          <a:xfrm>
            <a:off x="3276600" y="3276600"/>
            <a:ext cx="6345395" cy="419821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3.bp.blogspot.com/-sJKlx9DeiOs/T1SegUydw7I/AAAAAAAACJs/7_HT-DHi8Gs/s1600/husband-wife1.jpg"/>
          <p:cNvPicPr>
            <a:picLocks noChangeAspect="1" noChangeArrowheads="1"/>
          </p:cNvPicPr>
          <p:nvPr/>
        </p:nvPicPr>
        <p:blipFill>
          <a:blip r:embed="rId2" cstate="print"/>
          <a:srcRect/>
          <a:stretch>
            <a:fillRect/>
          </a:stretch>
        </p:blipFill>
        <p:spPr bwMode="auto">
          <a:xfrm>
            <a:off x="5611815" y="0"/>
            <a:ext cx="3532186" cy="3810000"/>
          </a:xfrm>
          <a:prstGeom prst="rect">
            <a:avLst/>
          </a:prstGeom>
          <a:noFill/>
        </p:spPr>
      </p:pic>
      <p:pic>
        <p:nvPicPr>
          <p:cNvPr id="1038" name="Picture 14" descr="https://encrypted-tbn2.gstatic.com/images?q=tbn:ANd9GcRpV_f83elZUO-YKHaGU4Z6mqtPhMF0xUjzxrd46Co88iayWaA5"/>
          <p:cNvPicPr>
            <a:picLocks noChangeAspect="1" noChangeArrowheads="1"/>
          </p:cNvPicPr>
          <p:nvPr/>
        </p:nvPicPr>
        <p:blipFill>
          <a:blip r:embed="rId3" cstate="print"/>
          <a:srcRect/>
          <a:stretch>
            <a:fillRect/>
          </a:stretch>
        </p:blipFill>
        <p:spPr bwMode="auto">
          <a:xfrm>
            <a:off x="5238750" y="3352800"/>
            <a:ext cx="3905250" cy="3743325"/>
          </a:xfrm>
          <a:prstGeom prst="rect">
            <a:avLst/>
          </a:prstGeom>
          <a:noFill/>
        </p:spPr>
      </p:pic>
      <p:pic>
        <p:nvPicPr>
          <p:cNvPr id="1030" name="Picture 6" descr="http://www.savjetnikuspjeha.com/wp-content/uploads/2012/03/Orange-county-husband-wife-photographers-10.jpg"/>
          <p:cNvPicPr>
            <a:picLocks noChangeAspect="1" noChangeArrowheads="1"/>
          </p:cNvPicPr>
          <p:nvPr/>
        </p:nvPicPr>
        <p:blipFill>
          <a:blip r:embed="rId4" cstate="print"/>
          <a:srcRect/>
          <a:stretch>
            <a:fillRect/>
          </a:stretch>
        </p:blipFill>
        <p:spPr bwMode="auto">
          <a:xfrm>
            <a:off x="0" y="0"/>
            <a:ext cx="5610225" cy="3743325"/>
          </a:xfrm>
          <a:prstGeom prst="rect">
            <a:avLst/>
          </a:prstGeom>
          <a:noFill/>
        </p:spPr>
      </p:pic>
      <p:pic>
        <p:nvPicPr>
          <p:cNvPr id="1032" name="Picture 8" descr="http://www.dreamstime.com/husband-and-wife-happy-together-thumb8755027.jpg"/>
          <p:cNvPicPr>
            <a:picLocks noChangeAspect="1" noChangeArrowheads="1"/>
          </p:cNvPicPr>
          <p:nvPr/>
        </p:nvPicPr>
        <p:blipFill>
          <a:blip r:embed="rId5" cstate="print"/>
          <a:srcRect/>
          <a:stretch>
            <a:fillRect/>
          </a:stretch>
        </p:blipFill>
        <p:spPr bwMode="auto">
          <a:xfrm>
            <a:off x="0" y="3657600"/>
            <a:ext cx="2819400" cy="4229100"/>
          </a:xfrm>
          <a:prstGeom prst="rect">
            <a:avLst/>
          </a:prstGeom>
          <a:noFill/>
        </p:spPr>
      </p:pic>
      <p:pic>
        <p:nvPicPr>
          <p:cNvPr id="1036" name="Picture 12" descr="http://1.bp.blogspot.com/-76WR-zwCKNs/TsKB85yO5JI/AAAAAAAABT4/or1MtikPjIw/s1600/husband-wife-love.jpg"/>
          <p:cNvPicPr>
            <a:picLocks noChangeAspect="1" noChangeArrowheads="1"/>
          </p:cNvPicPr>
          <p:nvPr/>
        </p:nvPicPr>
        <p:blipFill>
          <a:blip r:embed="rId6" cstate="print"/>
          <a:srcRect/>
          <a:stretch>
            <a:fillRect/>
          </a:stretch>
        </p:blipFill>
        <p:spPr bwMode="auto">
          <a:xfrm>
            <a:off x="2438400" y="5105400"/>
            <a:ext cx="3365500" cy="2019300"/>
          </a:xfrm>
          <a:prstGeom prst="rect">
            <a:avLst/>
          </a:prstGeom>
          <a:noFill/>
        </p:spPr>
      </p:pic>
      <p:pic>
        <p:nvPicPr>
          <p:cNvPr id="1026" name="Picture 2" descr="http://lessonsinbrokeness.files.wordpress.com/2012/01/husband-wife.jpg"/>
          <p:cNvPicPr>
            <a:picLocks noChangeAspect="1" noChangeArrowheads="1"/>
          </p:cNvPicPr>
          <p:nvPr/>
        </p:nvPicPr>
        <p:blipFill>
          <a:blip r:embed="rId7" cstate="print"/>
          <a:srcRect/>
          <a:stretch>
            <a:fillRect/>
          </a:stretch>
        </p:blipFill>
        <p:spPr bwMode="auto">
          <a:xfrm>
            <a:off x="2133600" y="2895600"/>
            <a:ext cx="3810000" cy="2552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9601200"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0" descr="http://www.efunmania.com/wp-content/uploads/2007/08/hubwife.jpg"/>
          <p:cNvPicPr>
            <a:picLocks noChangeAspect="1" noChangeArrowheads="1"/>
          </p:cNvPicPr>
          <p:nvPr/>
        </p:nvPicPr>
        <p:blipFill>
          <a:blip r:embed="rId2" cstate="print"/>
          <a:srcRect/>
          <a:stretch>
            <a:fillRect/>
          </a:stretch>
        </p:blipFill>
        <p:spPr bwMode="auto">
          <a:xfrm>
            <a:off x="1295400" y="0"/>
            <a:ext cx="6477000" cy="6962777"/>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Bible pictures Old Testament\Genesis and adam and eve\0039  7° Dia da Criação - Adão &amp; Eva com Deus.jpg"/>
          <p:cNvPicPr>
            <a:picLocks noChangeAspect="1" noChangeArrowheads="1"/>
          </p:cNvPicPr>
          <p:nvPr/>
        </p:nvPicPr>
        <p:blipFill>
          <a:blip r:embed="rId3" cstate="print">
            <a:lum bright="-20000"/>
          </a:blip>
          <a:srcRect t="5208"/>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990600"/>
          </a:xfrm>
        </p:spPr>
        <p:txBody>
          <a:bodyPr>
            <a:normAutofit/>
          </a:bodyPr>
          <a:lstStyle/>
          <a:p>
            <a:r>
              <a:rPr lang="en-US" sz="4800" dirty="0" smtClean="0">
                <a:effectLst>
                  <a:glow rad="101600">
                    <a:schemeClr val="bg1">
                      <a:alpha val="60000"/>
                    </a:schemeClr>
                  </a:glow>
                </a:effectLst>
              </a:rPr>
              <a:t>3# Fruitfulness</a:t>
            </a:r>
            <a:endParaRPr lang="en-US" sz="4800" dirty="0">
              <a:effectLst>
                <a:glow rad="101600">
                  <a:schemeClr val="bg1">
                    <a:alpha val="60000"/>
                  </a:schemeClr>
                </a:glow>
              </a:effectLst>
            </a:endParaRPr>
          </a:p>
        </p:txBody>
      </p:sp>
      <p:sp>
        <p:nvSpPr>
          <p:cNvPr id="3" name="Content Placeholder 2"/>
          <p:cNvSpPr>
            <a:spLocks noGrp="1"/>
          </p:cNvSpPr>
          <p:nvPr>
            <p:ph idx="1"/>
          </p:nvPr>
        </p:nvSpPr>
        <p:spPr>
          <a:xfrm>
            <a:off x="0" y="1143000"/>
            <a:ext cx="9144000" cy="5715000"/>
          </a:xfrm>
        </p:spPr>
        <p:txBody>
          <a:bodyPr>
            <a:normAutofit lnSpcReduction="10000"/>
          </a:bodyPr>
          <a:lstStyle/>
          <a:p>
            <a:pPr algn="ctr">
              <a:buNone/>
            </a:pPr>
            <a:r>
              <a:rPr lang="en-US" i="1" dirty="0" smtClean="0">
                <a:solidFill>
                  <a:srgbClr val="FFFF00"/>
                </a:solidFill>
                <a:effectLst>
                  <a:glow rad="101600">
                    <a:schemeClr val="bg1">
                      <a:alpha val="60000"/>
                    </a:schemeClr>
                  </a:glow>
                </a:effectLst>
              </a:rPr>
              <a:t>“So God created man in his own image, in the image of God created he him; male and female created he them. And God blessed them, and God said unto them, Be fruitful, and multiply, and replenish the earth, and subdue it: and have dominion over the fish of the sea, and over the fowl of the air, and over every living thing that moveth upon the earth.” (Gen. 1:26-28)</a:t>
            </a:r>
          </a:p>
          <a:p>
            <a:pPr>
              <a:buFont typeface="Wingdings"/>
              <a:buChar char="Ø"/>
            </a:pPr>
            <a:r>
              <a:rPr lang="en-US" dirty="0" smtClean="0">
                <a:effectLst>
                  <a:glow rad="101600">
                    <a:schemeClr val="bg1">
                      <a:alpha val="60000"/>
                    </a:schemeClr>
                  </a:glow>
                </a:effectLst>
              </a:rPr>
              <a:t> </a:t>
            </a:r>
            <a:r>
              <a:rPr lang="en-US" u="sng" dirty="0" smtClean="0">
                <a:effectLst>
                  <a:glow rad="101600">
                    <a:schemeClr val="bg1">
                      <a:alpha val="60000"/>
                    </a:schemeClr>
                  </a:glow>
                </a:effectLst>
              </a:rPr>
              <a:t>Fruitful</a:t>
            </a:r>
            <a:r>
              <a:rPr lang="en-US" dirty="0" smtClean="0">
                <a:effectLst>
                  <a:glow rad="101600">
                    <a:schemeClr val="bg1">
                      <a:alpha val="60000"/>
                    </a:schemeClr>
                  </a:glow>
                </a:effectLst>
              </a:rPr>
              <a:t> = To make increase</a:t>
            </a:r>
          </a:p>
          <a:p>
            <a:pPr>
              <a:buFont typeface="Wingdings"/>
              <a:buChar char="Ø"/>
            </a:pPr>
            <a:r>
              <a:rPr lang="en-US" dirty="0" smtClean="0">
                <a:effectLst>
                  <a:glow rad="101600">
                    <a:schemeClr val="bg1">
                      <a:alpha val="60000"/>
                    </a:schemeClr>
                  </a:glow>
                </a:effectLst>
              </a:rPr>
              <a:t> </a:t>
            </a:r>
            <a:r>
              <a:rPr lang="en-US" u="sng" dirty="0" smtClean="0">
                <a:effectLst>
                  <a:glow rad="101600">
                    <a:schemeClr val="bg1">
                      <a:alpha val="60000"/>
                    </a:schemeClr>
                  </a:glow>
                </a:effectLst>
              </a:rPr>
              <a:t>Multiply</a:t>
            </a:r>
            <a:r>
              <a:rPr lang="en-US" dirty="0" smtClean="0">
                <a:effectLst>
                  <a:glow rad="101600">
                    <a:schemeClr val="bg1">
                      <a:alpha val="60000"/>
                    </a:schemeClr>
                  </a:glow>
                </a:effectLst>
              </a:rPr>
              <a:t> = Increase with exceeding abundance</a:t>
            </a:r>
          </a:p>
          <a:p>
            <a:pPr>
              <a:buFont typeface="Wingdings"/>
              <a:buChar char="Ø"/>
            </a:pPr>
            <a:r>
              <a:rPr lang="en-US" dirty="0" smtClean="0">
                <a:effectLst>
                  <a:glow rad="101600">
                    <a:schemeClr val="bg1">
                      <a:alpha val="60000"/>
                    </a:schemeClr>
                  </a:glow>
                </a:effectLst>
              </a:rPr>
              <a:t> </a:t>
            </a:r>
            <a:r>
              <a:rPr lang="en-US" u="sng" dirty="0" smtClean="0">
                <a:effectLst>
                  <a:glow rad="101600">
                    <a:schemeClr val="bg1">
                      <a:alpha val="60000"/>
                    </a:schemeClr>
                  </a:glow>
                </a:effectLst>
              </a:rPr>
              <a:t>Replenish</a:t>
            </a:r>
            <a:r>
              <a:rPr lang="en-US" dirty="0" smtClean="0">
                <a:effectLst>
                  <a:glow rad="101600">
                    <a:schemeClr val="bg1">
                      <a:alpha val="60000"/>
                    </a:schemeClr>
                  </a:glow>
                </a:effectLst>
              </a:rPr>
              <a:t> = Fill up the world to overflowing</a:t>
            </a:r>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rot="438242" flipH="1">
            <a:off x="5627840" y="178804"/>
            <a:ext cx="3043756" cy="3618050"/>
          </a:xfrm>
          <a:prstGeom prst="rect">
            <a:avLst/>
          </a:prstGeom>
          <a:noFill/>
          <a:ln w="9525">
            <a:noFill/>
            <a:miter lim="800000"/>
            <a:headEnd/>
            <a:tailEnd/>
          </a:ln>
        </p:spPr>
      </p:pic>
      <p:sp>
        <p:nvSpPr>
          <p:cNvPr id="2" name="Rectangle 1"/>
          <p:cNvSpPr/>
          <p:nvPr/>
        </p:nvSpPr>
        <p:spPr>
          <a:xfrm>
            <a:off x="0" y="152400"/>
            <a:ext cx="5334000" cy="6740307"/>
          </a:xfrm>
          <a:prstGeom prst="rect">
            <a:avLst/>
          </a:prstGeom>
        </p:spPr>
        <p:txBody>
          <a:bodyPr wrap="square">
            <a:spAutoFit/>
          </a:bodyPr>
          <a:lstStyle/>
          <a:p>
            <a:pPr algn="ctr"/>
            <a:r>
              <a:rPr lang="en-US" sz="3600" i="1" dirty="0" smtClean="0">
                <a:effectLst>
                  <a:glow rad="101600">
                    <a:schemeClr val="bg1">
                      <a:alpha val="60000"/>
                    </a:schemeClr>
                  </a:glow>
                </a:effectLst>
              </a:rPr>
              <a:t>“Lo, children are an heritage of the LORD: and the fruit of the womb is his reward. As arrows are in the hand of a mighty man; so are children of the youth. Happy is the man that hath his quiver full of them: they shall not be ashamed, but they shall speak with the enemies in the gate.”</a:t>
            </a:r>
            <a:endParaRPr lang="en-US" sz="3600" i="1" dirty="0">
              <a:effectLst>
                <a:glow rad="101600">
                  <a:schemeClr val="bg1">
                    <a:alpha val="60000"/>
                  </a:schemeClr>
                </a:glow>
              </a:effectLst>
            </a:endParaRPr>
          </a:p>
        </p:txBody>
      </p:sp>
      <p:pic>
        <p:nvPicPr>
          <p:cNvPr id="16385" name="Picture 1"/>
          <p:cNvPicPr>
            <a:picLocks noChangeAspect="1" noChangeArrowheads="1"/>
          </p:cNvPicPr>
          <p:nvPr/>
        </p:nvPicPr>
        <p:blipFill>
          <a:blip r:embed="rId4" cstate="print"/>
          <a:srcRect/>
          <a:stretch>
            <a:fillRect/>
          </a:stretch>
        </p:blipFill>
        <p:spPr bwMode="auto">
          <a:xfrm>
            <a:off x="5410200" y="3686235"/>
            <a:ext cx="3552825" cy="317176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5"/>
                                        </p:tgtEl>
                                        <p:attrNameLst>
                                          <p:attrName>style.visibility</p:attrName>
                                        </p:attrNameLst>
                                      </p:cBhvr>
                                      <p:to>
                                        <p:strVal val="visible"/>
                                      </p:to>
                                    </p:set>
                                    <p:animEffect transition="in" filter="fade">
                                      <p:cBhvr>
                                        <p:cTn id="7" dur="2000"/>
                                        <p:tgtEl>
                                          <p:spTgt spid="16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rPr>
              <a:t>1# Companionship</a:t>
            </a:r>
            <a:endParaRPr lang="en-US" dirty="0">
              <a:effectLst>
                <a:glow rad="101600">
                  <a:schemeClr val="bg1">
                    <a:alpha val="60000"/>
                  </a:schemeClr>
                </a:glow>
              </a:effectLst>
            </a:endParaRPr>
          </a:p>
        </p:txBody>
      </p:sp>
      <p:sp>
        <p:nvSpPr>
          <p:cNvPr id="3" name="Content Placeholder 2"/>
          <p:cNvSpPr>
            <a:spLocks noGrp="1"/>
          </p:cNvSpPr>
          <p:nvPr>
            <p:ph sz="half" idx="1"/>
          </p:nvPr>
        </p:nvSpPr>
        <p:spPr>
          <a:xfrm>
            <a:off x="0" y="1524000"/>
            <a:ext cx="9144000" cy="5334000"/>
          </a:xfrm>
        </p:spPr>
        <p:txBody>
          <a:bodyPr>
            <a:noAutofit/>
          </a:bodyPr>
          <a:lstStyle/>
          <a:p>
            <a:r>
              <a:rPr lang="en-US" sz="3200" dirty="0" smtClean="0">
                <a:effectLst>
                  <a:glow rad="101600">
                    <a:schemeClr val="bg1">
                      <a:alpha val="60000"/>
                    </a:schemeClr>
                  </a:glow>
                </a:effectLst>
              </a:rPr>
              <a:t>True companionship grows out of a oneness of spirit – </a:t>
            </a:r>
            <a:r>
              <a:rPr lang="en-US" sz="3200" i="1" dirty="0" smtClean="0">
                <a:solidFill>
                  <a:srgbClr val="FFC000"/>
                </a:solidFill>
                <a:effectLst>
                  <a:glow rad="101600">
                    <a:schemeClr val="bg1">
                      <a:alpha val="60000"/>
                    </a:schemeClr>
                  </a:glow>
                </a:effectLst>
              </a:rPr>
              <a:t>“Can two walk together, except they be agreed?” (Amos 3:3) “Every kingdom divided against itself is brought to desolation; and every city or house divided against itself shall not stand.” (Matt. 12:25)</a:t>
            </a:r>
          </a:p>
          <a:p>
            <a:pPr>
              <a:buFont typeface="Wingdings"/>
              <a:buChar char="Ø"/>
            </a:pPr>
            <a:r>
              <a:rPr lang="en-US" sz="3200" dirty="0" smtClean="0">
                <a:effectLst>
                  <a:glow rad="101600">
                    <a:schemeClr val="bg1">
                      <a:alpha val="60000"/>
                    </a:schemeClr>
                  </a:glow>
                </a:effectLst>
              </a:rPr>
              <a:t> Same doctrinal beliefs</a:t>
            </a:r>
          </a:p>
          <a:p>
            <a:pPr>
              <a:buFont typeface="Wingdings"/>
              <a:buChar char="Ø"/>
            </a:pPr>
            <a:r>
              <a:rPr lang="en-US" sz="3200" dirty="0" smtClean="0">
                <a:effectLst>
                  <a:glow rad="101600">
                    <a:schemeClr val="bg1">
                      <a:alpha val="60000"/>
                    </a:schemeClr>
                  </a:glow>
                </a:effectLst>
              </a:rPr>
              <a:t> Same philosophy of life</a:t>
            </a:r>
          </a:p>
          <a:p>
            <a:pPr>
              <a:buFont typeface="Wingdings"/>
              <a:buChar char="Ø"/>
            </a:pPr>
            <a:r>
              <a:rPr lang="en-US" sz="3200" dirty="0" smtClean="0">
                <a:effectLst>
                  <a:glow rad="101600">
                    <a:schemeClr val="bg1">
                      <a:alpha val="60000"/>
                    </a:schemeClr>
                  </a:glow>
                </a:effectLst>
              </a:rPr>
              <a:t> Same standards</a:t>
            </a:r>
          </a:p>
          <a:p>
            <a:pPr>
              <a:buFont typeface="Wingdings"/>
              <a:buChar char="Ø"/>
            </a:pPr>
            <a:r>
              <a:rPr lang="en-US" sz="3200" dirty="0" smtClean="0">
                <a:effectLst>
                  <a:glow rad="101600">
                    <a:schemeClr val="bg1">
                      <a:alpha val="60000"/>
                    </a:schemeClr>
                  </a:glow>
                </a:effectLst>
              </a:rPr>
              <a:t> Same convictions</a:t>
            </a:r>
          </a:p>
          <a:p>
            <a:pPr>
              <a:buFont typeface="Wingdings"/>
              <a:buChar char="Ø"/>
            </a:pPr>
            <a:endParaRPr lang="en-US" sz="3200" i="1" dirty="0">
              <a:solidFill>
                <a:srgbClr val="FFC000"/>
              </a:solidFill>
              <a:effectLst>
                <a:glow rad="101600">
                  <a:schemeClr val="bg1">
                    <a:alpha val="60000"/>
                  </a:schemeClr>
                </a:glow>
              </a:effectLst>
            </a:endParaRPr>
          </a:p>
        </p:txBody>
      </p:sp>
      <p:sp>
        <p:nvSpPr>
          <p:cNvPr id="4" name="Content Placeholder 3"/>
          <p:cNvSpPr>
            <a:spLocks noGrp="1"/>
          </p:cNvSpPr>
          <p:nvPr>
            <p:ph sz="half" idx="2"/>
          </p:nvPr>
        </p:nvSpPr>
        <p:spPr>
          <a:xfrm>
            <a:off x="4648200" y="4191000"/>
            <a:ext cx="4038600" cy="2286000"/>
          </a:xfrm>
          <a:scene3d>
            <a:camera prst="orthographicFront"/>
            <a:lightRig rig="threePt" dir="t"/>
          </a:scene3d>
          <a:sp3d>
            <a:bevelT prst="convex"/>
          </a:sp3d>
        </p:spPr>
        <p:style>
          <a:lnRef idx="2">
            <a:schemeClr val="dk1"/>
          </a:lnRef>
          <a:fillRef idx="1">
            <a:schemeClr val="lt1"/>
          </a:fillRef>
          <a:effectRef idx="0">
            <a:schemeClr val="dk1"/>
          </a:effectRef>
          <a:fontRef idx="minor">
            <a:schemeClr val="dk1"/>
          </a:fontRef>
        </p:style>
        <p:txBody>
          <a:bodyPr>
            <a:noAutofit/>
          </a:bodyPr>
          <a:lstStyle/>
          <a:p>
            <a:pPr algn="ctr">
              <a:buNone/>
            </a:pPr>
            <a:r>
              <a:rPr lang="en-US" b="1" i="1" dirty="0" smtClean="0">
                <a:effectLst>
                  <a:reflection blurRad="6350" stA="55000" endA="300" endPos="45500" dir="5400000" sy="-100000" algn="bl" rotWithShape="0"/>
                </a:effectLst>
              </a:rPr>
              <a:t>     “Behold, how good and how pleasant it is for brethren to dwell together in </a:t>
            </a:r>
            <a:r>
              <a:rPr lang="en-US" b="1" i="1" smtClean="0">
                <a:effectLst>
                  <a:reflection blurRad="6350" stA="55000" endA="300" endPos="45500" dir="5400000" sy="-100000" algn="bl" rotWithShape="0"/>
                </a:effectLst>
              </a:rPr>
              <a:t>unity!” </a:t>
            </a:r>
            <a:r>
              <a:rPr lang="en-US" b="1" i="1" dirty="0" smtClean="0">
                <a:effectLst>
                  <a:reflection blurRad="6350" stA="55000" endA="300" endPos="45500" dir="5400000" sy="-100000" algn="bl" rotWithShape="0"/>
                </a:effectLst>
              </a:rPr>
              <a:t>(Psalm 133:1)</a:t>
            </a:r>
            <a:endParaRPr lang="en-US" b="1" i="1" dirty="0">
              <a:effectLst>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0" name="Picture 6"/>
          <p:cNvPicPr>
            <a:picLocks noChangeAspect="1" noChangeArrowheads="1"/>
          </p:cNvPicPr>
          <p:nvPr/>
        </p:nvPicPr>
        <p:blipFill>
          <a:blip r:embed="rId3" cstate="print"/>
          <a:srcRect/>
          <a:stretch>
            <a:fillRect/>
          </a:stretch>
        </p:blipFill>
        <p:spPr bwMode="auto">
          <a:xfrm>
            <a:off x="0" y="990601"/>
            <a:ext cx="9144000" cy="5370710"/>
          </a:xfrm>
          <a:prstGeom prst="rect">
            <a:avLst/>
          </a:prstGeom>
          <a:noFill/>
          <a:ln w="9525">
            <a:noFill/>
            <a:miter lim="800000"/>
            <a:headEnd/>
            <a:tailEnd/>
          </a:ln>
        </p:spPr>
      </p:pic>
      <p:sp>
        <p:nvSpPr>
          <p:cNvPr id="4" name="Content Placeholder 3"/>
          <p:cNvSpPr>
            <a:spLocks noGrp="1"/>
          </p:cNvSpPr>
          <p:nvPr>
            <p:ph sz="half" idx="1"/>
          </p:nvPr>
        </p:nvSpPr>
        <p:spPr>
          <a:xfrm>
            <a:off x="838200" y="1"/>
            <a:ext cx="3657600" cy="990600"/>
          </a:xfrm>
        </p:spPr>
        <p:txBody>
          <a:bodyPr>
            <a:normAutofit/>
          </a:bodyPr>
          <a:lstStyle/>
          <a:p>
            <a:pPr>
              <a:buNone/>
            </a:pPr>
            <a:r>
              <a:rPr lang="en-US" sz="5400" dirty="0" smtClean="0">
                <a:effectLst>
                  <a:glow rad="101600">
                    <a:schemeClr val="bg1">
                      <a:alpha val="60000"/>
                    </a:schemeClr>
                  </a:glow>
                </a:effectLst>
              </a:rPr>
              <a:t>Father</a:t>
            </a:r>
            <a:endParaRPr lang="en-US" sz="5400" dirty="0">
              <a:effectLst>
                <a:glow rad="101600">
                  <a:schemeClr val="bg1">
                    <a:alpha val="60000"/>
                  </a:schemeClr>
                </a:glow>
              </a:effectLst>
            </a:endParaRPr>
          </a:p>
        </p:txBody>
      </p:sp>
      <p:sp>
        <p:nvSpPr>
          <p:cNvPr id="5" name="Content Placeholder 4"/>
          <p:cNvSpPr>
            <a:spLocks noGrp="1"/>
          </p:cNvSpPr>
          <p:nvPr>
            <p:ph sz="half" idx="2"/>
          </p:nvPr>
        </p:nvSpPr>
        <p:spPr>
          <a:xfrm>
            <a:off x="5638800" y="0"/>
            <a:ext cx="3505200" cy="3886199"/>
          </a:xfrm>
        </p:spPr>
        <p:txBody>
          <a:bodyPr>
            <a:normAutofit/>
          </a:bodyPr>
          <a:lstStyle/>
          <a:p>
            <a:pPr>
              <a:buNone/>
            </a:pPr>
            <a:r>
              <a:rPr lang="en-US" sz="5400" dirty="0" smtClean="0">
                <a:effectLst>
                  <a:glow rad="101600">
                    <a:schemeClr val="bg1">
                      <a:alpha val="60000"/>
                    </a:schemeClr>
                  </a:glow>
                </a:effectLst>
              </a:rPr>
              <a:t>   Children</a:t>
            </a:r>
          </a:p>
          <a:p>
            <a:pPr>
              <a:buNone/>
            </a:pPr>
            <a:endParaRPr lang="en-US" sz="5400" dirty="0" smtClean="0">
              <a:effectLst>
                <a:glow rad="101600">
                  <a:schemeClr val="bg1">
                    <a:alpha val="60000"/>
                  </a:schemeClr>
                </a:glow>
              </a:effectLst>
            </a:endParaRPr>
          </a:p>
          <a:p>
            <a:pPr>
              <a:buNone/>
            </a:pPr>
            <a:r>
              <a:rPr lang="en-US" sz="5400" dirty="0" smtClean="0">
                <a:effectLst>
                  <a:glow rad="101600">
                    <a:schemeClr val="bg1">
                      <a:alpha val="60000"/>
                    </a:schemeClr>
                  </a:glow>
                </a:effectLst>
              </a:rPr>
              <a:t>Will of God</a:t>
            </a:r>
            <a:endParaRPr lang="en-US" sz="54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1600200" y="381000"/>
            <a:ext cx="6096000" cy="3200400"/>
          </a:xfrm>
          <a:prstGeom prst="rect">
            <a:avLst/>
          </a:prstGeom>
          <a:noFill/>
          <a:ln w="9525">
            <a:noFill/>
            <a:miter lim="800000"/>
            <a:headEnd/>
            <a:tailEnd/>
          </a:ln>
        </p:spPr>
      </p:pic>
      <p:sp>
        <p:nvSpPr>
          <p:cNvPr id="2" name="Rectangle 1"/>
          <p:cNvSpPr/>
          <p:nvPr/>
        </p:nvSpPr>
        <p:spPr>
          <a:xfrm>
            <a:off x="0" y="3962400"/>
            <a:ext cx="9144000" cy="2862322"/>
          </a:xfrm>
          <a:prstGeom prst="rect">
            <a:avLst/>
          </a:prstGeom>
        </p:spPr>
        <p:txBody>
          <a:bodyPr wrap="square">
            <a:spAutoFit/>
          </a:bodyPr>
          <a:lstStyle/>
          <a:p>
            <a:pPr algn="ctr"/>
            <a:r>
              <a:rPr lang="en-US" sz="3600" i="1" dirty="0" smtClean="0">
                <a:effectLst>
                  <a:glow rad="101600">
                    <a:schemeClr val="bg1">
                      <a:alpha val="60000"/>
                    </a:schemeClr>
                  </a:glow>
                </a:effectLst>
              </a:rPr>
              <a:t>“Thy wife shall be as a fruitful vine by the sides of thine house: thy children like olive plants round about thy table. Behold, that thus shall the man be blessed that feareth the LORD.”</a:t>
            </a:r>
          </a:p>
          <a:p>
            <a:pPr algn="ctr"/>
            <a:r>
              <a:rPr lang="en-US" sz="3600" i="1" dirty="0" smtClean="0">
                <a:effectLst>
                  <a:glow rad="101600">
                    <a:schemeClr val="bg1">
                      <a:alpha val="60000"/>
                    </a:schemeClr>
                  </a:glow>
                </a:effectLst>
              </a:rPr>
              <a:t>(Psalms 127-128)</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9677400" cy="716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sers\Ptr. Daniel White\Desktop\scan0005.jpg"/>
          <p:cNvPicPr>
            <a:picLocks noChangeAspect="1" noChangeArrowheads="1"/>
          </p:cNvPicPr>
          <p:nvPr/>
        </p:nvPicPr>
        <p:blipFill>
          <a:blip r:embed="rId3" cstate="print">
            <a:duotone>
              <a:prstClr val="black"/>
              <a:schemeClr val="accent6">
                <a:tint val="45000"/>
                <a:satMod val="400000"/>
              </a:schemeClr>
            </a:duotone>
            <a:lum bright="-20000" contrast="40000"/>
          </a:blip>
          <a:srcRect l="1008" r="1259" b="1282"/>
          <a:stretch>
            <a:fillRect/>
          </a:stretch>
        </p:blipFill>
        <p:spPr bwMode="auto">
          <a:xfrm>
            <a:off x="228600" y="-13355"/>
            <a:ext cx="8656122" cy="68713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r>
              <a:rPr lang="en-US" dirty="0" smtClean="0">
                <a:effectLst>
                  <a:glow rad="101600">
                    <a:schemeClr val="bg1">
                      <a:alpha val="60000"/>
                    </a:schemeClr>
                  </a:glow>
                </a:effectLst>
              </a:rPr>
              <a:t>Steps a Barren Couple Can Take</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295400"/>
            <a:ext cx="9144000" cy="5562600"/>
          </a:xfrm>
        </p:spPr>
        <p:txBody>
          <a:bodyPr/>
          <a:lstStyle/>
          <a:p>
            <a:pPr marL="514350" indent="-514350">
              <a:buAutoNum type="arabicPeriod"/>
            </a:pPr>
            <a:r>
              <a:rPr lang="en-US" dirty="0" smtClean="0">
                <a:effectLst>
                  <a:glow rad="101600">
                    <a:schemeClr val="bg1">
                      <a:alpha val="60000"/>
                    </a:schemeClr>
                  </a:glow>
                </a:effectLst>
              </a:rPr>
              <a:t>Express fully to the Lord your desire for children – </a:t>
            </a:r>
          </a:p>
          <a:p>
            <a:pPr marL="514350" indent="-514350">
              <a:buNone/>
            </a:pPr>
            <a:r>
              <a:rPr lang="en-US" dirty="0" smtClean="0">
                <a:effectLst>
                  <a:glow rad="101600">
                    <a:schemeClr val="bg1">
                      <a:alpha val="60000"/>
                    </a:schemeClr>
                  </a:glow>
                </a:effectLst>
              </a:rPr>
              <a:t>      </a:t>
            </a:r>
            <a:r>
              <a:rPr lang="en-US" dirty="0" smtClean="0">
                <a:solidFill>
                  <a:srgbClr val="FFFF00"/>
                </a:solidFill>
                <a:effectLst>
                  <a:glow rad="101600">
                    <a:schemeClr val="bg1">
                      <a:alpha val="60000"/>
                    </a:schemeClr>
                  </a:glow>
                </a:effectLst>
              </a:rPr>
              <a:t>Note: Hannah resolved her bitterness of soul and anxiety over not having children by fully yielding her rights to the Lord, God then gave her five children – </a:t>
            </a:r>
            <a:r>
              <a:rPr lang="en-US" i="1" dirty="0" smtClean="0">
                <a:solidFill>
                  <a:srgbClr val="FFFF00"/>
                </a:solidFill>
                <a:effectLst>
                  <a:glow rad="101600">
                    <a:schemeClr val="bg1">
                      <a:alpha val="60000"/>
                    </a:schemeClr>
                  </a:glow>
                </a:effectLst>
              </a:rPr>
              <a:t>(I Samuel 2)</a:t>
            </a:r>
            <a:endParaRPr lang="en-US" i="1" dirty="0">
              <a:solidFill>
                <a:srgbClr val="FFFF00"/>
              </a:solidFill>
              <a:effectLst>
                <a:glow rad="101600">
                  <a:schemeClr val="bg1">
                    <a:alpha val="60000"/>
                  </a:schemeClr>
                </a:glow>
              </a:effectLst>
            </a:endParaRPr>
          </a:p>
        </p:txBody>
      </p:sp>
      <p:pic>
        <p:nvPicPr>
          <p:cNvPr id="1026" name="Picture 2" descr="c:\Users\Ptr. Daniel White\Desktop\Bible pictures\Bible pictures Old Testament\Samuel\Hannah 1188.jpg"/>
          <p:cNvPicPr>
            <a:picLocks noChangeAspect="1" noChangeArrowheads="1"/>
          </p:cNvPicPr>
          <p:nvPr/>
        </p:nvPicPr>
        <p:blipFill>
          <a:blip r:embed="rId3" cstate="print"/>
          <a:srcRect/>
          <a:stretch>
            <a:fillRect/>
          </a:stretch>
        </p:blipFill>
        <p:spPr bwMode="auto">
          <a:xfrm flipH="1">
            <a:off x="1981200" y="3875963"/>
            <a:ext cx="2286000" cy="29820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c:\Users\Ptr. Daniel White\Desktop\Bible pictures\Bible pictures Old Testament\Samuel\Samuel as boy\hannah_brings_samuel_to_eli.jpg"/>
          <p:cNvPicPr>
            <a:picLocks noChangeAspect="1" noChangeArrowheads="1"/>
          </p:cNvPicPr>
          <p:nvPr/>
        </p:nvPicPr>
        <p:blipFill>
          <a:blip r:embed="rId4" cstate="print"/>
          <a:srcRect/>
          <a:stretch>
            <a:fillRect/>
          </a:stretch>
        </p:blipFill>
        <p:spPr bwMode="auto">
          <a:xfrm>
            <a:off x="5562600" y="3505200"/>
            <a:ext cx="2561554"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to="" calcmode="lin" valueType="num">
                                      <p:cBhvr>
                                        <p:cTn id="17" dur="1" fill="hold"/>
                                        <p:tgtEl>
                                          <p:spTgt spid="102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 to="" calcmode="lin" valueType="num">
                                      <p:cBhvr>
                                        <p:cTn id="22" dur="1" fill="hold"/>
                                        <p:tgtEl>
                                          <p:spTgt spid="102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buNone/>
            </a:pPr>
            <a:r>
              <a:rPr lang="en-US" dirty="0" smtClean="0">
                <a:effectLst>
                  <a:glow rad="101600">
                    <a:schemeClr val="bg1">
                      <a:alpha val="60000"/>
                    </a:schemeClr>
                  </a:glow>
                </a:effectLst>
              </a:rPr>
              <a:t>2. Recognize that it is the Lord who opens and closes the womb –</a:t>
            </a:r>
          </a:p>
          <a:p>
            <a:pPr>
              <a:buFont typeface="Wingdings"/>
              <a:buChar char="Ø"/>
            </a:pPr>
            <a:r>
              <a:rPr lang="en-US" dirty="0" smtClean="0">
                <a:effectLst>
                  <a:glow rad="101600">
                    <a:schemeClr val="bg1">
                      <a:alpha val="60000"/>
                    </a:schemeClr>
                  </a:glow>
                </a:effectLst>
              </a:rPr>
              <a:t>God closes the womb – </a:t>
            </a:r>
            <a:r>
              <a:rPr lang="en-US" i="1" dirty="0" smtClean="0">
                <a:effectLst>
                  <a:glow rad="101600">
                    <a:schemeClr val="bg1">
                      <a:alpha val="60000"/>
                    </a:schemeClr>
                  </a:glow>
                </a:effectLst>
              </a:rPr>
              <a:t>I Samuel 1:5 “The Lord shut up her womb.”</a:t>
            </a:r>
          </a:p>
          <a:p>
            <a:pPr>
              <a:buFont typeface="Wingdings"/>
              <a:buChar char="Ø"/>
            </a:pPr>
            <a:r>
              <a:rPr lang="en-US" dirty="0" smtClean="0">
                <a:effectLst>
                  <a:glow rad="101600">
                    <a:schemeClr val="bg1">
                      <a:alpha val="60000"/>
                    </a:schemeClr>
                  </a:glow>
                </a:effectLst>
              </a:rPr>
              <a:t>God opens the womb – </a:t>
            </a:r>
            <a:r>
              <a:rPr lang="en-US" i="1" dirty="0" smtClean="0">
                <a:effectLst>
                  <a:glow rad="101600">
                    <a:schemeClr val="bg1">
                      <a:alpha val="60000"/>
                    </a:schemeClr>
                  </a:glow>
                </a:effectLst>
              </a:rPr>
              <a:t>Genesis 30:22 “And God remembered Rachel, and God hearkened to her, and opened her womb.”</a:t>
            </a:r>
          </a:p>
          <a:p>
            <a:pPr>
              <a:buNone/>
            </a:pPr>
            <a:r>
              <a:rPr lang="en-US" dirty="0" smtClean="0">
                <a:effectLst>
                  <a:glow rad="101600">
                    <a:schemeClr val="bg1">
                      <a:alpha val="60000"/>
                    </a:schemeClr>
                  </a:glow>
                </a:effectLst>
              </a:rPr>
              <a:t>3. Surrender your will to God – </a:t>
            </a:r>
            <a:r>
              <a:rPr lang="en-US" i="1" dirty="0" smtClean="0">
                <a:effectLst>
                  <a:glow rad="101600">
                    <a:schemeClr val="bg1">
                      <a:alpha val="60000"/>
                    </a:schemeClr>
                  </a:glow>
                </a:effectLst>
              </a:rPr>
              <a:t>“Not my will but thine be done.” </a:t>
            </a:r>
          </a:p>
          <a:p>
            <a:pPr>
              <a:buNone/>
            </a:pPr>
            <a:r>
              <a:rPr lang="en-US" dirty="0" smtClean="0">
                <a:effectLst>
                  <a:glow rad="101600">
                    <a:schemeClr val="bg1">
                      <a:alpha val="60000"/>
                    </a:schemeClr>
                  </a:glow>
                </a:effectLst>
              </a:rPr>
              <a:t>4. Come to a place of contentment </a:t>
            </a:r>
            <a:r>
              <a:rPr lang="en-US" i="1" dirty="0" smtClean="0">
                <a:effectLst>
                  <a:glow rad="101600">
                    <a:schemeClr val="bg1">
                      <a:alpha val="60000"/>
                    </a:schemeClr>
                  </a:glow>
                </a:effectLst>
              </a:rPr>
              <a:t>- “I have learned, in whatsoever state I am, therewith to be content.”</a:t>
            </a:r>
          </a:p>
          <a:p>
            <a:pPr>
              <a:buNone/>
            </a:pPr>
            <a:r>
              <a:rPr lang="en-US" dirty="0" smtClean="0">
                <a:effectLst>
                  <a:glow rad="101600">
                    <a:schemeClr val="bg1">
                      <a:alpha val="60000"/>
                    </a:schemeClr>
                  </a:glow>
                </a:effectLst>
              </a:rPr>
              <a:t>5. Call for the elders of the church </a:t>
            </a:r>
            <a:r>
              <a:rPr lang="en-US" i="1" dirty="0" smtClean="0">
                <a:effectLst>
                  <a:glow rad="101600">
                    <a:schemeClr val="bg1">
                      <a:alpha val="60000"/>
                    </a:schemeClr>
                  </a:glow>
                </a:effectLst>
              </a:rPr>
              <a:t>– James 5:14-16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8600"/>
            <a:ext cx="9982200" cy="739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0" y="0"/>
            <a:ext cx="9144000" cy="6858000"/>
          </a:xfrm>
        </p:spPr>
        <p:txBody>
          <a:bodyPr/>
          <a:lstStyle/>
          <a:p>
            <a:pPr algn="ctr">
              <a:buNone/>
            </a:pPr>
            <a:r>
              <a:rPr lang="en-US" i="1" dirty="0" smtClean="0">
                <a:solidFill>
                  <a:srgbClr val="FFFF00"/>
                </a:solidFill>
                <a:effectLst>
                  <a:glow rad="101600">
                    <a:schemeClr val="bg1">
                      <a:alpha val="60000"/>
                    </a:schemeClr>
                  </a:glow>
                </a:effectLst>
              </a:rPr>
              <a:t>    “So Abraham prayed unto God: and God </a:t>
            </a:r>
            <a:r>
              <a:rPr lang="en-US" i="1" u="sng" dirty="0" smtClean="0">
                <a:solidFill>
                  <a:srgbClr val="FFFF00"/>
                </a:solidFill>
                <a:effectLst>
                  <a:glow rad="101600">
                    <a:schemeClr val="bg1">
                      <a:alpha val="60000"/>
                    </a:schemeClr>
                  </a:glow>
                </a:effectLst>
              </a:rPr>
              <a:t>healed</a:t>
            </a:r>
            <a:r>
              <a:rPr lang="en-US" i="1" dirty="0" smtClean="0">
                <a:solidFill>
                  <a:srgbClr val="FFFF00"/>
                </a:solidFill>
                <a:effectLst>
                  <a:glow rad="101600">
                    <a:schemeClr val="bg1">
                      <a:alpha val="60000"/>
                    </a:schemeClr>
                  </a:glow>
                </a:effectLst>
              </a:rPr>
              <a:t> Abimelech, and his wife, and they bare children.” (Genesis 20:17)</a:t>
            </a:r>
          </a:p>
          <a:p>
            <a:pPr>
              <a:buNone/>
            </a:pPr>
            <a:endParaRPr lang="en-US" dirty="0">
              <a:effectLst>
                <a:glow rad="101600">
                  <a:schemeClr val="bg1">
                    <a:alpha val="60000"/>
                  </a:schemeClr>
                </a:glow>
              </a:effectLst>
            </a:endParaRPr>
          </a:p>
        </p:txBody>
      </p:sp>
      <p:pic>
        <p:nvPicPr>
          <p:cNvPr id="2050" name="Picture 2" descr="c:\Users\Ptr. Daniel White\Desktop\Bible pictures\Bible pictures Old Testament\Abraham\Abraham &amp; Sara\Abimelech restores Sarah to Abram BBL85-98.jpg"/>
          <p:cNvPicPr>
            <a:picLocks noChangeAspect="1" noChangeArrowheads="1"/>
          </p:cNvPicPr>
          <p:nvPr/>
        </p:nvPicPr>
        <p:blipFill>
          <a:blip r:embed="rId3" cstate="print"/>
          <a:srcRect/>
          <a:stretch>
            <a:fillRect/>
          </a:stretch>
        </p:blipFill>
        <p:spPr bwMode="auto">
          <a:xfrm>
            <a:off x="1524000" y="1828800"/>
            <a:ext cx="6311780" cy="4648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a:buNone/>
            </a:pPr>
            <a:r>
              <a:rPr lang="en-US" sz="3600" dirty="0" smtClean="0">
                <a:effectLst>
                  <a:glow rad="101600">
                    <a:schemeClr val="bg1">
                      <a:alpha val="60000"/>
                    </a:schemeClr>
                  </a:glow>
                </a:effectLst>
              </a:rPr>
              <a:t>6. Consider reversing sterilization –</a:t>
            </a:r>
          </a:p>
          <a:p>
            <a:pPr>
              <a:buFont typeface="Wingdings"/>
              <a:buChar char="Ø"/>
            </a:pPr>
            <a:r>
              <a:rPr lang="en-US" sz="3600" dirty="0" smtClean="0">
                <a:effectLst>
                  <a:glow rad="101600">
                    <a:schemeClr val="bg1">
                      <a:alpha val="60000"/>
                    </a:schemeClr>
                  </a:glow>
                </a:effectLst>
              </a:rPr>
              <a:t> Legitimate reasons for sterilization -</a:t>
            </a:r>
          </a:p>
          <a:p>
            <a:pPr>
              <a:buFont typeface="Arial" charset="0"/>
              <a:buChar char="•"/>
            </a:pPr>
            <a:r>
              <a:rPr lang="en-US" sz="3600" dirty="0" smtClean="0">
                <a:effectLst>
                  <a:glow rad="101600">
                    <a:schemeClr val="bg1">
                      <a:alpha val="60000"/>
                    </a:schemeClr>
                  </a:glow>
                </a:effectLst>
              </a:rPr>
              <a:t>Health and safety of the wife - </a:t>
            </a:r>
            <a:r>
              <a:rPr lang="en-US" sz="3600" i="1" dirty="0" smtClean="0">
                <a:effectLst>
                  <a:glow rad="101600">
                    <a:schemeClr val="bg1">
                      <a:alpha val="60000"/>
                    </a:schemeClr>
                  </a:glow>
                </a:effectLst>
              </a:rPr>
              <a:t>Eph. 5:23-25;               I Peter  3:7</a:t>
            </a:r>
          </a:p>
          <a:p>
            <a:pPr>
              <a:buFont typeface="Wingdings"/>
              <a:buChar char="Ø"/>
            </a:pPr>
            <a:r>
              <a:rPr lang="en-US" sz="3600" dirty="0" smtClean="0">
                <a:effectLst>
                  <a:glow rad="101600">
                    <a:schemeClr val="bg1">
                      <a:alpha val="60000"/>
                    </a:schemeClr>
                  </a:glow>
                </a:effectLst>
              </a:rPr>
              <a:t> Illegitimate reasons for sterilization –     </a:t>
            </a:r>
            <a:r>
              <a:rPr lang="en-US" sz="3600" i="1" dirty="0" smtClean="0">
                <a:effectLst>
                  <a:glow rad="101600">
                    <a:schemeClr val="bg1">
                      <a:alpha val="60000"/>
                    </a:schemeClr>
                  </a:glow>
                </a:effectLst>
              </a:rPr>
              <a:t>Psalms 127-128</a:t>
            </a:r>
          </a:p>
          <a:p>
            <a:pPr>
              <a:buFont typeface="Arial" charset="0"/>
              <a:buChar char="•"/>
            </a:pPr>
            <a:r>
              <a:rPr lang="en-US" sz="3600" dirty="0" smtClean="0">
                <a:effectLst>
                  <a:glow rad="101600">
                    <a:schemeClr val="bg1">
                      <a:alpha val="60000"/>
                    </a:schemeClr>
                  </a:glow>
                </a:effectLst>
              </a:rPr>
              <a:t>We do not want children</a:t>
            </a:r>
          </a:p>
          <a:p>
            <a:pPr>
              <a:buFont typeface="Arial" charset="0"/>
              <a:buChar char="•"/>
            </a:pPr>
            <a:r>
              <a:rPr lang="en-US" sz="3600" dirty="0" smtClean="0">
                <a:effectLst>
                  <a:glow rad="101600">
                    <a:schemeClr val="bg1">
                      <a:alpha val="60000"/>
                    </a:schemeClr>
                  </a:glow>
                </a:effectLst>
              </a:rPr>
              <a:t>We do not want any more children</a:t>
            </a:r>
          </a:p>
          <a:p>
            <a:pPr>
              <a:buFont typeface="Arial" charset="0"/>
              <a:buChar char="•"/>
            </a:pPr>
            <a:r>
              <a:rPr lang="en-US" sz="3600" dirty="0" smtClean="0">
                <a:effectLst>
                  <a:glow rad="101600">
                    <a:schemeClr val="bg1">
                      <a:alpha val="60000"/>
                    </a:schemeClr>
                  </a:glow>
                </a:effectLst>
              </a:rPr>
              <a:t>We do not want to bring children into this evil world</a:t>
            </a:r>
          </a:p>
          <a:p>
            <a:pPr>
              <a:buNone/>
            </a:pPr>
            <a:endParaRPr lang="en-US" sz="3600" dirty="0" smtClean="0">
              <a:effectLst>
                <a:glow rad="101600">
                  <a:schemeClr val="bg1">
                    <a:alpha val="60000"/>
                  </a:schemeClr>
                </a:glow>
              </a:effectLst>
            </a:endParaRPr>
          </a:p>
          <a:p>
            <a:pPr>
              <a:buFont typeface="Arial" charset="0"/>
              <a:buChar char="•"/>
            </a:pPr>
            <a:endParaRPr lang="en-US" sz="3600" dirty="0" smtClean="0">
              <a:effectLst>
                <a:glow rad="101600">
                  <a:schemeClr val="bg1">
                    <a:alpha val="60000"/>
                  </a:schemeClr>
                </a:glow>
              </a:effectLst>
            </a:endParaRPr>
          </a:p>
          <a:p>
            <a:pPr>
              <a:buNone/>
            </a:pPr>
            <a:endParaRPr lang="en-US" sz="3600" dirty="0" smtClean="0">
              <a:effectLst>
                <a:glow rad="101600">
                  <a:schemeClr val="bg1">
                    <a:alpha val="60000"/>
                  </a:schemeClr>
                </a:glow>
              </a:effectLst>
            </a:endParaRPr>
          </a:p>
          <a:p>
            <a:pPr>
              <a:buNone/>
            </a:pPr>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a:buFont typeface="Arial" charset="0"/>
              <a:buChar char="•"/>
            </a:pPr>
            <a:r>
              <a:rPr lang="en-US" sz="3600" dirty="0" smtClean="0">
                <a:effectLst>
                  <a:glow rad="101600">
                    <a:schemeClr val="bg1">
                      <a:alpha val="60000"/>
                    </a:schemeClr>
                  </a:glow>
                </a:effectLst>
              </a:rPr>
              <a:t>We can not afford any more children</a:t>
            </a:r>
          </a:p>
          <a:p>
            <a:pPr>
              <a:buFont typeface="Arial" charset="0"/>
              <a:buChar char="•"/>
            </a:pPr>
            <a:r>
              <a:rPr lang="en-US" sz="3600" dirty="0" smtClean="0">
                <a:effectLst>
                  <a:glow rad="101600">
                    <a:schemeClr val="bg1">
                      <a:alpha val="60000"/>
                    </a:schemeClr>
                  </a:glow>
                </a:effectLst>
              </a:rPr>
              <a:t>The more children we have the lower our standard of living will be</a:t>
            </a:r>
          </a:p>
          <a:p>
            <a:r>
              <a:rPr lang="en-US" sz="3600" dirty="0" smtClean="0">
                <a:effectLst>
                  <a:glow rad="101600">
                    <a:schemeClr val="bg1">
                      <a:alpha val="60000"/>
                    </a:schemeClr>
                  </a:glow>
                </a:effectLst>
              </a:rPr>
              <a:t>We will lose our freedom</a:t>
            </a:r>
          </a:p>
          <a:p>
            <a:r>
              <a:rPr lang="en-US" sz="3600" dirty="0" smtClean="0">
                <a:effectLst>
                  <a:glow rad="101600">
                    <a:schemeClr val="bg1">
                      <a:alpha val="60000"/>
                    </a:schemeClr>
                  </a:glow>
                </a:effectLst>
              </a:rPr>
              <a:t>Children may rebel against us</a:t>
            </a:r>
          </a:p>
          <a:p>
            <a:r>
              <a:rPr lang="en-US" sz="3600" dirty="0" smtClean="0">
                <a:effectLst>
                  <a:glow rad="101600">
                    <a:schemeClr val="bg1">
                      <a:alpha val="60000"/>
                    </a:schemeClr>
                  </a:glow>
                </a:effectLst>
              </a:rPr>
              <a:t>There may be medical complications</a:t>
            </a:r>
          </a:p>
          <a:p>
            <a:r>
              <a:rPr lang="en-US" sz="3600" dirty="0" smtClean="0">
                <a:effectLst>
                  <a:glow rad="101600">
                    <a:schemeClr val="bg1">
                      <a:alpha val="60000"/>
                    </a:schemeClr>
                  </a:glow>
                </a:effectLst>
              </a:rPr>
              <a:t>We have the right to decided how many children we will have</a:t>
            </a:r>
          </a:p>
          <a:p>
            <a:r>
              <a:rPr lang="en-US" sz="3600" dirty="0" smtClean="0">
                <a:effectLst>
                  <a:glow rad="101600">
                    <a:schemeClr val="bg1">
                      <a:alpha val="60000"/>
                    </a:schemeClr>
                  </a:glow>
                </a:effectLst>
              </a:rPr>
              <a:t>My wife will lose her physical attractiveness</a:t>
            </a:r>
          </a:p>
          <a:p>
            <a:r>
              <a:rPr lang="en-US" sz="3600" dirty="0" smtClean="0">
                <a:effectLst>
                  <a:glow rad="101600">
                    <a:schemeClr val="bg1">
                      <a:alpha val="60000"/>
                    </a:schemeClr>
                  </a:glow>
                </a:effectLst>
              </a:rPr>
              <a:t>The world is overpopulated</a:t>
            </a:r>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to="" calcmode="lin" valueType="num">
                                      <p:cBhvr>
                                        <p:cTn id="37"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C:\Users\Ptr. Daniel White\Desktop\scan0001.jpg"/>
          <p:cNvPicPr>
            <a:picLocks noChangeAspect="1" noChangeArrowheads="1"/>
          </p:cNvPicPr>
          <p:nvPr/>
        </p:nvPicPr>
        <p:blipFill>
          <a:blip r:embed="rId3" cstate="print">
            <a:lum bright="-20000"/>
          </a:blip>
          <a:srcRect/>
          <a:stretch>
            <a:fillRect/>
          </a:stretch>
        </p:blipFill>
        <p:spPr bwMode="auto">
          <a:xfrm>
            <a:off x="0" y="-228600"/>
            <a:ext cx="9144000" cy="7222647"/>
          </a:xfrm>
          <a:prstGeom prst="rect">
            <a:avLst/>
          </a:prstGeom>
          <a:noFill/>
        </p:spPr>
      </p:pic>
      <p:sp>
        <p:nvSpPr>
          <p:cNvPr id="4" name="Title 3"/>
          <p:cNvSpPr>
            <a:spLocks noGrp="1"/>
          </p:cNvSpPr>
          <p:nvPr>
            <p:ph type="title"/>
          </p:nvPr>
        </p:nvSpPr>
        <p:spPr>
          <a:xfrm>
            <a:off x="0" y="3048000"/>
            <a:ext cx="3886200" cy="3581400"/>
          </a:xfrm>
        </p:spPr>
        <p:txBody>
          <a:bodyPr>
            <a:normAutofit fontScale="90000"/>
          </a:bodyPr>
          <a:lstStyle/>
          <a:p>
            <a:r>
              <a:rPr lang="en-US" sz="3600" b="1" i="1" dirty="0" smtClean="0">
                <a:solidFill>
                  <a:schemeClr val="bg1"/>
                </a:solidFill>
                <a:effectLst>
                  <a:glow rad="101600">
                    <a:srgbClr val="FFC000">
                      <a:alpha val="60000"/>
                    </a:srgbClr>
                  </a:glow>
                </a:effectLst>
              </a:rPr>
              <a:t>“Every person in the world could stand shoulder to shoulder in the city limits of Jacksonville, Florida”</a:t>
            </a:r>
            <a:endParaRPr lang="en-US" sz="3600" b="1" i="1" dirty="0">
              <a:solidFill>
                <a:schemeClr val="bg1"/>
              </a:solidFill>
              <a:effectLst>
                <a:glow rad="101600">
                  <a:srgbClr val="FFC000">
                    <a:alpha val="60000"/>
                  </a:srgbClr>
                </a:glow>
              </a:effectLst>
            </a:endParaRPr>
          </a:p>
        </p:txBody>
      </p:sp>
      <p:pic>
        <p:nvPicPr>
          <p:cNvPr id="6150" name="Picture 6" descr="C:\Users\Ptr. Daniel White\Desktop\scan0002.jpg"/>
          <p:cNvPicPr>
            <a:picLocks noChangeAspect="1" noChangeArrowheads="1"/>
          </p:cNvPicPr>
          <p:nvPr/>
        </p:nvPicPr>
        <p:blipFill>
          <a:blip r:embed="rId4" cstate="print">
            <a:lum bright="-10000" contrast="20000"/>
          </a:blip>
          <a:srcRect/>
          <a:stretch>
            <a:fillRect/>
          </a:stretch>
        </p:blipFill>
        <p:spPr bwMode="auto">
          <a:xfrm>
            <a:off x="3276600" y="228600"/>
            <a:ext cx="5611333" cy="4038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 calcmode="lin" valueType="num">
                                      <p:cBhvr>
                                        <p:cTn id="7" dur="2000" fill="hold"/>
                                        <p:tgtEl>
                                          <p:spTgt spid="6150"/>
                                        </p:tgtEl>
                                        <p:attrNameLst>
                                          <p:attrName>ppt_w</p:attrName>
                                        </p:attrNameLst>
                                      </p:cBhvr>
                                      <p:tavLst>
                                        <p:tav tm="0">
                                          <p:val>
                                            <p:fltVal val="0"/>
                                          </p:val>
                                        </p:tav>
                                        <p:tav tm="100000">
                                          <p:val>
                                            <p:strVal val="#ppt_w"/>
                                          </p:val>
                                        </p:tav>
                                      </p:tavLst>
                                    </p:anim>
                                    <p:anim calcmode="lin" valueType="num">
                                      <p:cBhvr>
                                        <p:cTn id="8" dur="2000" fill="hold"/>
                                        <p:tgtEl>
                                          <p:spTgt spid="6150"/>
                                        </p:tgtEl>
                                        <p:attrNameLst>
                                          <p:attrName>ppt_h</p:attrName>
                                        </p:attrNameLst>
                                      </p:cBhvr>
                                      <p:tavLst>
                                        <p:tav tm="0">
                                          <p:val>
                                            <p:fltVal val="0"/>
                                          </p:val>
                                        </p:tav>
                                        <p:tav tm="100000">
                                          <p:val>
                                            <p:strVal val="#ppt_h"/>
                                          </p:val>
                                        </p:tav>
                                      </p:tavLst>
                                    </p:anim>
                                    <p:animEffect transition="in" filter="fade">
                                      <p:cBhvr>
                                        <p:cTn id="9" dur="2000"/>
                                        <p:tgtEl>
                                          <p:spTgt spid="61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Font typeface="Wingdings"/>
              <a:buChar char="Ø"/>
            </a:pPr>
            <a:r>
              <a:rPr lang="en-US" dirty="0" smtClean="0">
                <a:effectLst>
                  <a:glow rad="101600">
                    <a:schemeClr val="bg1">
                      <a:alpha val="60000"/>
                    </a:schemeClr>
                  </a:glow>
                </a:effectLst>
              </a:rPr>
              <a:t> Sterilizations cause many medical consequences -</a:t>
            </a:r>
          </a:p>
          <a:p>
            <a:pPr>
              <a:buFont typeface="Arial" charset="0"/>
              <a:buChar char="•"/>
            </a:pPr>
            <a:r>
              <a:rPr lang="en-US" dirty="0" smtClean="0">
                <a:solidFill>
                  <a:srgbClr val="FFC000"/>
                </a:solidFill>
                <a:effectLst>
                  <a:glow rad="101600">
                    <a:schemeClr val="bg1">
                      <a:alpha val="60000"/>
                    </a:schemeClr>
                  </a:glow>
                </a:effectLst>
              </a:rPr>
              <a:t>Vasectomies can cause  -</a:t>
            </a:r>
          </a:p>
          <a:p>
            <a:pPr>
              <a:buNone/>
            </a:pPr>
            <a:r>
              <a:rPr lang="en-US" dirty="0" smtClean="0">
                <a:effectLst>
                  <a:glow rad="101600">
                    <a:schemeClr val="bg1">
                      <a:alpha val="60000"/>
                    </a:schemeClr>
                  </a:glow>
                </a:effectLst>
              </a:rPr>
              <a:t>     - Antibodies to infiltrate the bloodstream</a:t>
            </a:r>
          </a:p>
          <a:p>
            <a:pPr>
              <a:buNone/>
            </a:pPr>
            <a:r>
              <a:rPr lang="en-US" dirty="0" smtClean="0">
                <a:effectLst>
                  <a:glow rad="101600">
                    <a:schemeClr val="bg1">
                      <a:alpha val="60000"/>
                    </a:schemeClr>
                  </a:glow>
                </a:effectLst>
              </a:rPr>
              <a:t>     - Cells manufacture antibodies against the sperm</a:t>
            </a:r>
          </a:p>
          <a:p>
            <a:pPr>
              <a:buNone/>
            </a:pPr>
            <a:r>
              <a:rPr lang="en-US" dirty="0" smtClean="0">
                <a:effectLst>
                  <a:glow rad="101600">
                    <a:schemeClr val="bg1">
                      <a:alpha val="60000"/>
                    </a:schemeClr>
                  </a:glow>
                </a:effectLst>
              </a:rPr>
              <a:t>     - Effects the autoimmune system</a:t>
            </a:r>
          </a:p>
          <a:p>
            <a:pPr>
              <a:buNone/>
            </a:pPr>
            <a:r>
              <a:rPr lang="en-US" dirty="0" smtClean="0">
                <a:effectLst>
                  <a:glow rad="101600">
                    <a:schemeClr val="bg1">
                      <a:alpha val="60000"/>
                    </a:schemeClr>
                  </a:glow>
                </a:effectLst>
              </a:rPr>
              <a:t>     - Inability to fight off infection and disease</a:t>
            </a:r>
          </a:p>
          <a:p>
            <a:pPr>
              <a:buFont typeface="Arial" charset="0"/>
              <a:buChar char="•"/>
            </a:pPr>
            <a:r>
              <a:rPr lang="en-US" dirty="0" smtClean="0">
                <a:solidFill>
                  <a:srgbClr val="FFC000"/>
                </a:solidFill>
                <a:effectLst>
                  <a:glow rad="101600">
                    <a:schemeClr val="bg1">
                      <a:alpha val="60000"/>
                    </a:schemeClr>
                  </a:glow>
                </a:effectLst>
              </a:rPr>
              <a:t>Tubal ligations can cause -</a:t>
            </a:r>
          </a:p>
          <a:p>
            <a:pPr>
              <a:buNone/>
            </a:pPr>
            <a:r>
              <a:rPr lang="en-US" dirty="0" smtClean="0">
                <a:effectLst>
                  <a:glow rad="101600">
                    <a:schemeClr val="bg1">
                      <a:alpha val="60000"/>
                    </a:schemeClr>
                  </a:glow>
                </a:effectLst>
              </a:rPr>
              <a:t>      - Heavy menstrual bleeding</a:t>
            </a:r>
          </a:p>
          <a:p>
            <a:pPr>
              <a:buNone/>
            </a:pPr>
            <a:r>
              <a:rPr lang="en-US" dirty="0" smtClean="0">
                <a:effectLst>
                  <a:glow rad="101600">
                    <a:schemeClr val="bg1">
                      <a:alpha val="60000"/>
                    </a:schemeClr>
                  </a:glow>
                </a:effectLst>
              </a:rPr>
              <a:t>      - Menstrual disturbances</a:t>
            </a:r>
          </a:p>
          <a:p>
            <a:pPr>
              <a:buNone/>
            </a:pPr>
            <a:r>
              <a:rPr lang="en-US" dirty="0" smtClean="0">
                <a:effectLst>
                  <a:glow rad="101600">
                    <a:schemeClr val="bg1">
                      <a:alpha val="60000"/>
                    </a:schemeClr>
                  </a:glow>
                </a:effectLst>
              </a:rPr>
              <a:t>      - Hormonal imbalances</a:t>
            </a:r>
          </a:p>
          <a:p>
            <a:pPr>
              <a:buNone/>
            </a:pPr>
            <a:r>
              <a:rPr lang="en-US" dirty="0" smtClean="0">
                <a:effectLst>
                  <a:glow rad="101600">
                    <a:schemeClr val="bg1">
                      <a:alpha val="60000"/>
                    </a:schemeClr>
                  </a:glow>
                </a:effectLst>
              </a:rPr>
              <a:t>      - Cervical erosion</a:t>
            </a:r>
          </a:p>
          <a:p>
            <a:pPr>
              <a:buNone/>
            </a:pPr>
            <a:r>
              <a:rPr lang="en-US" dirty="0" smtClean="0">
                <a:effectLst>
                  <a:glow rad="101600">
                    <a:schemeClr val="bg1">
                      <a:alpha val="60000"/>
                    </a:schemeClr>
                  </a:glow>
                </a:effectLst>
              </a:rPr>
              <a:t>      - Ovarian tumors</a:t>
            </a:r>
          </a:p>
        </p:txBody>
      </p:sp>
      <p:pic>
        <p:nvPicPr>
          <p:cNvPr id="68610" name="Picture 2"/>
          <p:cNvPicPr>
            <a:picLocks noChangeAspect="1" noChangeArrowheads="1"/>
          </p:cNvPicPr>
          <p:nvPr/>
        </p:nvPicPr>
        <p:blipFill>
          <a:blip r:embed="rId3" cstate="print">
            <a:lum bright="-20000"/>
          </a:blip>
          <a:srcRect/>
          <a:stretch>
            <a:fillRect/>
          </a:stretch>
        </p:blipFill>
        <p:spPr bwMode="auto">
          <a:xfrm>
            <a:off x="5638800" y="3962400"/>
            <a:ext cx="1647556" cy="2466975"/>
          </a:xfrm>
          <a:prstGeom prst="rect">
            <a:avLst/>
          </a:prstGeom>
          <a:ln w="88900" cap="sq" cmpd="thickThin">
            <a:solidFill>
              <a:srgbClr val="000000"/>
            </a:solidFill>
            <a:prstDash val="solid"/>
            <a:miter lim="800000"/>
          </a:ln>
          <a:effectLst>
            <a:innerShdw blurRad="76200">
              <a:srgbClr val="000000"/>
            </a:innerShdw>
          </a:effectLst>
        </p:spPr>
      </p:pic>
      <p:pic>
        <p:nvPicPr>
          <p:cNvPr id="68612" name="Picture 4"/>
          <p:cNvPicPr>
            <a:picLocks noChangeAspect="1" noChangeArrowheads="1"/>
          </p:cNvPicPr>
          <p:nvPr/>
        </p:nvPicPr>
        <p:blipFill>
          <a:blip r:embed="rId4" cstate="print">
            <a:lum bright="-20000"/>
          </a:blip>
          <a:srcRect/>
          <a:stretch>
            <a:fillRect/>
          </a:stretch>
        </p:blipFill>
        <p:spPr bwMode="auto">
          <a:xfrm>
            <a:off x="7848600" y="2209800"/>
            <a:ext cx="1126845" cy="34290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to="" calcmode="lin" valueType="num">
                                      <p:cBhvr>
                                        <p:cTn id="52" dur="1" fill="hold"/>
                                        <p:tgtEl>
                                          <p:spTgt spid="3">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to="" calcmode="lin" valueType="num">
                                      <p:cBhvr>
                                        <p:cTn id="57" dur="1" fill="hold"/>
                                        <p:tgtEl>
                                          <p:spTgt spid="3">
                                            <p:txEl>
                                              <p:pRg st="10" end="10"/>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 to="" calcmode="lin" valueType="num">
                                      <p:cBhvr>
                                        <p:cTn id="62" dur="1" fill="hold"/>
                                        <p:tgtEl>
                                          <p:spTgt spid="3">
                                            <p:txEl>
                                              <p:pRg st="11" end="1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effectLst>
                  <a:glow rad="101600">
                    <a:schemeClr val="bg1">
                      <a:alpha val="60000"/>
                    </a:schemeClr>
                  </a:glow>
                </a:effectLst>
              </a:rPr>
              <a:t>Companionship Will </a:t>
            </a:r>
            <a:r>
              <a:rPr lang="en-US" dirty="0">
                <a:effectLst>
                  <a:glow rad="101600">
                    <a:schemeClr val="bg1">
                      <a:alpha val="60000"/>
                    </a:schemeClr>
                  </a:glow>
                </a:effectLst>
              </a:rPr>
              <a:t>O</a:t>
            </a:r>
            <a:r>
              <a:rPr lang="en-US" dirty="0" smtClean="0">
                <a:effectLst>
                  <a:glow rad="101600">
                    <a:schemeClr val="bg1">
                      <a:alpha val="60000"/>
                    </a:schemeClr>
                  </a:glow>
                </a:effectLst>
              </a:rPr>
              <a:t>nly Be Realized When Love is Being Expressed</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447800"/>
            <a:ext cx="9144000" cy="5257800"/>
          </a:xfrm>
        </p:spPr>
        <p:txBody>
          <a:bodyPr>
            <a:noAutofit/>
          </a:bodyPr>
          <a:lstStyle/>
          <a:p>
            <a:r>
              <a:rPr lang="en-US" sz="3300" dirty="0" smtClean="0">
                <a:effectLst>
                  <a:glow rad="101600">
                    <a:schemeClr val="bg1">
                      <a:alpha val="60000"/>
                    </a:schemeClr>
                  </a:glow>
                </a:effectLst>
              </a:rPr>
              <a:t>At the heart of every human being is the desire to be loved by another </a:t>
            </a:r>
            <a:r>
              <a:rPr lang="en-US" sz="3300" i="1" dirty="0" smtClean="0">
                <a:effectLst>
                  <a:glow rad="101600">
                    <a:schemeClr val="bg1">
                      <a:alpha val="60000"/>
                    </a:schemeClr>
                  </a:glow>
                </a:effectLst>
              </a:rPr>
              <a:t>(Matt. 22:37-39; John 15:12;        I John 3:11)</a:t>
            </a:r>
          </a:p>
          <a:p>
            <a:r>
              <a:rPr lang="en-US" sz="3300" dirty="0" smtClean="0">
                <a:effectLst>
                  <a:glow rad="101600">
                    <a:schemeClr val="bg1">
                      <a:alpha val="60000"/>
                    </a:schemeClr>
                  </a:glow>
                </a:effectLst>
              </a:rPr>
              <a:t>Marriage is designed by God to meet that need </a:t>
            </a:r>
            <a:r>
              <a:rPr lang="en-US" sz="3300" i="1" dirty="0" smtClean="0">
                <a:effectLst>
                  <a:glow rad="101600">
                    <a:schemeClr val="bg1">
                      <a:alpha val="60000"/>
                    </a:schemeClr>
                  </a:glow>
                </a:effectLst>
              </a:rPr>
              <a:t>(Gen. 2:18-25; Eph. 5:22-31; Col. 3:18-19; Titus 2:4)</a:t>
            </a:r>
          </a:p>
          <a:p>
            <a:r>
              <a:rPr lang="en-US" sz="3300" dirty="0" smtClean="0">
                <a:solidFill>
                  <a:srgbClr val="FFC000"/>
                </a:solidFill>
                <a:effectLst>
                  <a:glow rad="101600">
                    <a:schemeClr val="bg1">
                      <a:alpha val="60000"/>
                    </a:schemeClr>
                  </a:glow>
                </a:effectLst>
              </a:rPr>
              <a:t>There are five primary ways to communicate love to your mate. </a:t>
            </a:r>
            <a:endParaRPr lang="en-US" sz="3300" dirty="0">
              <a:solidFill>
                <a:srgbClr val="FFC000"/>
              </a:solidFill>
              <a:effectLst>
                <a:glow rad="101600">
                  <a:schemeClr val="bg1">
                    <a:alpha val="60000"/>
                  </a:schemeClr>
                </a:glow>
              </a:effectLst>
            </a:endParaRPr>
          </a:p>
          <a:p>
            <a:r>
              <a:rPr lang="en-US" sz="3300" dirty="0" smtClean="0">
                <a:solidFill>
                  <a:srgbClr val="FFC000"/>
                </a:solidFill>
                <a:effectLst>
                  <a:glow rad="101600">
                    <a:schemeClr val="bg1">
                      <a:alpha val="60000"/>
                    </a:schemeClr>
                  </a:glow>
                </a:effectLst>
              </a:rPr>
              <a:t>In every successful marriage these five expressions of love will be evident -</a:t>
            </a:r>
            <a:endParaRPr lang="en-US" sz="3300" dirty="0">
              <a:solidFill>
                <a:srgbClr val="FFC000"/>
              </a:solidFill>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9906000" cy="708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4" name="Picture 2" descr="c:\Users\Ptr. Daniel White\Desktop\Bible pictures\Bible pictures Old Testament\Tabernacle &amp; furniture\Brazen altar\Priest offering sacrifice C-612.jpg"/>
          <p:cNvPicPr>
            <a:picLocks noChangeAspect="1" noChangeArrowheads="1"/>
          </p:cNvPicPr>
          <p:nvPr/>
        </p:nvPicPr>
        <p:blipFill>
          <a:blip r:embed="rId3" cstate="print"/>
          <a:srcRect/>
          <a:stretch>
            <a:fillRect/>
          </a:stretch>
        </p:blipFill>
        <p:spPr bwMode="auto">
          <a:xfrm>
            <a:off x="1600200" y="-50523"/>
            <a:ext cx="6038850" cy="6908523"/>
          </a:xfrm>
          <a:prstGeom prst="rect">
            <a:avLst/>
          </a:prstGeom>
          <a:ln>
            <a:noFill/>
          </a:ln>
          <a:effectLst>
            <a:softEdge rad="112500"/>
          </a:effectLst>
        </p:spPr>
      </p:pic>
      <p:sp>
        <p:nvSpPr>
          <p:cNvPr id="4" name="Rectangle 3"/>
          <p:cNvSpPr/>
          <p:nvPr/>
        </p:nvSpPr>
        <p:spPr>
          <a:xfrm>
            <a:off x="1752600" y="152400"/>
            <a:ext cx="5638800" cy="6001643"/>
          </a:xfrm>
          <a:prstGeom prst="rect">
            <a:avLst/>
          </a:prstGeom>
        </p:spPr>
        <p:txBody>
          <a:bodyPr wrap="square">
            <a:spAutoFit/>
          </a:bodyPr>
          <a:lstStyle/>
          <a:p>
            <a:pPr algn="ctr"/>
            <a:r>
              <a:rPr lang="en-US" sz="3200" b="1" i="1" dirty="0" smtClean="0">
                <a:solidFill>
                  <a:schemeClr val="bg1"/>
                </a:solidFill>
                <a:effectLst>
                  <a:glow rad="139700">
                    <a:schemeClr val="accent6">
                      <a:satMod val="175000"/>
                      <a:alpha val="40000"/>
                    </a:schemeClr>
                  </a:glow>
                </a:effectLst>
              </a:rPr>
              <a:t>“I beseech you therefore, brethren, by the mercies of God, that ye present your bodies a living sacrifice, holy, acceptable unto God, which is your reasonable service.</a:t>
            </a:r>
          </a:p>
          <a:p>
            <a:pPr algn="ctr"/>
            <a:r>
              <a:rPr lang="en-US" sz="3200" b="1" i="1" dirty="0" smtClean="0">
                <a:solidFill>
                  <a:schemeClr val="bg1"/>
                </a:solidFill>
                <a:effectLst>
                  <a:glow rad="139700">
                    <a:schemeClr val="accent6">
                      <a:satMod val="175000"/>
                      <a:alpha val="40000"/>
                    </a:schemeClr>
                  </a:glow>
                </a:effectLst>
              </a:rPr>
              <a:t>And be not conformed to this world: but be ye transformed by the renewing of your mind, that ye may prove what is that good, and acceptable, and perfect, will of God.” (Romans 12:1-2)</a:t>
            </a:r>
            <a:endParaRPr lang="en-US" sz="3200" b="1" i="1" dirty="0">
              <a:solidFill>
                <a:schemeClr val="bg1"/>
              </a:solidFill>
              <a:effectLst>
                <a:glow rad="139700">
                  <a:schemeClr val="accent6">
                    <a:satMod val="175000"/>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cap="all" dirty="0">
                <a:effectLst>
                  <a:glow rad="101600">
                    <a:schemeClr val="bg1">
                      <a:alpha val="60000"/>
                    </a:schemeClr>
                  </a:glow>
                </a:effectLst>
              </a:rPr>
              <a:t>Words of Affirmation</a:t>
            </a:r>
            <a:r>
              <a:rPr lang="en-US" sz="4800" dirty="0">
                <a:effectLst>
                  <a:glow rad="101600">
                    <a:schemeClr val="bg1">
                      <a:alpha val="60000"/>
                    </a:schemeClr>
                  </a:glow>
                </a:effectLst>
              </a:rPr>
              <a:t> </a:t>
            </a:r>
          </a:p>
        </p:txBody>
      </p:sp>
      <p:sp>
        <p:nvSpPr>
          <p:cNvPr id="3" name="Content Placeholder 2"/>
          <p:cNvSpPr>
            <a:spLocks noGrp="1"/>
          </p:cNvSpPr>
          <p:nvPr>
            <p:ph idx="1"/>
          </p:nvPr>
        </p:nvSpPr>
        <p:spPr>
          <a:xfrm>
            <a:off x="0" y="1905000"/>
            <a:ext cx="7239000" cy="4953000"/>
          </a:xfrm>
        </p:spPr>
        <p:txBody>
          <a:bodyPr>
            <a:normAutofit/>
          </a:bodyPr>
          <a:lstStyle/>
          <a:p>
            <a:pPr hangingPunct="0"/>
            <a:r>
              <a:rPr lang="en-US" sz="3600" dirty="0" smtClean="0">
                <a:effectLst>
                  <a:glow rad="101600">
                    <a:schemeClr val="bg1">
                      <a:alpha val="60000"/>
                    </a:schemeClr>
                  </a:glow>
                </a:effectLst>
              </a:rPr>
              <a:t>Encouragement  </a:t>
            </a:r>
            <a:r>
              <a:rPr lang="en-US" sz="3600" dirty="0">
                <a:effectLst>
                  <a:glow rad="101600">
                    <a:schemeClr val="bg1">
                      <a:alpha val="60000"/>
                    </a:schemeClr>
                  </a:glow>
                </a:effectLst>
              </a:rPr>
              <a:t>-  </a:t>
            </a:r>
            <a:r>
              <a:rPr lang="en-US" sz="3600" i="1" dirty="0">
                <a:effectLst>
                  <a:glow rad="101600">
                    <a:schemeClr val="bg1">
                      <a:alpha val="60000"/>
                    </a:schemeClr>
                  </a:glow>
                </a:effectLst>
              </a:rPr>
              <a:t>Proverbs 15:23</a:t>
            </a:r>
          </a:p>
          <a:p>
            <a:pPr hangingPunct="0"/>
            <a:r>
              <a:rPr lang="en-US" sz="3600" dirty="0" smtClean="0">
                <a:effectLst>
                  <a:glow rad="101600">
                    <a:schemeClr val="bg1">
                      <a:alpha val="60000"/>
                    </a:schemeClr>
                  </a:glow>
                </a:effectLst>
              </a:rPr>
              <a:t>Edification  </a:t>
            </a:r>
            <a:r>
              <a:rPr lang="en-US" sz="3600" dirty="0">
                <a:effectLst>
                  <a:glow rad="101600">
                    <a:schemeClr val="bg1">
                      <a:alpha val="60000"/>
                    </a:schemeClr>
                  </a:glow>
                </a:effectLst>
              </a:rPr>
              <a:t>-  </a:t>
            </a:r>
            <a:r>
              <a:rPr lang="en-US" sz="3600" i="1" dirty="0">
                <a:effectLst>
                  <a:glow rad="101600">
                    <a:schemeClr val="bg1">
                      <a:alpha val="60000"/>
                    </a:schemeClr>
                  </a:glow>
                </a:effectLst>
              </a:rPr>
              <a:t>Ephesians 4:29</a:t>
            </a:r>
          </a:p>
          <a:p>
            <a:pPr hangingPunct="0"/>
            <a:r>
              <a:rPr lang="en-US" sz="3600" dirty="0" smtClean="0">
                <a:effectLst>
                  <a:glow rad="101600">
                    <a:schemeClr val="bg1">
                      <a:alpha val="60000"/>
                    </a:schemeClr>
                  </a:glow>
                </a:effectLst>
              </a:rPr>
              <a:t>Exhortation  </a:t>
            </a:r>
            <a:r>
              <a:rPr lang="en-US" sz="3600" dirty="0">
                <a:effectLst>
                  <a:glow rad="101600">
                    <a:schemeClr val="bg1">
                      <a:alpha val="60000"/>
                    </a:schemeClr>
                  </a:glow>
                </a:effectLst>
              </a:rPr>
              <a:t>-  </a:t>
            </a:r>
            <a:r>
              <a:rPr lang="en-US" sz="3600" i="1" dirty="0">
                <a:effectLst>
                  <a:glow rad="101600">
                    <a:schemeClr val="bg1">
                      <a:alpha val="60000"/>
                    </a:schemeClr>
                  </a:glow>
                </a:effectLst>
              </a:rPr>
              <a:t>Proverbs 16:24</a:t>
            </a:r>
          </a:p>
          <a:p>
            <a:pPr hangingPunct="0"/>
            <a:r>
              <a:rPr lang="en-US" sz="3600" dirty="0" smtClean="0">
                <a:effectLst>
                  <a:glow rad="101600">
                    <a:schemeClr val="bg1">
                      <a:alpha val="60000"/>
                    </a:schemeClr>
                  </a:glow>
                </a:effectLst>
              </a:rPr>
              <a:t>Approval  </a:t>
            </a:r>
            <a:r>
              <a:rPr lang="en-US" sz="3600" dirty="0">
                <a:effectLst>
                  <a:glow rad="101600">
                    <a:schemeClr val="bg1">
                      <a:alpha val="60000"/>
                    </a:schemeClr>
                  </a:glow>
                </a:effectLst>
              </a:rPr>
              <a:t>-  </a:t>
            </a:r>
            <a:r>
              <a:rPr lang="en-US" sz="3600" i="1" dirty="0">
                <a:effectLst>
                  <a:glow rad="101600">
                    <a:schemeClr val="bg1">
                      <a:alpha val="60000"/>
                    </a:schemeClr>
                  </a:glow>
                </a:effectLst>
              </a:rPr>
              <a:t>Matthew 25:21</a:t>
            </a:r>
          </a:p>
          <a:p>
            <a:pPr hangingPunct="0"/>
            <a:r>
              <a:rPr lang="en-US" sz="3600" dirty="0" smtClean="0">
                <a:effectLst>
                  <a:glow rad="101600">
                    <a:schemeClr val="bg1">
                      <a:alpha val="60000"/>
                    </a:schemeClr>
                  </a:glow>
                </a:effectLst>
              </a:rPr>
              <a:t>Comfort  </a:t>
            </a:r>
            <a:r>
              <a:rPr lang="en-US" sz="3600" dirty="0">
                <a:effectLst>
                  <a:glow rad="101600">
                    <a:schemeClr val="bg1">
                      <a:alpha val="60000"/>
                    </a:schemeClr>
                  </a:glow>
                </a:effectLst>
              </a:rPr>
              <a:t>- </a:t>
            </a:r>
            <a:r>
              <a:rPr lang="en-US" sz="3600" i="1" dirty="0">
                <a:effectLst>
                  <a:glow rad="101600">
                    <a:schemeClr val="bg1">
                      <a:alpha val="60000"/>
                    </a:schemeClr>
                  </a:glow>
                </a:effectLst>
              </a:rPr>
              <a:t> II Corinthians 1:4</a:t>
            </a:r>
          </a:p>
          <a:p>
            <a:pPr hangingPunct="0"/>
            <a:r>
              <a:rPr lang="en-US" sz="3600" dirty="0" smtClean="0">
                <a:effectLst>
                  <a:glow rad="101600">
                    <a:schemeClr val="bg1">
                      <a:alpha val="60000"/>
                    </a:schemeClr>
                  </a:glow>
                </a:effectLst>
              </a:rPr>
              <a:t>Praise  </a:t>
            </a:r>
            <a:r>
              <a:rPr lang="en-US" sz="3600" dirty="0">
                <a:effectLst>
                  <a:glow rad="101600">
                    <a:schemeClr val="bg1">
                      <a:alpha val="60000"/>
                    </a:schemeClr>
                  </a:glow>
                </a:effectLst>
              </a:rPr>
              <a:t>-  </a:t>
            </a:r>
            <a:r>
              <a:rPr lang="en-US" sz="3600" i="1" dirty="0">
                <a:effectLst>
                  <a:glow rad="101600">
                    <a:schemeClr val="bg1">
                      <a:alpha val="60000"/>
                    </a:schemeClr>
                  </a:glow>
                </a:effectLst>
              </a:rPr>
              <a:t>Proverbs 27:2</a:t>
            </a:r>
          </a:p>
          <a:p>
            <a:pPr hangingPunct="0"/>
            <a:r>
              <a:rPr lang="en-US" sz="3600" dirty="0" smtClean="0">
                <a:effectLst>
                  <a:glow rad="101600">
                    <a:schemeClr val="bg1">
                      <a:alpha val="60000"/>
                    </a:schemeClr>
                  </a:glow>
                </a:effectLst>
              </a:rPr>
              <a:t>Gratefulness  </a:t>
            </a:r>
            <a:r>
              <a:rPr lang="en-US" sz="3600" dirty="0">
                <a:effectLst>
                  <a:glow rad="101600">
                    <a:schemeClr val="bg1">
                      <a:alpha val="60000"/>
                    </a:schemeClr>
                  </a:glow>
                </a:effectLst>
              </a:rPr>
              <a:t>-  </a:t>
            </a:r>
            <a:r>
              <a:rPr lang="en-US" sz="3600" i="1" dirty="0">
                <a:effectLst>
                  <a:glow rad="101600">
                    <a:schemeClr val="bg1">
                      <a:alpha val="60000"/>
                    </a:schemeClr>
                  </a:glow>
                </a:effectLst>
              </a:rPr>
              <a:t>Colossians 3:15</a:t>
            </a:r>
          </a:p>
          <a:p>
            <a:endParaRPr lang="en-US" sz="3600" dirty="0">
              <a:effectLst>
                <a:glow rad="101600">
                  <a:schemeClr val="bg1">
                    <a:alpha val="60000"/>
                  </a:schemeClr>
                </a:glow>
              </a:effectLst>
            </a:endParaRPr>
          </a:p>
        </p:txBody>
      </p:sp>
      <p:pic>
        <p:nvPicPr>
          <p:cNvPr id="2050" name="Picture 2"/>
          <p:cNvPicPr>
            <a:picLocks noChangeAspect="1" noChangeArrowheads="1"/>
          </p:cNvPicPr>
          <p:nvPr/>
        </p:nvPicPr>
        <p:blipFill>
          <a:blip r:embed="rId3" cstate="print">
            <a:lum bright="-10000"/>
          </a:blip>
          <a:srcRect/>
          <a:stretch>
            <a:fillRect/>
          </a:stretch>
        </p:blipFill>
        <p:spPr bwMode="auto">
          <a:xfrm>
            <a:off x="6019800" y="3073449"/>
            <a:ext cx="3124200" cy="2080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cap="all" dirty="0">
                <a:effectLst>
                  <a:glow rad="101600">
                    <a:schemeClr val="bg1">
                      <a:alpha val="60000"/>
                    </a:schemeClr>
                  </a:glow>
                </a:effectLst>
              </a:rPr>
              <a:t>Quality time</a:t>
            </a:r>
            <a:r>
              <a:rPr lang="en-US" sz="5300" dirty="0">
                <a:effectLst>
                  <a:glow rad="101600">
                    <a:schemeClr val="bg1">
                      <a:alpha val="60000"/>
                    </a:schemeClr>
                  </a:glow>
                </a:effectLst>
              </a:rPr>
              <a:t> </a:t>
            </a:r>
            <a:r>
              <a:rPr lang="en-US" sz="4800" dirty="0" smtClean="0">
                <a:effectLst>
                  <a:glow rad="101600">
                    <a:schemeClr val="bg1">
                      <a:alpha val="60000"/>
                    </a:schemeClr>
                  </a:glow>
                </a:effectLst>
              </a:rPr>
              <a:t/>
            </a:r>
            <a:br>
              <a:rPr lang="en-US" sz="4800" dirty="0" smtClean="0">
                <a:effectLst>
                  <a:glow rad="101600">
                    <a:schemeClr val="bg1">
                      <a:alpha val="60000"/>
                    </a:schemeClr>
                  </a:glow>
                </a:effectLst>
              </a:rPr>
            </a:br>
            <a:r>
              <a:rPr lang="en-US" dirty="0" smtClean="0">
                <a:effectLst>
                  <a:glow rad="101600">
                    <a:schemeClr val="bg1">
                      <a:alpha val="60000"/>
                    </a:schemeClr>
                  </a:glow>
                </a:effectLst>
              </a:rPr>
              <a:t>(</a:t>
            </a:r>
            <a:r>
              <a:rPr lang="en-US" i="1" dirty="0" smtClean="0">
                <a:effectLst>
                  <a:glow rad="101600">
                    <a:schemeClr val="bg1">
                      <a:alpha val="60000"/>
                    </a:schemeClr>
                  </a:glow>
                </a:effectLst>
              </a:rPr>
              <a:t>Matthew 19:5-6) </a:t>
            </a:r>
            <a:endParaRPr lang="en-US" i="1" dirty="0">
              <a:effectLst>
                <a:glow rad="101600">
                  <a:schemeClr val="bg1">
                    <a:alpha val="60000"/>
                  </a:schemeClr>
                </a:glow>
              </a:effectLst>
            </a:endParaRPr>
          </a:p>
        </p:txBody>
      </p:sp>
      <p:sp>
        <p:nvSpPr>
          <p:cNvPr id="3" name="Content Placeholder 2"/>
          <p:cNvSpPr>
            <a:spLocks noGrp="1"/>
          </p:cNvSpPr>
          <p:nvPr>
            <p:ph idx="1"/>
          </p:nvPr>
        </p:nvSpPr>
        <p:spPr>
          <a:xfrm>
            <a:off x="0" y="1828800"/>
            <a:ext cx="9144000" cy="5029200"/>
          </a:xfrm>
        </p:spPr>
        <p:txBody>
          <a:bodyPr>
            <a:normAutofit/>
          </a:bodyPr>
          <a:lstStyle/>
          <a:p>
            <a:pPr hangingPunct="0"/>
            <a:r>
              <a:rPr lang="en-US" sz="3600" dirty="0" smtClean="0">
                <a:effectLst>
                  <a:glow rad="101600">
                    <a:schemeClr val="bg1">
                      <a:alpha val="60000"/>
                    </a:schemeClr>
                  </a:glow>
                </a:effectLst>
              </a:rPr>
              <a:t>Activities (Vacations, Dates, Outings, Entertainment, etc.)  -  </a:t>
            </a:r>
            <a:r>
              <a:rPr lang="en-US" sz="3600" i="1" dirty="0" smtClean="0">
                <a:effectLst>
                  <a:glow rad="101600">
                    <a:schemeClr val="bg1">
                      <a:alpha val="60000"/>
                    </a:schemeClr>
                  </a:glow>
                </a:effectLst>
              </a:rPr>
              <a:t>Ephesians 5:29</a:t>
            </a:r>
          </a:p>
          <a:p>
            <a:pPr hangingPunct="0"/>
            <a:r>
              <a:rPr lang="en-US" sz="3600" dirty="0" smtClean="0">
                <a:effectLst>
                  <a:glow rad="101600">
                    <a:schemeClr val="bg1">
                      <a:alpha val="60000"/>
                    </a:schemeClr>
                  </a:glow>
                </a:effectLst>
              </a:rPr>
              <a:t>Conversation  -  </a:t>
            </a:r>
            <a:r>
              <a:rPr lang="en-US" sz="3600" i="1" dirty="0" smtClean="0">
                <a:effectLst>
                  <a:glow rad="101600">
                    <a:schemeClr val="bg1">
                      <a:alpha val="60000"/>
                    </a:schemeClr>
                  </a:glow>
                </a:effectLst>
              </a:rPr>
              <a:t>I Peter 3:1-7</a:t>
            </a:r>
          </a:p>
          <a:p>
            <a:pPr hangingPunct="0"/>
            <a:r>
              <a:rPr lang="en-US" sz="3600" dirty="0" smtClean="0">
                <a:effectLst>
                  <a:glow rad="101600">
                    <a:schemeClr val="bg1">
                      <a:alpha val="60000"/>
                    </a:schemeClr>
                  </a:glow>
                </a:effectLst>
              </a:rPr>
              <a:t>Togetherness </a:t>
            </a:r>
            <a:r>
              <a:rPr lang="en-US" sz="3600" dirty="0">
                <a:effectLst>
                  <a:glow rad="101600">
                    <a:schemeClr val="bg1">
                      <a:alpha val="60000"/>
                    </a:schemeClr>
                  </a:glow>
                </a:effectLst>
              </a:rPr>
              <a:t>(focused attention)  - </a:t>
            </a:r>
            <a:r>
              <a:rPr lang="en-US" sz="3600" dirty="0" smtClean="0">
                <a:effectLst>
                  <a:glow rad="101600">
                    <a:schemeClr val="bg1">
                      <a:alpha val="60000"/>
                    </a:schemeClr>
                  </a:glow>
                </a:effectLst>
              </a:rPr>
              <a:t>                </a:t>
            </a:r>
            <a:r>
              <a:rPr lang="en-US" sz="3600" i="1" dirty="0">
                <a:effectLst>
                  <a:glow rad="101600">
                    <a:schemeClr val="bg1">
                      <a:alpha val="60000"/>
                    </a:schemeClr>
                  </a:glow>
                </a:effectLst>
              </a:rPr>
              <a:t>Psalms 34:3;  </a:t>
            </a:r>
            <a:r>
              <a:rPr lang="en-US" sz="3600" i="1" dirty="0" smtClean="0">
                <a:effectLst>
                  <a:glow rad="101600">
                    <a:schemeClr val="bg1">
                      <a:alpha val="60000"/>
                    </a:schemeClr>
                  </a:glow>
                </a:effectLst>
              </a:rPr>
              <a:t>133:1-3</a:t>
            </a:r>
          </a:p>
          <a:p>
            <a:pPr hangingPunct="0">
              <a:buFont typeface="Wingdings" pitchFamily="2" charset="2"/>
              <a:buChar char="Ø"/>
            </a:pPr>
            <a:r>
              <a:rPr lang="en-US" sz="3600" i="1" dirty="0" smtClean="0">
                <a:effectLst>
                  <a:glow rad="101600">
                    <a:schemeClr val="bg1">
                      <a:alpha val="60000"/>
                    </a:schemeClr>
                  </a:glow>
                </a:effectLst>
              </a:rPr>
              <a:t> Maintain eye contact </a:t>
            </a:r>
          </a:p>
          <a:p>
            <a:pPr hangingPunct="0">
              <a:buFont typeface="Wingdings" pitchFamily="2" charset="2"/>
              <a:buChar char="Ø"/>
            </a:pPr>
            <a:r>
              <a:rPr lang="en-US" sz="3600" i="1" dirty="0" smtClean="0">
                <a:effectLst>
                  <a:glow rad="101600">
                    <a:schemeClr val="bg1">
                      <a:alpha val="60000"/>
                    </a:schemeClr>
                  </a:glow>
                </a:effectLst>
              </a:rPr>
              <a:t> Keep your mind from wandering</a:t>
            </a:r>
          </a:p>
          <a:p>
            <a:pPr hangingPunct="0">
              <a:buFont typeface="Wingdings" pitchFamily="2" charset="2"/>
              <a:buChar char="Ø"/>
            </a:pPr>
            <a:r>
              <a:rPr lang="en-US" sz="3600" i="1" dirty="0" smtClean="0">
                <a:effectLst>
                  <a:glow rad="101600">
                    <a:schemeClr val="bg1">
                      <a:alpha val="60000"/>
                    </a:schemeClr>
                  </a:glow>
                </a:effectLst>
              </a:rPr>
              <a:t> Give full attention</a:t>
            </a:r>
            <a:endParaRPr lang="en-US" sz="3600" i="1" dirty="0">
              <a:effectLst>
                <a:glow rad="101600">
                  <a:schemeClr val="bg1">
                    <a:alpha val="60000"/>
                  </a:schemeClr>
                </a:glow>
              </a:effectLst>
            </a:endParaRPr>
          </a:p>
          <a:p>
            <a:endParaRPr lang="en-US" sz="3600" dirty="0">
              <a:effectLst>
                <a:glow rad="101600">
                  <a:schemeClr val="bg1">
                    <a:alpha val="60000"/>
                  </a:schemeClr>
                </a:glow>
              </a:effectLst>
            </a:endParaRPr>
          </a:p>
        </p:txBody>
      </p:sp>
      <p:pic>
        <p:nvPicPr>
          <p:cNvPr id="3074" name="Picture 2"/>
          <p:cNvPicPr>
            <a:picLocks noChangeAspect="1" noChangeArrowheads="1"/>
          </p:cNvPicPr>
          <p:nvPr/>
        </p:nvPicPr>
        <p:blipFill>
          <a:blip r:embed="rId3" cstate="print">
            <a:lum bright="-20000"/>
          </a:blip>
          <a:srcRect/>
          <a:stretch>
            <a:fillRect/>
          </a:stretch>
        </p:blipFill>
        <p:spPr bwMode="auto">
          <a:xfrm>
            <a:off x="6781800" y="4244109"/>
            <a:ext cx="2133600" cy="26138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91600" cy="6858000"/>
          </a:xfrm>
        </p:spPr>
        <p:txBody>
          <a:bodyPr>
            <a:normAutofit lnSpcReduction="10000"/>
          </a:bodyPr>
          <a:lstStyle/>
          <a:p>
            <a:pPr>
              <a:buFont typeface="Wingdings" pitchFamily="2" charset="2"/>
              <a:buChar char="Ø"/>
            </a:pPr>
            <a:r>
              <a:rPr lang="en-US" sz="3600" dirty="0" smtClean="0">
                <a:effectLst>
                  <a:glow rad="101600">
                    <a:schemeClr val="bg1">
                      <a:alpha val="60000"/>
                    </a:schemeClr>
                  </a:glow>
                </a:effectLst>
              </a:rPr>
              <a:t>Don’t listen to your spouse and do  something else at the same time</a:t>
            </a:r>
            <a:r>
              <a:rPr lang="en-US" sz="3600" b="1" i="1" dirty="0" smtClean="0">
                <a:effectLst>
                  <a:glow rad="101600">
                    <a:schemeClr val="bg1">
                      <a:alpha val="60000"/>
                    </a:schemeClr>
                  </a:glow>
                </a:effectLst>
              </a:rPr>
              <a:t>.</a:t>
            </a:r>
          </a:p>
          <a:p>
            <a:pPr>
              <a:buFont typeface="Wingdings"/>
              <a:buChar char="Ø"/>
            </a:pPr>
            <a:r>
              <a:rPr lang="en-US" sz="3600" i="1" dirty="0" smtClean="0">
                <a:effectLst>
                  <a:glow rad="101600">
                    <a:schemeClr val="bg1">
                      <a:alpha val="60000"/>
                    </a:schemeClr>
                  </a:glow>
                </a:effectLst>
              </a:rPr>
              <a:t>Give your undivided attention.</a:t>
            </a:r>
          </a:p>
          <a:p>
            <a:pPr>
              <a:buFont typeface="Wingdings"/>
              <a:buChar char="Ø"/>
            </a:pPr>
            <a:r>
              <a:rPr lang="en-US" sz="3600" i="1" dirty="0" smtClean="0">
                <a:effectLst>
                  <a:glow rad="101600">
                    <a:schemeClr val="bg1">
                      <a:alpha val="60000"/>
                    </a:schemeClr>
                  </a:glow>
                </a:effectLst>
              </a:rPr>
              <a:t> Listen for feelings – “What                    emotion is my spouse experiencing?”</a:t>
            </a:r>
          </a:p>
          <a:p>
            <a:pPr>
              <a:buFont typeface="Wingdings"/>
              <a:buChar char="Ø"/>
            </a:pPr>
            <a:r>
              <a:rPr lang="en-US" sz="3600" i="1" dirty="0" smtClean="0">
                <a:effectLst>
                  <a:glow rad="101600">
                    <a:schemeClr val="bg1">
                      <a:alpha val="60000"/>
                    </a:schemeClr>
                  </a:glow>
                </a:effectLst>
              </a:rPr>
              <a:t> Observe body language – Body language can speak one message while words speak another.</a:t>
            </a:r>
          </a:p>
          <a:p>
            <a:pPr>
              <a:buFont typeface="Wingdings"/>
              <a:buChar char="Ø"/>
            </a:pPr>
            <a:r>
              <a:rPr lang="en-US" sz="3600" i="1" dirty="0">
                <a:effectLst>
                  <a:glow rad="101600">
                    <a:schemeClr val="bg1">
                      <a:alpha val="60000"/>
                    </a:schemeClr>
                  </a:glow>
                </a:effectLst>
              </a:rPr>
              <a:t> </a:t>
            </a:r>
            <a:r>
              <a:rPr lang="en-US" sz="3600" i="1" dirty="0" smtClean="0">
                <a:effectLst>
                  <a:glow rad="101600">
                    <a:schemeClr val="bg1">
                      <a:alpha val="60000"/>
                    </a:schemeClr>
                  </a:glow>
                </a:effectLst>
              </a:rPr>
              <a:t>Refuse to interrupt.</a:t>
            </a:r>
          </a:p>
          <a:p>
            <a:pPr>
              <a:buFont typeface="Wingdings"/>
              <a:buChar char="Ø"/>
            </a:pPr>
            <a:r>
              <a:rPr lang="en-US" sz="3600" i="1" dirty="0" smtClean="0">
                <a:effectLst>
                  <a:glow rad="101600">
                    <a:schemeClr val="bg1">
                      <a:alpha val="60000"/>
                    </a:schemeClr>
                  </a:glow>
                </a:effectLst>
              </a:rPr>
              <a:t> Goal – Discover your spouse’s thoughts, feelings and needs so that you can </a:t>
            </a:r>
            <a:r>
              <a:rPr lang="en-US" sz="3600" i="1" dirty="0" smtClean="0">
                <a:solidFill>
                  <a:srgbClr val="FFC000"/>
                </a:solidFill>
                <a:effectLst>
                  <a:glow rad="101600">
                    <a:schemeClr val="bg1">
                      <a:alpha val="60000"/>
                    </a:schemeClr>
                  </a:glow>
                </a:effectLst>
              </a:rPr>
              <a:t>“Dwell with them according to knowledge…”</a:t>
            </a:r>
          </a:p>
          <a:p>
            <a:pPr>
              <a:buFont typeface="Wingdings"/>
              <a:buChar char="Ø"/>
            </a:pPr>
            <a:endParaRPr lang="en-US" sz="3600" i="1" dirty="0">
              <a:effectLst>
                <a:glow rad="101600">
                  <a:schemeClr val="bg1">
                    <a:alpha val="60000"/>
                  </a:schemeClr>
                </a:glow>
              </a:effectLst>
            </a:endParaRPr>
          </a:p>
        </p:txBody>
      </p:sp>
      <p:pic>
        <p:nvPicPr>
          <p:cNvPr id="4098" name="Picture 2"/>
          <p:cNvPicPr>
            <a:picLocks noChangeAspect="1" noChangeArrowheads="1"/>
          </p:cNvPicPr>
          <p:nvPr/>
        </p:nvPicPr>
        <p:blipFill>
          <a:blip r:embed="rId3" cstate="print"/>
          <a:srcRect/>
          <a:stretch>
            <a:fillRect/>
          </a:stretch>
        </p:blipFill>
        <p:spPr bwMode="auto">
          <a:xfrm>
            <a:off x="6705600" y="457200"/>
            <a:ext cx="2438400" cy="17881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cap="all" dirty="0">
                <a:effectLst>
                  <a:glow rad="101600">
                    <a:schemeClr val="bg1">
                      <a:alpha val="60000"/>
                    </a:schemeClr>
                  </a:glow>
                </a:effectLst>
              </a:rPr>
              <a:t>Receiving of Gifts</a:t>
            </a:r>
            <a:r>
              <a:rPr lang="en-US" sz="5300" dirty="0">
                <a:effectLst>
                  <a:glow rad="101600">
                    <a:schemeClr val="bg1">
                      <a:alpha val="60000"/>
                    </a:schemeClr>
                  </a:glow>
                </a:effectLst>
              </a:rPr>
              <a:t>  </a:t>
            </a:r>
            <a:r>
              <a:rPr lang="en-US" dirty="0">
                <a:effectLst>
                  <a:glow rad="101600">
                    <a:schemeClr val="bg1">
                      <a:alpha val="60000"/>
                    </a:schemeClr>
                  </a:glow>
                </a:effectLst>
              </a:rPr>
              <a:t/>
            </a:r>
            <a:br>
              <a:rPr lang="en-US" dirty="0">
                <a:effectLst>
                  <a:glow rad="101600">
                    <a:schemeClr val="bg1">
                      <a:alpha val="60000"/>
                    </a:schemeClr>
                  </a:glow>
                </a:effectLst>
              </a:rPr>
            </a:br>
            <a:r>
              <a:rPr lang="en-US" i="1" dirty="0" smtClean="0">
                <a:effectLst>
                  <a:glow rad="101600">
                    <a:schemeClr val="bg1">
                      <a:alpha val="60000"/>
                    </a:schemeClr>
                  </a:glow>
                </a:effectLst>
              </a:rPr>
              <a:t> (Luke 6:38)</a:t>
            </a:r>
            <a:endParaRPr lang="en-US" i="1" dirty="0">
              <a:effectLst>
                <a:glow rad="101600">
                  <a:schemeClr val="bg1">
                    <a:alpha val="60000"/>
                  </a:schemeClr>
                </a:glow>
              </a:effectLst>
            </a:endParaRPr>
          </a:p>
        </p:txBody>
      </p:sp>
      <p:sp>
        <p:nvSpPr>
          <p:cNvPr id="3" name="Content Placeholder 2"/>
          <p:cNvSpPr>
            <a:spLocks noGrp="1"/>
          </p:cNvSpPr>
          <p:nvPr>
            <p:ph idx="1"/>
          </p:nvPr>
        </p:nvSpPr>
        <p:spPr>
          <a:xfrm>
            <a:off x="0" y="1905000"/>
            <a:ext cx="9144000" cy="4953000"/>
          </a:xfrm>
        </p:spPr>
        <p:txBody>
          <a:bodyPr>
            <a:normAutofit/>
          </a:bodyPr>
          <a:lstStyle/>
          <a:p>
            <a:pPr hangingPunct="0"/>
            <a:r>
              <a:rPr lang="en-US" sz="3600" dirty="0" smtClean="0">
                <a:effectLst>
                  <a:glow rad="101600">
                    <a:schemeClr val="bg1">
                      <a:alpha val="60000"/>
                    </a:schemeClr>
                  </a:glow>
                </a:effectLst>
              </a:rPr>
              <a:t>Gifts </a:t>
            </a:r>
            <a:r>
              <a:rPr lang="en-US" sz="3600" dirty="0">
                <a:effectLst>
                  <a:glow rad="101600">
                    <a:schemeClr val="bg1">
                      <a:alpha val="60000"/>
                    </a:schemeClr>
                  </a:glow>
                </a:effectLst>
              </a:rPr>
              <a:t>of Money  -  If you are going to become an effective giver, you may have to </a:t>
            </a:r>
            <a:r>
              <a:rPr lang="en-US" sz="3600" dirty="0" smtClean="0">
                <a:effectLst>
                  <a:glow rad="101600">
                    <a:schemeClr val="bg1">
                      <a:alpha val="60000"/>
                    </a:schemeClr>
                  </a:glow>
                </a:effectLst>
              </a:rPr>
              <a:t>change </a:t>
            </a:r>
            <a:r>
              <a:rPr lang="en-US" sz="3600" dirty="0">
                <a:effectLst>
                  <a:glow rad="101600">
                    <a:schemeClr val="bg1">
                      <a:alpha val="60000"/>
                    </a:schemeClr>
                  </a:glow>
                </a:effectLst>
              </a:rPr>
              <a:t>your attitude towards money  </a:t>
            </a:r>
            <a:r>
              <a:rPr lang="en-US" sz="3600" i="1" dirty="0">
                <a:effectLst>
                  <a:glow rad="101600">
                    <a:schemeClr val="bg1">
                      <a:alpha val="60000"/>
                    </a:schemeClr>
                  </a:glow>
                </a:effectLst>
              </a:rPr>
              <a:t>-  Acts 20:35</a:t>
            </a:r>
          </a:p>
          <a:p>
            <a:pPr hangingPunct="0"/>
            <a:r>
              <a:rPr lang="en-US" sz="3600" dirty="0" smtClean="0">
                <a:effectLst>
                  <a:glow rad="101600">
                    <a:schemeClr val="bg1">
                      <a:alpha val="60000"/>
                    </a:schemeClr>
                  </a:glow>
                </a:effectLst>
              </a:rPr>
              <a:t>Gifts </a:t>
            </a:r>
            <a:r>
              <a:rPr lang="en-US" sz="3600" dirty="0">
                <a:effectLst>
                  <a:glow rad="101600">
                    <a:schemeClr val="bg1">
                      <a:alpha val="60000"/>
                    </a:schemeClr>
                  </a:glow>
                </a:effectLst>
              </a:rPr>
              <a:t>of Affection  -  Flowers, notes, candy, clothes, etc.</a:t>
            </a:r>
          </a:p>
          <a:p>
            <a:pPr hangingPunct="0"/>
            <a:r>
              <a:rPr lang="en-US" sz="3600" dirty="0" smtClean="0">
                <a:effectLst>
                  <a:glow rad="101600">
                    <a:schemeClr val="bg1">
                      <a:alpha val="60000"/>
                    </a:schemeClr>
                  </a:glow>
                </a:effectLst>
              </a:rPr>
              <a:t>The </a:t>
            </a:r>
            <a:r>
              <a:rPr lang="en-US" sz="3600" dirty="0">
                <a:effectLst>
                  <a:glow rad="101600">
                    <a:schemeClr val="bg1">
                      <a:alpha val="60000"/>
                    </a:schemeClr>
                  </a:glow>
                </a:effectLst>
              </a:rPr>
              <a:t>Gift of Self (Heart)  -  </a:t>
            </a:r>
            <a:r>
              <a:rPr lang="en-US" sz="3600" i="1" dirty="0">
                <a:effectLst>
                  <a:glow rad="101600">
                    <a:schemeClr val="bg1">
                      <a:alpha val="60000"/>
                    </a:schemeClr>
                  </a:glow>
                </a:effectLst>
              </a:rPr>
              <a:t>Proverbs 23:26; </a:t>
            </a:r>
            <a:r>
              <a:rPr lang="en-US" sz="3600" i="1" dirty="0" smtClean="0">
                <a:effectLst>
                  <a:glow rad="101600">
                    <a:schemeClr val="bg1">
                      <a:alpha val="60000"/>
                    </a:schemeClr>
                  </a:glow>
                </a:effectLst>
              </a:rPr>
              <a:t>        </a:t>
            </a:r>
            <a:r>
              <a:rPr lang="en-US" sz="3600" i="1" dirty="0">
                <a:effectLst>
                  <a:glow rad="101600">
                    <a:schemeClr val="bg1">
                      <a:alpha val="60000"/>
                    </a:schemeClr>
                  </a:glow>
                </a:effectLst>
              </a:rPr>
              <a:t>I Peter 1:22;  3:4</a:t>
            </a: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cap="all" dirty="0">
                <a:effectLst>
                  <a:glow rad="101600">
                    <a:schemeClr val="bg1">
                      <a:alpha val="60000"/>
                    </a:schemeClr>
                  </a:glow>
                </a:effectLst>
              </a:rPr>
              <a:t>Acts of Service</a:t>
            </a:r>
            <a:r>
              <a:rPr lang="en-US" sz="5300" dirty="0">
                <a:effectLst>
                  <a:glow rad="101600">
                    <a:schemeClr val="bg1">
                      <a:alpha val="60000"/>
                    </a:schemeClr>
                  </a:glow>
                </a:effectLst>
              </a:rPr>
              <a:t>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effectLst>
                  <a:glow rad="101600">
                    <a:schemeClr val="bg1">
                      <a:alpha val="60000"/>
                    </a:schemeClr>
                  </a:glow>
                </a:effectLst>
              </a:rPr>
              <a:t> (Luke 22:26-27)</a:t>
            </a:r>
            <a:endParaRPr lang="en-US" i="1" dirty="0">
              <a:effectLst>
                <a:glow rad="101600">
                  <a:schemeClr val="bg1">
                    <a:alpha val="60000"/>
                  </a:schemeClr>
                </a:glow>
              </a:effectLst>
            </a:endParaRPr>
          </a:p>
        </p:txBody>
      </p:sp>
      <p:sp>
        <p:nvSpPr>
          <p:cNvPr id="3" name="Content Placeholder 2"/>
          <p:cNvSpPr>
            <a:spLocks noGrp="1"/>
          </p:cNvSpPr>
          <p:nvPr>
            <p:ph idx="1"/>
          </p:nvPr>
        </p:nvSpPr>
        <p:spPr>
          <a:xfrm>
            <a:off x="228600" y="1828800"/>
            <a:ext cx="8915400" cy="5029200"/>
          </a:xfrm>
        </p:spPr>
        <p:txBody>
          <a:bodyPr>
            <a:normAutofit/>
          </a:bodyPr>
          <a:lstStyle/>
          <a:p>
            <a:pPr hangingPunct="0"/>
            <a:r>
              <a:rPr lang="en-US" sz="3600" dirty="0" smtClean="0">
                <a:effectLst>
                  <a:glow rad="101600">
                    <a:schemeClr val="bg1">
                      <a:alpha val="60000"/>
                    </a:schemeClr>
                  </a:glow>
                </a:effectLst>
              </a:rPr>
              <a:t>Developing a servants spirit – </a:t>
            </a:r>
            <a:r>
              <a:rPr lang="en-US" sz="3600" i="1" dirty="0" smtClean="0">
                <a:effectLst>
                  <a:glow rad="101600">
                    <a:schemeClr val="bg1">
                      <a:alpha val="60000"/>
                    </a:schemeClr>
                  </a:glow>
                </a:effectLst>
              </a:rPr>
              <a:t>Gal. 5:13</a:t>
            </a:r>
          </a:p>
          <a:p>
            <a:pPr hangingPunct="0"/>
            <a:r>
              <a:rPr lang="en-US" sz="3600" dirty="0" smtClean="0">
                <a:effectLst>
                  <a:glow rad="101600">
                    <a:schemeClr val="bg1">
                      <a:alpha val="60000"/>
                    </a:schemeClr>
                  </a:glow>
                </a:effectLst>
              </a:rPr>
              <a:t>Helping </a:t>
            </a:r>
            <a:r>
              <a:rPr lang="en-US" sz="3600" dirty="0">
                <a:effectLst>
                  <a:glow rad="101600">
                    <a:schemeClr val="bg1">
                      <a:alpha val="60000"/>
                    </a:schemeClr>
                  </a:glow>
                </a:effectLst>
              </a:rPr>
              <a:t>each other with daily responsibilities  </a:t>
            </a:r>
            <a:r>
              <a:rPr lang="en-US" sz="3600" i="1" dirty="0">
                <a:effectLst>
                  <a:glow rad="101600">
                    <a:schemeClr val="bg1">
                      <a:alpha val="60000"/>
                    </a:schemeClr>
                  </a:glow>
                </a:effectLst>
              </a:rPr>
              <a:t>-  John </a:t>
            </a:r>
            <a:r>
              <a:rPr lang="en-US" sz="3600" i="1" dirty="0" smtClean="0">
                <a:effectLst>
                  <a:glow rad="101600">
                    <a:schemeClr val="bg1">
                      <a:alpha val="60000"/>
                    </a:schemeClr>
                  </a:glow>
                </a:effectLst>
              </a:rPr>
              <a:t>13:14</a:t>
            </a:r>
          </a:p>
          <a:p>
            <a:pPr hangingPunct="0"/>
            <a:r>
              <a:rPr lang="en-US" sz="3600" dirty="0" smtClean="0">
                <a:effectLst>
                  <a:glow rad="101600">
                    <a:schemeClr val="bg1">
                      <a:alpha val="60000"/>
                    </a:schemeClr>
                  </a:glow>
                </a:effectLst>
              </a:rPr>
              <a:t>Going out of your way just to be helpful </a:t>
            </a:r>
            <a:r>
              <a:rPr lang="en-US" sz="3600" i="1" dirty="0" smtClean="0">
                <a:effectLst>
                  <a:glow rad="101600">
                    <a:schemeClr val="bg1">
                      <a:alpha val="60000"/>
                    </a:schemeClr>
                  </a:glow>
                </a:effectLst>
              </a:rPr>
              <a:t>– Galatians  5:15</a:t>
            </a:r>
          </a:p>
          <a:p>
            <a:pPr hangingPunct="0"/>
            <a:r>
              <a:rPr lang="en-US" sz="3600" dirty="0" smtClean="0">
                <a:effectLst>
                  <a:glow rad="101600">
                    <a:schemeClr val="bg1">
                      <a:alpha val="60000"/>
                    </a:schemeClr>
                  </a:glow>
                </a:effectLst>
              </a:rPr>
              <a:t>(Wife) Being a good house keeper – </a:t>
            </a:r>
            <a:r>
              <a:rPr lang="en-US" sz="3600" i="1" dirty="0" smtClean="0">
                <a:effectLst>
                  <a:glow rad="101600">
                    <a:schemeClr val="bg1">
                      <a:alpha val="60000"/>
                    </a:schemeClr>
                  </a:glow>
                </a:effectLst>
              </a:rPr>
              <a:t>Titus 2:5</a:t>
            </a:r>
          </a:p>
          <a:p>
            <a:pPr hangingPunct="0"/>
            <a:r>
              <a:rPr lang="en-US" sz="3600" dirty="0" smtClean="0">
                <a:effectLst>
                  <a:glow rad="101600">
                    <a:schemeClr val="bg1">
                      <a:alpha val="60000"/>
                    </a:schemeClr>
                  </a:glow>
                </a:effectLst>
              </a:rPr>
              <a:t>(Husband) Being a good provider </a:t>
            </a:r>
            <a:r>
              <a:rPr lang="en-US" sz="3600" i="1" dirty="0" smtClean="0">
                <a:effectLst>
                  <a:glow rad="101600">
                    <a:schemeClr val="bg1">
                      <a:alpha val="60000"/>
                    </a:schemeClr>
                  </a:glow>
                </a:effectLst>
              </a:rPr>
              <a:t>– I Tim. 5:8</a:t>
            </a:r>
            <a:endParaRPr lang="en-US" sz="3600" i="1" dirty="0">
              <a:effectLst>
                <a:glow rad="101600">
                  <a:schemeClr val="bg1">
                    <a:alpha val="60000"/>
                  </a:schemeClr>
                </a:glow>
              </a:effectLst>
            </a:endParaRPr>
          </a:p>
          <a:p>
            <a:pPr>
              <a:buNone/>
            </a:pPr>
            <a:endParaRPr lang="en-US" sz="36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a:bodyPr>
          <a:lstStyle/>
          <a:p>
            <a:r>
              <a:rPr lang="en-US" sz="4800" cap="all" dirty="0">
                <a:effectLst>
                  <a:glow rad="101600">
                    <a:schemeClr val="bg1">
                      <a:alpha val="60000"/>
                    </a:schemeClr>
                  </a:glow>
                </a:effectLst>
              </a:rPr>
              <a:t>Physical Touch</a:t>
            </a:r>
            <a:r>
              <a:rPr lang="en-US" sz="4800" dirty="0">
                <a:effectLst>
                  <a:glow rad="101600">
                    <a:schemeClr val="bg1">
                      <a:alpha val="60000"/>
                    </a:schemeClr>
                  </a:glow>
                </a:effectLst>
              </a:rPr>
              <a:t> </a:t>
            </a:r>
          </a:p>
        </p:txBody>
      </p:sp>
      <p:sp>
        <p:nvSpPr>
          <p:cNvPr id="3" name="Content Placeholder 2"/>
          <p:cNvSpPr>
            <a:spLocks noGrp="1"/>
          </p:cNvSpPr>
          <p:nvPr>
            <p:ph idx="1"/>
          </p:nvPr>
        </p:nvSpPr>
        <p:spPr>
          <a:xfrm>
            <a:off x="0" y="1447800"/>
            <a:ext cx="6858000" cy="5638800"/>
          </a:xfrm>
        </p:spPr>
        <p:txBody>
          <a:bodyPr>
            <a:normAutofit/>
          </a:bodyPr>
          <a:lstStyle/>
          <a:p>
            <a:pPr hangingPunct="0"/>
            <a:r>
              <a:rPr lang="en-US" sz="3600" dirty="0" smtClean="0">
                <a:effectLst>
                  <a:glow rad="101600">
                    <a:schemeClr val="bg1">
                      <a:alpha val="60000"/>
                    </a:schemeClr>
                  </a:glow>
                </a:effectLst>
              </a:rPr>
              <a:t>Non-sexual </a:t>
            </a:r>
            <a:r>
              <a:rPr lang="en-US" sz="3600" dirty="0">
                <a:effectLst>
                  <a:glow rad="101600">
                    <a:schemeClr val="bg1">
                      <a:alpha val="60000"/>
                    </a:schemeClr>
                  </a:glow>
                </a:effectLst>
              </a:rPr>
              <a:t>Touch  -  </a:t>
            </a:r>
            <a:r>
              <a:rPr lang="en-US" sz="3600" i="1" dirty="0">
                <a:effectLst>
                  <a:glow rad="101600">
                    <a:schemeClr val="bg1">
                      <a:alpha val="60000"/>
                    </a:schemeClr>
                  </a:glow>
                </a:effectLst>
              </a:rPr>
              <a:t>Mark 10:13</a:t>
            </a:r>
          </a:p>
          <a:p>
            <a:pPr hangingPunct="0"/>
            <a:r>
              <a:rPr lang="en-US" sz="3600" dirty="0" smtClean="0">
                <a:effectLst>
                  <a:glow rad="101600">
                    <a:schemeClr val="bg1">
                      <a:alpha val="60000"/>
                    </a:schemeClr>
                  </a:glow>
                </a:effectLst>
              </a:rPr>
              <a:t>Compassionate </a:t>
            </a:r>
            <a:r>
              <a:rPr lang="en-US" sz="3600" dirty="0">
                <a:effectLst>
                  <a:glow rad="101600">
                    <a:schemeClr val="bg1">
                      <a:alpha val="60000"/>
                    </a:schemeClr>
                  </a:glow>
                </a:effectLst>
              </a:rPr>
              <a:t>Touch (Holding her when she cries)  - </a:t>
            </a:r>
            <a:r>
              <a:rPr lang="en-US" sz="3600" dirty="0" smtClean="0">
                <a:effectLst>
                  <a:glow rad="101600">
                    <a:schemeClr val="bg1">
                      <a:alpha val="60000"/>
                    </a:schemeClr>
                  </a:glow>
                </a:effectLst>
              </a:rPr>
              <a:t>  </a:t>
            </a:r>
            <a:r>
              <a:rPr lang="en-US" sz="3600" i="1" dirty="0">
                <a:effectLst>
                  <a:glow rad="101600">
                    <a:schemeClr val="bg1">
                      <a:alpha val="60000"/>
                    </a:schemeClr>
                  </a:glow>
                </a:effectLst>
              </a:rPr>
              <a:t>Ecclesiastes 3:5</a:t>
            </a:r>
          </a:p>
          <a:p>
            <a:pPr hangingPunct="0"/>
            <a:r>
              <a:rPr lang="en-US" sz="3600" dirty="0" smtClean="0">
                <a:effectLst>
                  <a:glow rad="101600">
                    <a:schemeClr val="bg1">
                      <a:alpha val="60000"/>
                    </a:schemeClr>
                  </a:glow>
                </a:effectLst>
              </a:rPr>
              <a:t>Caressing </a:t>
            </a:r>
            <a:r>
              <a:rPr lang="en-US" sz="3600" dirty="0">
                <a:effectLst>
                  <a:glow rad="101600">
                    <a:schemeClr val="bg1">
                      <a:alpha val="60000"/>
                    </a:schemeClr>
                  </a:glow>
                </a:effectLst>
              </a:rPr>
              <a:t>Touch  -  Running the hand through the hair, giving back rubs, </a:t>
            </a:r>
            <a:r>
              <a:rPr lang="en-US" sz="3600" dirty="0" smtClean="0">
                <a:effectLst>
                  <a:glow rad="101600">
                    <a:schemeClr val="bg1">
                      <a:alpha val="60000"/>
                    </a:schemeClr>
                  </a:glow>
                </a:effectLst>
              </a:rPr>
              <a:t>kissing, holding </a:t>
            </a:r>
            <a:r>
              <a:rPr lang="en-US" sz="3600" dirty="0">
                <a:effectLst>
                  <a:glow rad="101600">
                    <a:schemeClr val="bg1">
                      <a:alpha val="60000"/>
                    </a:schemeClr>
                  </a:glow>
                </a:effectLst>
              </a:rPr>
              <a:t>each other, etc.</a:t>
            </a:r>
          </a:p>
          <a:p>
            <a:pPr hangingPunct="0"/>
            <a:r>
              <a:rPr lang="en-US" sz="3600" dirty="0" smtClean="0">
                <a:effectLst>
                  <a:glow rad="101600">
                    <a:schemeClr val="bg1">
                      <a:alpha val="60000"/>
                    </a:schemeClr>
                  </a:glow>
                </a:effectLst>
              </a:rPr>
              <a:t>Sexual </a:t>
            </a:r>
            <a:r>
              <a:rPr lang="en-US" sz="3600" dirty="0">
                <a:effectLst>
                  <a:glow rad="101600">
                    <a:schemeClr val="bg1">
                      <a:alpha val="60000"/>
                    </a:schemeClr>
                  </a:glow>
                </a:effectLst>
              </a:rPr>
              <a:t>Touch  -  </a:t>
            </a:r>
            <a:r>
              <a:rPr lang="en-US" sz="3600" i="1" dirty="0">
                <a:effectLst>
                  <a:glow rad="101600">
                    <a:schemeClr val="bg1">
                      <a:alpha val="60000"/>
                    </a:schemeClr>
                  </a:glow>
                </a:effectLst>
              </a:rPr>
              <a:t>I Corinthians 7:1-5</a:t>
            </a:r>
          </a:p>
          <a:p>
            <a:endParaRPr lang="en-US" sz="3600" dirty="0">
              <a:effectLst>
                <a:glow rad="101600">
                  <a:schemeClr val="bg1">
                    <a:alpha val="60000"/>
                  </a:schemeClr>
                </a:glow>
              </a:effectLst>
            </a:endParaRPr>
          </a:p>
        </p:txBody>
      </p:sp>
      <p:pic>
        <p:nvPicPr>
          <p:cNvPr id="5122" name="Picture 2"/>
          <p:cNvPicPr>
            <a:picLocks noChangeAspect="1" noChangeArrowheads="1"/>
          </p:cNvPicPr>
          <p:nvPr/>
        </p:nvPicPr>
        <p:blipFill>
          <a:blip r:embed="rId3" cstate="print"/>
          <a:srcRect/>
          <a:stretch>
            <a:fillRect/>
          </a:stretch>
        </p:blipFill>
        <p:spPr bwMode="auto">
          <a:xfrm>
            <a:off x="6858000" y="1066800"/>
            <a:ext cx="2124647" cy="3181350"/>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6350" stA="50000" endA="295" endPos="92000" dist="101600" dir="5400000" sy="-100000" algn="bl" rotWithShape="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1926</TotalTime>
  <Words>1651</Words>
  <Application>Microsoft Office PowerPoint</Application>
  <PresentationFormat>On-screen Show (4:3)</PresentationFormat>
  <Paragraphs>156</Paragraphs>
  <Slides>30</Slides>
  <Notes>27</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Six Purposes of Marriage (Part 1-3)</vt:lpstr>
      <vt:lpstr>1# Companionship</vt:lpstr>
      <vt:lpstr>Companionship Will Only Be Realized When Love is Being Expressed</vt:lpstr>
      <vt:lpstr>Words of Affirmation </vt:lpstr>
      <vt:lpstr>Quality time  (Matthew 19:5-6) </vt:lpstr>
      <vt:lpstr>Slide 6</vt:lpstr>
      <vt:lpstr>Receiving of Gifts    (Luke 6:38)</vt:lpstr>
      <vt:lpstr>Acts of Service    (Luke 22:26-27)</vt:lpstr>
      <vt:lpstr>Physical Touch </vt:lpstr>
      <vt:lpstr>2# Enjoyment</vt:lpstr>
      <vt:lpstr>Slide 11</vt:lpstr>
      <vt:lpstr>Slide 12</vt:lpstr>
      <vt:lpstr>The Principle Behind  Enjoyment is Self-control</vt:lpstr>
      <vt:lpstr>Laws of Purification for Women (Leviticus 12, 15; Ezek. 18:5-6)</vt:lpstr>
      <vt:lpstr>Slide 15</vt:lpstr>
      <vt:lpstr>Slide 16</vt:lpstr>
      <vt:lpstr>Slide 17</vt:lpstr>
      <vt:lpstr>3# Fruitfulness</vt:lpstr>
      <vt:lpstr>Slide 19</vt:lpstr>
      <vt:lpstr>Slide 20</vt:lpstr>
      <vt:lpstr>Slide 21</vt:lpstr>
      <vt:lpstr>Slide 22</vt:lpstr>
      <vt:lpstr>Steps a Barren Couple Can Take</vt:lpstr>
      <vt:lpstr>Slide 24</vt:lpstr>
      <vt:lpstr>Slide 25</vt:lpstr>
      <vt:lpstr>Slide 26</vt:lpstr>
      <vt:lpstr>Slide 27</vt:lpstr>
      <vt:lpstr>“Every person in the world could stand shoulder to shoulder in the city limits of Jacksonville, Florida”</vt:lpstr>
      <vt:lpstr>Slide 29</vt:lpstr>
      <vt:lpstr>Slide 30</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 Purposes of Marriage</dc:title>
  <dc:creator>Ptr. Daniel White</dc:creator>
  <cp:lastModifiedBy>Pastor Daniel White</cp:lastModifiedBy>
  <cp:revision>36</cp:revision>
  <dcterms:created xsi:type="dcterms:W3CDTF">2010-01-13T15:48:35Z</dcterms:created>
  <dcterms:modified xsi:type="dcterms:W3CDTF">2014-04-18T11:59:56Z</dcterms:modified>
</cp:coreProperties>
</file>