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6" r:id="rId2"/>
    <p:sldId id="256" r:id="rId3"/>
    <p:sldId id="257" r:id="rId4"/>
    <p:sldId id="258" r:id="rId5"/>
    <p:sldId id="259" r:id="rId6"/>
    <p:sldId id="260" r:id="rId7"/>
    <p:sldId id="261" r:id="rId8"/>
    <p:sldId id="282" r:id="rId9"/>
    <p:sldId id="262" r:id="rId10"/>
    <p:sldId id="264" r:id="rId11"/>
    <p:sldId id="277" r:id="rId12"/>
    <p:sldId id="263" r:id="rId13"/>
    <p:sldId id="283" r:id="rId14"/>
    <p:sldId id="265" r:id="rId15"/>
    <p:sldId id="281" r:id="rId16"/>
    <p:sldId id="266" r:id="rId17"/>
    <p:sldId id="278" r:id="rId18"/>
    <p:sldId id="267" r:id="rId19"/>
    <p:sldId id="279" r:id="rId20"/>
    <p:sldId id="268" r:id="rId21"/>
    <p:sldId id="280" r:id="rId22"/>
    <p:sldId id="269" r:id="rId23"/>
    <p:sldId id="270" r:id="rId24"/>
    <p:sldId id="271" r:id="rId25"/>
    <p:sldId id="272" r:id="rId26"/>
    <p:sldId id="273" r:id="rId27"/>
    <p:sldId id="284" r:id="rId28"/>
    <p:sldId id="285" r:id="rId29"/>
    <p:sldId id="275" r:id="rId30"/>
    <p:sldId id="27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BEEC0A-CD8B-48F6-91E3-25D9962B6BF4}" type="datetimeFigureOut">
              <a:rPr lang="en-US" smtClean="0"/>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00282-6D58-4B81-9791-1DD43C5303BB}" type="slidenum">
              <a:rPr lang="en-US" smtClean="0"/>
              <a:t>‹#›</a:t>
            </a:fld>
            <a:endParaRPr lang="en-US"/>
          </a:p>
        </p:txBody>
      </p:sp>
    </p:spTree>
    <p:extLst>
      <p:ext uri="{BB962C8B-B14F-4D97-AF65-F5344CB8AC3E}">
        <p14:creationId xmlns:p14="http://schemas.microsoft.com/office/powerpoint/2010/main" val="291690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BEEC0A-CD8B-48F6-91E3-25D9962B6BF4}" type="datetimeFigureOut">
              <a:rPr lang="en-US" smtClean="0"/>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00282-6D58-4B81-9791-1DD43C5303BB}" type="slidenum">
              <a:rPr lang="en-US" smtClean="0"/>
              <a:t>‹#›</a:t>
            </a:fld>
            <a:endParaRPr lang="en-US"/>
          </a:p>
        </p:txBody>
      </p:sp>
    </p:spTree>
    <p:extLst>
      <p:ext uri="{BB962C8B-B14F-4D97-AF65-F5344CB8AC3E}">
        <p14:creationId xmlns:p14="http://schemas.microsoft.com/office/powerpoint/2010/main" val="232546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BEEC0A-CD8B-48F6-91E3-25D9962B6BF4}" type="datetimeFigureOut">
              <a:rPr lang="en-US" smtClean="0"/>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00282-6D58-4B81-9791-1DD43C5303BB}" type="slidenum">
              <a:rPr lang="en-US" smtClean="0"/>
              <a:t>‹#›</a:t>
            </a:fld>
            <a:endParaRPr lang="en-US"/>
          </a:p>
        </p:txBody>
      </p:sp>
    </p:spTree>
    <p:extLst>
      <p:ext uri="{BB962C8B-B14F-4D97-AF65-F5344CB8AC3E}">
        <p14:creationId xmlns:p14="http://schemas.microsoft.com/office/powerpoint/2010/main" val="215899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BEEC0A-CD8B-48F6-91E3-25D9962B6BF4}" type="datetimeFigureOut">
              <a:rPr lang="en-US" smtClean="0"/>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00282-6D58-4B81-9791-1DD43C5303BB}" type="slidenum">
              <a:rPr lang="en-US" smtClean="0"/>
              <a:t>‹#›</a:t>
            </a:fld>
            <a:endParaRPr lang="en-US"/>
          </a:p>
        </p:txBody>
      </p:sp>
    </p:spTree>
    <p:extLst>
      <p:ext uri="{BB962C8B-B14F-4D97-AF65-F5344CB8AC3E}">
        <p14:creationId xmlns:p14="http://schemas.microsoft.com/office/powerpoint/2010/main" val="305982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BEEC0A-CD8B-48F6-91E3-25D9962B6BF4}" type="datetimeFigureOut">
              <a:rPr lang="en-US" smtClean="0"/>
              <a:t>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C00282-6D58-4B81-9791-1DD43C5303BB}" type="slidenum">
              <a:rPr lang="en-US" smtClean="0"/>
              <a:t>‹#›</a:t>
            </a:fld>
            <a:endParaRPr lang="en-US"/>
          </a:p>
        </p:txBody>
      </p:sp>
    </p:spTree>
    <p:extLst>
      <p:ext uri="{BB962C8B-B14F-4D97-AF65-F5344CB8AC3E}">
        <p14:creationId xmlns:p14="http://schemas.microsoft.com/office/powerpoint/2010/main" val="399300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BEEC0A-CD8B-48F6-91E3-25D9962B6BF4}" type="datetimeFigureOut">
              <a:rPr lang="en-US" smtClean="0"/>
              <a:t>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C00282-6D58-4B81-9791-1DD43C5303BB}" type="slidenum">
              <a:rPr lang="en-US" smtClean="0"/>
              <a:t>‹#›</a:t>
            </a:fld>
            <a:endParaRPr lang="en-US"/>
          </a:p>
        </p:txBody>
      </p:sp>
    </p:spTree>
    <p:extLst>
      <p:ext uri="{BB962C8B-B14F-4D97-AF65-F5344CB8AC3E}">
        <p14:creationId xmlns:p14="http://schemas.microsoft.com/office/powerpoint/2010/main" val="382303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BEEC0A-CD8B-48F6-91E3-25D9962B6BF4}" type="datetimeFigureOut">
              <a:rPr lang="en-US" smtClean="0"/>
              <a:t>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C00282-6D58-4B81-9791-1DD43C5303BB}" type="slidenum">
              <a:rPr lang="en-US" smtClean="0"/>
              <a:t>‹#›</a:t>
            </a:fld>
            <a:endParaRPr lang="en-US"/>
          </a:p>
        </p:txBody>
      </p:sp>
    </p:spTree>
    <p:extLst>
      <p:ext uri="{BB962C8B-B14F-4D97-AF65-F5344CB8AC3E}">
        <p14:creationId xmlns:p14="http://schemas.microsoft.com/office/powerpoint/2010/main" val="282063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BEEC0A-CD8B-48F6-91E3-25D9962B6BF4}" type="datetimeFigureOut">
              <a:rPr lang="en-US" smtClean="0"/>
              <a:t>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C00282-6D58-4B81-9791-1DD43C5303BB}" type="slidenum">
              <a:rPr lang="en-US" smtClean="0"/>
              <a:t>‹#›</a:t>
            </a:fld>
            <a:endParaRPr lang="en-US"/>
          </a:p>
        </p:txBody>
      </p:sp>
    </p:spTree>
    <p:extLst>
      <p:ext uri="{BB962C8B-B14F-4D97-AF65-F5344CB8AC3E}">
        <p14:creationId xmlns:p14="http://schemas.microsoft.com/office/powerpoint/2010/main" val="326731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EEC0A-CD8B-48F6-91E3-25D9962B6BF4}" type="datetimeFigureOut">
              <a:rPr lang="en-US" smtClean="0"/>
              <a:t>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C00282-6D58-4B81-9791-1DD43C5303BB}" type="slidenum">
              <a:rPr lang="en-US" smtClean="0"/>
              <a:t>‹#›</a:t>
            </a:fld>
            <a:endParaRPr lang="en-US"/>
          </a:p>
        </p:txBody>
      </p:sp>
    </p:spTree>
    <p:extLst>
      <p:ext uri="{BB962C8B-B14F-4D97-AF65-F5344CB8AC3E}">
        <p14:creationId xmlns:p14="http://schemas.microsoft.com/office/powerpoint/2010/main" val="390529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BEEC0A-CD8B-48F6-91E3-25D9962B6BF4}" type="datetimeFigureOut">
              <a:rPr lang="en-US" smtClean="0"/>
              <a:t>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C00282-6D58-4B81-9791-1DD43C5303BB}" type="slidenum">
              <a:rPr lang="en-US" smtClean="0"/>
              <a:t>‹#›</a:t>
            </a:fld>
            <a:endParaRPr lang="en-US"/>
          </a:p>
        </p:txBody>
      </p:sp>
    </p:spTree>
    <p:extLst>
      <p:ext uri="{BB962C8B-B14F-4D97-AF65-F5344CB8AC3E}">
        <p14:creationId xmlns:p14="http://schemas.microsoft.com/office/powerpoint/2010/main" val="32846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BEEC0A-CD8B-48F6-91E3-25D9962B6BF4}" type="datetimeFigureOut">
              <a:rPr lang="en-US" smtClean="0"/>
              <a:t>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C00282-6D58-4B81-9791-1DD43C5303BB}" type="slidenum">
              <a:rPr lang="en-US" smtClean="0"/>
              <a:t>‹#›</a:t>
            </a:fld>
            <a:endParaRPr lang="en-US"/>
          </a:p>
        </p:txBody>
      </p:sp>
    </p:spTree>
    <p:extLst>
      <p:ext uri="{BB962C8B-B14F-4D97-AF65-F5344CB8AC3E}">
        <p14:creationId xmlns:p14="http://schemas.microsoft.com/office/powerpoint/2010/main" val="134007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EEC0A-CD8B-48F6-91E3-25D9962B6BF4}" type="datetimeFigureOut">
              <a:rPr lang="en-US" smtClean="0"/>
              <a:t>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C00282-6D58-4B81-9791-1DD43C5303BB}" type="slidenum">
              <a:rPr lang="en-US" smtClean="0"/>
              <a:t>‹#›</a:t>
            </a:fld>
            <a:endParaRPr lang="en-US"/>
          </a:p>
        </p:txBody>
      </p:sp>
    </p:spTree>
    <p:extLst>
      <p:ext uri="{BB962C8B-B14F-4D97-AF65-F5344CB8AC3E}">
        <p14:creationId xmlns:p14="http://schemas.microsoft.com/office/powerpoint/2010/main" val="6560077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50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57CA-91B7-4DF5-ACBB-0C650DFB7A8C}"/>
              </a:ext>
            </a:extLst>
          </p:cNvPr>
          <p:cNvSpPr>
            <a:spLocks noGrp="1"/>
          </p:cNvSpPr>
          <p:nvPr>
            <p:ph type="title"/>
          </p:nvPr>
        </p:nvSpPr>
        <p:spPr>
          <a:xfrm>
            <a:off x="6613864" y="2103437"/>
            <a:ext cx="4899733" cy="1325563"/>
          </a:xfrm>
        </p:spPr>
        <p:txBody>
          <a:bodyPr>
            <a:noAutofit/>
          </a:bodyPr>
          <a:lstStyle/>
          <a:p>
            <a:pPr algn="ctr"/>
            <a:r>
              <a:rPr lang="en-US" sz="4800" b="1" dirty="0"/>
              <a:t>This may be the biggest battle you will face in life when determining the will of God </a:t>
            </a:r>
          </a:p>
        </p:txBody>
      </p:sp>
      <p:pic>
        <p:nvPicPr>
          <p:cNvPr id="3" name="Picture 2">
            <a:extLst>
              <a:ext uri="{FF2B5EF4-FFF2-40B4-BE49-F238E27FC236}">
                <a16:creationId xmlns:a16="http://schemas.microsoft.com/office/drawing/2014/main" id="{511EF550-1524-44A6-8AA1-05DF6A2AE12D}"/>
              </a:ext>
            </a:extLst>
          </p:cNvPr>
          <p:cNvPicPr>
            <a:picLocks noChangeAspect="1"/>
          </p:cNvPicPr>
          <p:nvPr/>
        </p:nvPicPr>
        <p:blipFill rotWithShape="1">
          <a:blip r:embed="rId2"/>
          <a:srcRect t="-1804" r="32072"/>
          <a:stretch/>
        </p:blipFill>
        <p:spPr>
          <a:xfrm>
            <a:off x="-1" y="-207097"/>
            <a:ext cx="6285491" cy="7065097"/>
          </a:xfrm>
          <a:prstGeom prst="rect">
            <a:avLst/>
          </a:prstGeom>
          <a:ln>
            <a:noFill/>
          </a:ln>
          <a:effectLst>
            <a:softEdge rad="112500"/>
          </a:effectLst>
        </p:spPr>
      </p:pic>
    </p:spTree>
    <p:extLst>
      <p:ext uri="{BB962C8B-B14F-4D97-AF65-F5344CB8AC3E}">
        <p14:creationId xmlns:p14="http://schemas.microsoft.com/office/powerpoint/2010/main" val="88673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6F4D53-0B9C-4C52-820D-A1070FED1D2C}"/>
              </a:ext>
            </a:extLst>
          </p:cNvPr>
          <p:cNvPicPr>
            <a:picLocks noChangeAspect="1"/>
          </p:cNvPicPr>
          <p:nvPr/>
        </p:nvPicPr>
        <p:blipFill rotWithShape="1">
          <a:blip r:embed="rId2"/>
          <a:srcRect r="485" b="9226"/>
          <a:stretch/>
        </p:blipFill>
        <p:spPr>
          <a:xfrm>
            <a:off x="1096021" y="27468"/>
            <a:ext cx="9959906" cy="6830531"/>
          </a:xfrm>
          <a:prstGeom prst="rect">
            <a:avLst/>
          </a:prstGeom>
          <a:ln>
            <a:noFill/>
          </a:ln>
          <a:effectLst>
            <a:softEdge rad="112500"/>
          </a:effectLst>
        </p:spPr>
      </p:pic>
    </p:spTree>
    <p:extLst>
      <p:ext uri="{BB962C8B-B14F-4D97-AF65-F5344CB8AC3E}">
        <p14:creationId xmlns:p14="http://schemas.microsoft.com/office/powerpoint/2010/main" val="416584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5AA17-3CAE-493E-AB24-4487F69BC053}"/>
              </a:ext>
            </a:extLst>
          </p:cNvPr>
          <p:cNvSpPr>
            <a:spLocks noGrp="1"/>
          </p:cNvSpPr>
          <p:nvPr>
            <p:ph type="title"/>
          </p:nvPr>
        </p:nvSpPr>
        <p:spPr>
          <a:xfrm>
            <a:off x="838200" y="18255"/>
            <a:ext cx="10515600" cy="1325563"/>
          </a:xfrm>
        </p:spPr>
        <p:txBody>
          <a:bodyPr/>
          <a:lstStyle/>
          <a:p>
            <a:pPr algn="ctr"/>
            <a:r>
              <a:rPr lang="en-US" b="1" dirty="0"/>
              <a:t>Step Three: Exercise patience </a:t>
            </a:r>
          </a:p>
        </p:txBody>
      </p:sp>
      <p:sp>
        <p:nvSpPr>
          <p:cNvPr id="3" name="Content Placeholder 2">
            <a:extLst>
              <a:ext uri="{FF2B5EF4-FFF2-40B4-BE49-F238E27FC236}">
                <a16:creationId xmlns:a16="http://schemas.microsoft.com/office/drawing/2014/main" id="{1D28752E-0D50-4BD4-8B58-780F82F3CC12}"/>
              </a:ext>
            </a:extLst>
          </p:cNvPr>
          <p:cNvSpPr>
            <a:spLocks noGrp="1"/>
          </p:cNvSpPr>
          <p:nvPr>
            <p:ph idx="1"/>
          </p:nvPr>
        </p:nvSpPr>
        <p:spPr>
          <a:xfrm>
            <a:off x="287384" y="1500572"/>
            <a:ext cx="7114902" cy="4833145"/>
          </a:xfrm>
        </p:spPr>
        <p:txBody>
          <a:bodyPr>
            <a:noAutofit/>
          </a:bodyPr>
          <a:lstStyle/>
          <a:p>
            <a:pPr marL="0" marR="0" indent="0" algn="ctr">
              <a:lnSpc>
                <a:spcPct val="107000"/>
              </a:lnSpc>
              <a:spcBef>
                <a:spcPts val="0"/>
              </a:spcBef>
              <a:spcAft>
                <a:spcPts val="800"/>
              </a:spcAft>
              <a:buNone/>
            </a:pPr>
            <a:r>
              <a:rPr lang="en-US" sz="3400" b="1" dirty="0">
                <a:latin typeface="Calibri" panose="020F0502020204030204" pitchFamily="34" charset="0"/>
                <a:ea typeface="Calibri" panose="020F0502020204030204" pitchFamily="34" charset="0"/>
                <a:cs typeface="Calibri" panose="020F0502020204030204" pitchFamily="34" charset="0"/>
              </a:rPr>
              <a:t>God seldom acts quickly</a:t>
            </a:r>
            <a:r>
              <a:rPr lang="en-US" sz="3400" dirty="0">
                <a:latin typeface="Calibri" panose="020F0502020204030204" pitchFamily="34" charset="0"/>
                <a:ea typeface="Calibri" panose="020F0502020204030204" pitchFamily="34" charset="0"/>
                <a:cs typeface="Calibri" panose="020F0502020204030204" pitchFamily="34" charset="0"/>
              </a:rPr>
              <a:t>                          (</a:t>
            </a:r>
            <a:r>
              <a:rPr lang="en-US" sz="3400" i="1" dirty="0">
                <a:latin typeface="Calibri" panose="020F0502020204030204" pitchFamily="34" charset="0"/>
                <a:ea typeface="Calibri" panose="020F0502020204030204" pitchFamily="34" charset="0"/>
                <a:cs typeface="Calibri" panose="020F0502020204030204" pitchFamily="34" charset="0"/>
              </a:rPr>
              <a:t>2 Peter 3:8) “But, beloved, be not ignorant of this one thing, that one day is with the Lord as a thousand years, and a thousand years as one day.”</a:t>
            </a:r>
            <a:endParaRPr lang="en-US" sz="3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3400" dirty="0">
                <a:latin typeface="Calibri" panose="020F0502020204030204" pitchFamily="34" charset="0"/>
                <a:ea typeface="Calibri" panose="020F0502020204030204" pitchFamily="34" charset="0"/>
                <a:cs typeface="Calibri" panose="020F0502020204030204" pitchFamily="34" charset="0"/>
              </a:rPr>
              <a:t>God promises that if you ask and seek, you will receive and find, but He doesn’t say you will get an immediate response </a:t>
            </a:r>
            <a:r>
              <a:rPr lang="en-US" sz="3400" i="1" dirty="0">
                <a:latin typeface="Calibri" panose="020F0502020204030204" pitchFamily="34" charset="0"/>
                <a:ea typeface="Calibri" panose="020F0502020204030204" pitchFamily="34" charset="0"/>
                <a:cs typeface="Calibri" panose="020F0502020204030204" pitchFamily="34" charset="0"/>
              </a:rPr>
              <a:t>(Matt. 7:7).</a:t>
            </a:r>
            <a:r>
              <a:rPr lang="en-US" sz="3400" dirty="0">
                <a:latin typeface="Calibri" panose="020F0502020204030204" pitchFamily="34" charset="0"/>
                <a:ea typeface="Calibri" panose="020F0502020204030204" pitchFamily="34" charset="0"/>
                <a:cs typeface="Calibri" panose="020F0502020204030204" pitchFamily="34" charset="0"/>
              </a:rPr>
              <a:t> </a:t>
            </a:r>
            <a:endParaRPr lang="en-US" sz="3400" dirty="0">
              <a:latin typeface="Calibri" panose="020F0502020204030204" pitchFamily="34" charset="0"/>
              <a:ea typeface="Calibri" panose="020F0502020204030204" pitchFamily="34" charset="0"/>
              <a:cs typeface="Times New Roman" panose="02020603050405020304" pitchFamily="18" charset="0"/>
            </a:endParaRPr>
          </a:p>
          <a:p>
            <a:endParaRPr lang="en-US" sz="3400" dirty="0"/>
          </a:p>
        </p:txBody>
      </p:sp>
      <p:pic>
        <p:nvPicPr>
          <p:cNvPr id="4" name="Picture 3">
            <a:extLst>
              <a:ext uri="{FF2B5EF4-FFF2-40B4-BE49-F238E27FC236}">
                <a16:creationId xmlns:a16="http://schemas.microsoft.com/office/drawing/2014/main" id="{F31B844E-8A13-4B86-BEF9-5F8A7B77A376}"/>
              </a:ext>
            </a:extLst>
          </p:cNvPr>
          <p:cNvPicPr>
            <a:picLocks noChangeAspect="1"/>
          </p:cNvPicPr>
          <p:nvPr/>
        </p:nvPicPr>
        <p:blipFill>
          <a:blip r:embed="rId2"/>
          <a:stretch>
            <a:fillRect/>
          </a:stretch>
        </p:blipFill>
        <p:spPr>
          <a:xfrm>
            <a:off x="7402286" y="1265910"/>
            <a:ext cx="4744852" cy="3558639"/>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19151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ECC7EE-3C8E-4BC5-B3DF-40F6ACCB628E}"/>
              </a:ext>
            </a:extLst>
          </p:cNvPr>
          <p:cNvPicPr>
            <a:picLocks noChangeAspect="1"/>
          </p:cNvPicPr>
          <p:nvPr/>
        </p:nvPicPr>
        <p:blipFill rotWithShape="1">
          <a:blip r:embed="rId2"/>
          <a:srcRect t="14134" b="10866"/>
          <a:stretch/>
        </p:blipFill>
        <p:spPr>
          <a:xfrm>
            <a:off x="20" y="10"/>
            <a:ext cx="12191980" cy="6857990"/>
          </a:xfrm>
          <a:prstGeom prst="rect">
            <a:avLst/>
          </a:prstGeom>
        </p:spPr>
      </p:pic>
    </p:spTree>
    <p:extLst>
      <p:ext uri="{BB962C8B-B14F-4D97-AF65-F5344CB8AC3E}">
        <p14:creationId xmlns:p14="http://schemas.microsoft.com/office/powerpoint/2010/main" val="84929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F8B0-BD08-4F9B-ABBF-899E007236A4}"/>
              </a:ext>
            </a:extLst>
          </p:cNvPr>
          <p:cNvSpPr>
            <a:spLocks noGrp="1"/>
          </p:cNvSpPr>
          <p:nvPr>
            <p:ph type="title"/>
          </p:nvPr>
        </p:nvSpPr>
        <p:spPr>
          <a:xfrm>
            <a:off x="838200" y="-61595"/>
            <a:ext cx="10515600" cy="1325563"/>
          </a:xfrm>
        </p:spPr>
        <p:txBody>
          <a:bodyPr/>
          <a:lstStyle/>
          <a:p>
            <a:pPr algn="ctr"/>
            <a:r>
              <a:rPr lang="en-US" b="1" dirty="0"/>
              <a:t>Step Four: Don’t give into pressure </a:t>
            </a:r>
            <a:endParaRPr lang="en-US" dirty="0"/>
          </a:p>
        </p:txBody>
      </p:sp>
      <p:sp>
        <p:nvSpPr>
          <p:cNvPr id="3" name="Content Placeholder 2">
            <a:extLst>
              <a:ext uri="{FF2B5EF4-FFF2-40B4-BE49-F238E27FC236}">
                <a16:creationId xmlns:a16="http://schemas.microsoft.com/office/drawing/2014/main" id="{8C29E2C2-7483-46B2-82AB-074622FD0C2A}"/>
              </a:ext>
            </a:extLst>
          </p:cNvPr>
          <p:cNvSpPr>
            <a:spLocks noGrp="1"/>
          </p:cNvSpPr>
          <p:nvPr>
            <p:ph idx="1"/>
          </p:nvPr>
        </p:nvSpPr>
        <p:spPr>
          <a:xfrm>
            <a:off x="5381897" y="1776549"/>
            <a:ext cx="6514011" cy="4400414"/>
          </a:xfrm>
        </p:spPr>
        <p:txBody>
          <a:bodyPr>
            <a:normAutofit/>
          </a:bodyPr>
          <a:lstStyle/>
          <a:p>
            <a:pPr marL="0" indent="0" algn="ctr">
              <a:buNone/>
            </a:pPr>
            <a:r>
              <a:rPr lang="en-US" sz="3600" i="1" dirty="0"/>
              <a:t>(Phil. 4:6) “Be careful for nothing; but in everything by prayer and supplication with thanksgiving let your requests be made known unto God. And the peace of God, which </a:t>
            </a:r>
            <a:r>
              <a:rPr lang="en-US" sz="3600" i="1" dirty="0" err="1"/>
              <a:t>passeth</a:t>
            </a:r>
            <a:r>
              <a:rPr lang="en-US" sz="3600" i="1" dirty="0"/>
              <a:t> all understanding, shall keep your hearts and minds through Christ Jesus.”</a:t>
            </a:r>
          </a:p>
        </p:txBody>
      </p:sp>
      <p:pic>
        <p:nvPicPr>
          <p:cNvPr id="4" name="Picture 3">
            <a:extLst>
              <a:ext uri="{FF2B5EF4-FFF2-40B4-BE49-F238E27FC236}">
                <a16:creationId xmlns:a16="http://schemas.microsoft.com/office/drawing/2014/main" id="{66DFA50B-683D-4B41-81A8-38B36EFF3DB7}"/>
              </a:ext>
            </a:extLst>
          </p:cNvPr>
          <p:cNvPicPr>
            <a:picLocks noChangeAspect="1"/>
          </p:cNvPicPr>
          <p:nvPr/>
        </p:nvPicPr>
        <p:blipFill>
          <a:blip r:embed="rId2"/>
          <a:stretch>
            <a:fillRect/>
          </a:stretch>
        </p:blipFill>
        <p:spPr>
          <a:xfrm>
            <a:off x="148310" y="2274453"/>
            <a:ext cx="5112532" cy="3701473"/>
          </a:xfrm>
          <a:prstGeom prst="rect">
            <a:avLst/>
          </a:prstGeom>
        </p:spPr>
      </p:pic>
    </p:spTree>
    <p:extLst>
      <p:ext uri="{BB962C8B-B14F-4D97-AF65-F5344CB8AC3E}">
        <p14:creationId xmlns:p14="http://schemas.microsoft.com/office/powerpoint/2010/main" val="69125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0F1A81F-974D-4521-96D0-4E1FE6EBCF61}"/>
              </a:ext>
            </a:extLst>
          </p:cNvPr>
          <p:cNvPicPr>
            <a:picLocks noChangeAspect="1"/>
          </p:cNvPicPr>
          <p:nvPr/>
        </p:nvPicPr>
        <p:blipFill rotWithShape="1">
          <a:blip r:embed="rId2"/>
          <a:srcRect t="11209"/>
          <a:stretch/>
        </p:blipFill>
        <p:spPr>
          <a:xfrm>
            <a:off x="6253819" y="1436862"/>
            <a:ext cx="5294714" cy="3984273"/>
          </a:xfrm>
          <a:prstGeom prst="rect">
            <a:avLst/>
          </a:prstGeom>
        </p:spPr>
      </p:pic>
      <p:pic>
        <p:nvPicPr>
          <p:cNvPr id="4" name="Picture 3">
            <a:extLst>
              <a:ext uri="{FF2B5EF4-FFF2-40B4-BE49-F238E27FC236}">
                <a16:creationId xmlns:a16="http://schemas.microsoft.com/office/drawing/2014/main" id="{E1D6D8A3-DFA8-4C91-A356-8215E1463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436862"/>
            <a:ext cx="5294716" cy="3984273"/>
          </a:xfrm>
          <a:prstGeom prst="rect">
            <a:avLst/>
          </a:prstGeom>
        </p:spPr>
      </p:pic>
      <p:cxnSp>
        <p:nvCxnSpPr>
          <p:cNvPr id="13" name="Straight Connector 12">
            <a:extLst>
              <a:ext uri="{FF2B5EF4-FFF2-40B4-BE49-F238E27FC236}">
                <a16:creationId xmlns:a16="http://schemas.microsoft.com/office/drawing/2014/main"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50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F1BB-4CDD-4F9D-93C6-929DF63B75E6}"/>
              </a:ext>
            </a:extLst>
          </p:cNvPr>
          <p:cNvSpPr>
            <a:spLocks noGrp="1"/>
          </p:cNvSpPr>
          <p:nvPr>
            <p:ph type="title"/>
          </p:nvPr>
        </p:nvSpPr>
        <p:spPr>
          <a:xfrm>
            <a:off x="838200" y="18255"/>
            <a:ext cx="10515600" cy="1325563"/>
          </a:xfrm>
        </p:spPr>
        <p:txBody>
          <a:bodyPr>
            <a:noAutofit/>
          </a:bodyPr>
          <a:lstStyle/>
          <a:p>
            <a:pPr algn="ctr"/>
            <a:br>
              <a:rPr lang="en-US" b="1" dirty="0"/>
            </a:br>
            <a:r>
              <a:rPr lang="en-US" b="1" dirty="0"/>
              <a:t>Step Five: Don’t be stubborn </a:t>
            </a:r>
            <a:br>
              <a:rPr lang="en-US" b="1" dirty="0"/>
            </a:br>
            <a:endParaRPr lang="en-US" b="1" dirty="0"/>
          </a:p>
        </p:txBody>
      </p:sp>
      <p:sp>
        <p:nvSpPr>
          <p:cNvPr id="3" name="Content Placeholder 2">
            <a:extLst>
              <a:ext uri="{FF2B5EF4-FFF2-40B4-BE49-F238E27FC236}">
                <a16:creationId xmlns:a16="http://schemas.microsoft.com/office/drawing/2014/main" id="{EA00D19B-29F8-4E10-9C8C-3D45FBF3DE7C}"/>
              </a:ext>
            </a:extLst>
          </p:cNvPr>
          <p:cNvSpPr>
            <a:spLocks noGrp="1"/>
          </p:cNvSpPr>
          <p:nvPr>
            <p:ph idx="1"/>
          </p:nvPr>
        </p:nvSpPr>
        <p:spPr>
          <a:xfrm>
            <a:off x="305308" y="2382974"/>
            <a:ext cx="4789714" cy="4351338"/>
          </a:xfrm>
        </p:spPr>
        <p:txBody>
          <a:bodyPr>
            <a:normAutofit/>
          </a:bodyPr>
          <a:lstStyle/>
          <a:p>
            <a:pPr marL="0" indent="0" algn="ctr">
              <a:buNone/>
            </a:pPr>
            <a:r>
              <a:rPr lang="en-US" sz="4000" i="1" dirty="0"/>
              <a:t>(1 Samuel 15:23)              “For rebellion is as the sin of witchcraft, and stubbornness is as iniquity and idolatry.”</a:t>
            </a:r>
          </a:p>
        </p:txBody>
      </p:sp>
      <p:pic>
        <p:nvPicPr>
          <p:cNvPr id="4" name="Picture 3">
            <a:extLst>
              <a:ext uri="{FF2B5EF4-FFF2-40B4-BE49-F238E27FC236}">
                <a16:creationId xmlns:a16="http://schemas.microsoft.com/office/drawing/2014/main" id="{DE95C71F-7BD4-4B99-ABB6-181F752F328F}"/>
              </a:ext>
            </a:extLst>
          </p:cNvPr>
          <p:cNvPicPr>
            <a:picLocks noChangeAspect="1"/>
          </p:cNvPicPr>
          <p:nvPr/>
        </p:nvPicPr>
        <p:blipFill>
          <a:blip r:embed="rId2"/>
          <a:stretch>
            <a:fillRect/>
          </a:stretch>
        </p:blipFill>
        <p:spPr>
          <a:xfrm>
            <a:off x="6327552" y="1583001"/>
            <a:ext cx="5180404" cy="4577653"/>
          </a:xfrm>
          <a:prstGeom prst="rect">
            <a:avLst/>
          </a:prstGeom>
        </p:spPr>
      </p:pic>
    </p:spTree>
    <p:extLst>
      <p:ext uri="{BB962C8B-B14F-4D97-AF65-F5344CB8AC3E}">
        <p14:creationId xmlns:p14="http://schemas.microsoft.com/office/powerpoint/2010/main" val="20656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668DE30-A9C8-43F6-B76C-474481263525}"/>
              </a:ext>
            </a:extLst>
          </p:cNvPr>
          <p:cNvPicPr>
            <a:picLocks noChangeAspect="1"/>
          </p:cNvPicPr>
          <p:nvPr/>
        </p:nvPicPr>
        <p:blipFill>
          <a:blip r:embed="rId2"/>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156453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5FF8-FE3C-4929-882E-14D5D2E0AB46}"/>
              </a:ext>
            </a:extLst>
          </p:cNvPr>
          <p:cNvSpPr>
            <a:spLocks noGrp="1"/>
          </p:cNvSpPr>
          <p:nvPr>
            <p:ph type="title"/>
          </p:nvPr>
        </p:nvSpPr>
        <p:spPr>
          <a:xfrm>
            <a:off x="838200" y="0"/>
            <a:ext cx="10515600" cy="1325563"/>
          </a:xfrm>
        </p:spPr>
        <p:txBody>
          <a:bodyPr/>
          <a:lstStyle/>
          <a:p>
            <a:pPr algn="ctr"/>
            <a:r>
              <a:rPr lang="en-US" b="1" dirty="0"/>
              <a:t>Step six: Be persistent in prayer </a:t>
            </a:r>
          </a:p>
        </p:txBody>
      </p:sp>
      <p:sp>
        <p:nvSpPr>
          <p:cNvPr id="3" name="Content Placeholder 2">
            <a:extLst>
              <a:ext uri="{FF2B5EF4-FFF2-40B4-BE49-F238E27FC236}">
                <a16:creationId xmlns:a16="http://schemas.microsoft.com/office/drawing/2014/main" id="{31293C89-E987-4A0A-8927-F6FF968B51AB}"/>
              </a:ext>
            </a:extLst>
          </p:cNvPr>
          <p:cNvSpPr>
            <a:spLocks noGrp="1"/>
          </p:cNvSpPr>
          <p:nvPr>
            <p:ph idx="1"/>
          </p:nvPr>
        </p:nvSpPr>
        <p:spPr>
          <a:xfrm>
            <a:off x="0" y="1180138"/>
            <a:ext cx="6431519" cy="5467123"/>
          </a:xfrm>
        </p:spPr>
        <p:txBody>
          <a:bodyPr>
            <a:noAutofit/>
          </a:bodyPr>
          <a:lstStyle/>
          <a:p>
            <a:pPr marL="0" indent="0" algn="ctr">
              <a:buNone/>
            </a:pPr>
            <a:r>
              <a:rPr lang="en-US" sz="4000" i="1" dirty="0"/>
              <a:t>(1 Thessalonians 5:17)                  “Pray without ceasing.”</a:t>
            </a:r>
            <a:r>
              <a:rPr lang="en-US" sz="4000" dirty="0"/>
              <a:t> </a:t>
            </a:r>
          </a:p>
          <a:p>
            <a:pPr marL="0" indent="0" algn="ctr">
              <a:buNone/>
            </a:pPr>
            <a:r>
              <a:rPr lang="en-US" sz="4000" dirty="0"/>
              <a:t>Even if you see no sign of an answer right away, you must not give up. While you are waiting, God is teaching you to trust Him. He wants you to move from doubt, fear, and unrest to confidence in Him and His timing.</a:t>
            </a:r>
          </a:p>
          <a:p>
            <a:pPr algn="ctr"/>
            <a:endParaRPr lang="en-US" sz="4000" dirty="0"/>
          </a:p>
        </p:txBody>
      </p:sp>
      <p:pic>
        <p:nvPicPr>
          <p:cNvPr id="4" name="Picture 3">
            <a:extLst>
              <a:ext uri="{FF2B5EF4-FFF2-40B4-BE49-F238E27FC236}">
                <a16:creationId xmlns:a16="http://schemas.microsoft.com/office/drawing/2014/main" id="{42CF5B1C-2B4D-4853-94B6-852C8F18A466}"/>
              </a:ext>
            </a:extLst>
          </p:cNvPr>
          <p:cNvPicPr>
            <a:picLocks noChangeAspect="1"/>
          </p:cNvPicPr>
          <p:nvPr/>
        </p:nvPicPr>
        <p:blipFill>
          <a:blip r:embed="rId2"/>
          <a:stretch>
            <a:fillRect/>
          </a:stretch>
        </p:blipFill>
        <p:spPr>
          <a:xfrm>
            <a:off x="6576964" y="1180138"/>
            <a:ext cx="5408325" cy="4045427"/>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205610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5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9B5383D-0A95-4451-B231-D93FA562CDB6}"/>
              </a:ext>
            </a:extLst>
          </p:cNvPr>
          <p:cNvPicPr>
            <a:picLocks noChangeAspect="1"/>
          </p:cNvPicPr>
          <p:nvPr/>
        </p:nvPicPr>
        <p:blipFill rotWithShape="1">
          <a:blip r:embed="rId2"/>
          <a:srcRect t="3364" r="1" b="5816"/>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77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061D00-E047-4252-AFA8-2A97078EE62E}"/>
              </a:ext>
            </a:extLst>
          </p:cNvPr>
          <p:cNvPicPr>
            <a:picLocks noChangeAspect="1"/>
          </p:cNvPicPr>
          <p:nvPr/>
        </p:nvPicPr>
        <p:blipFill>
          <a:blip r:embed="rId2"/>
          <a:stretch>
            <a:fillRect/>
          </a:stretch>
        </p:blipFill>
        <p:spPr>
          <a:xfrm>
            <a:off x="5891474" y="492573"/>
            <a:ext cx="5078240" cy="5880796"/>
          </a:xfrm>
          <a:prstGeom prst="rect">
            <a:avLst/>
          </a:prstGeom>
        </p:spPr>
      </p:pic>
      <p:sp>
        <p:nvSpPr>
          <p:cNvPr id="9" name="Rectangle 8">
            <a:extLst>
              <a:ext uri="{FF2B5EF4-FFF2-40B4-BE49-F238E27FC236}">
                <a16:creationId xmlns:a16="http://schemas.microsoft.com/office/drawing/2014/main" id="{81ABCA5A-4F63-46AD-BF80-F9DC947B3E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2">
              <a:alpha val="92000"/>
            </a:schemeClr>
          </a:solidFill>
          <a:ln w="127000" cap="sq" cmpd="thinThick">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312415E-6401-4F78-BA5D-E5D058CBDE2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15BB13D-7FFC-43E8-8108-046D5C528CBC}"/>
              </a:ext>
            </a:extLst>
          </p:cNvPr>
          <p:cNvSpPr>
            <a:spLocks noGrp="1"/>
          </p:cNvSpPr>
          <p:nvPr>
            <p:ph type="ctrTitle"/>
          </p:nvPr>
        </p:nvSpPr>
        <p:spPr>
          <a:xfrm>
            <a:off x="674237" y="914400"/>
            <a:ext cx="3657600" cy="2887579"/>
          </a:xfrm>
        </p:spPr>
        <p:txBody>
          <a:bodyPr>
            <a:normAutofit/>
          </a:bodyPr>
          <a:lstStyle/>
          <a:p>
            <a:r>
              <a:rPr lang="en-US" sz="4800" b="1" dirty="0">
                <a:solidFill>
                  <a:schemeClr val="bg1"/>
                </a:solidFill>
              </a:rPr>
              <a:t>How to Make Wise Decisions</a:t>
            </a:r>
          </a:p>
        </p:txBody>
      </p:sp>
    </p:spTree>
    <p:extLst>
      <p:ext uri="{BB962C8B-B14F-4D97-AF65-F5344CB8AC3E}">
        <p14:creationId xmlns:p14="http://schemas.microsoft.com/office/powerpoint/2010/main" val="348361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B598-F96D-40B5-AB8B-3D9814B9D470}"/>
              </a:ext>
            </a:extLst>
          </p:cNvPr>
          <p:cNvSpPr>
            <a:spLocks noGrp="1"/>
          </p:cNvSpPr>
          <p:nvPr>
            <p:ph type="title"/>
          </p:nvPr>
        </p:nvSpPr>
        <p:spPr>
          <a:xfrm>
            <a:off x="226423" y="18255"/>
            <a:ext cx="11965577" cy="1325563"/>
          </a:xfrm>
        </p:spPr>
        <p:txBody>
          <a:bodyPr/>
          <a:lstStyle/>
          <a:p>
            <a:r>
              <a:rPr lang="en-US" b="1" dirty="0"/>
              <a:t>Step seven: If there is any doubt in your mind Don’t</a:t>
            </a:r>
            <a:endParaRPr lang="en-US" dirty="0"/>
          </a:p>
        </p:txBody>
      </p:sp>
      <p:sp>
        <p:nvSpPr>
          <p:cNvPr id="3" name="Content Placeholder 2">
            <a:extLst>
              <a:ext uri="{FF2B5EF4-FFF2-40B4-BE49-F238E27FC236}">
                <a16:creationId xmlns:a16="http://schemas.microsoft.com/office/drawing/2014/main" id="{519AE496-1FFF-4B7B-BDE8-474C34DCC47A}"/>
              </a:ext>
            </a:extLst>
          </p:cNvPr>
          <p:cNvSpPr>
            <a:spLocks noGrp="1"/>
          </p:cNvSpPr>
          <p:nvPr>
            <p:ph idx="1"/>
          </p:nvPr>
        </p:nvSpPr>
        <p:spPr>
          <a:xfrm>
            <a:off x="6919003" y="1924183"/>
            <a:ext cx="4622074" cy="4351338"/>
          </a:xfrm>
        </p:spPr>
        <p:txBody>
          <a:bodyPr>
            <a:normAutofit/>
          </a:bodyPr>
          <a:lstStyle/>
          <a:p>
            <a:pPr marL="0" indent="0" algn="ctr">
              <a:buNone/>
            </a:pPr>
            <a:r>
              <a:rPr lang="en-US" sz="4000" i="1" dirty="0"/>
              <a:t>(Romans 14:23) </a:t>
            </a:r>
          </a:p>
          <a:p>
            <a:pPr marL="0" indent="0" algn="ctr">
              <a:buNone/>
            </a:pPr>
            <a:r>
              <a:rPr lang="en-US" sz="4000" i="1" dirty="0"/>
              <a:t>“And he that </a:t>
            </a:r>
            <a:r>
              <a:rPr lang="en-US" sz="4000" i="1" dirty="0" err="1"/>
              <a:t>doubteth</a:t>
            </a:r>
            <a:r>
              <a:rPr lang="en-US" sz="4000" i="1" dirty="0"/>
              <a:t> is damned if he eat, because he </a:t>
            </a:r>
            <a:r>
              <a:rPr lang="en-US" sz="4000" i="1" dirty="0" err="1"/>
              <a:t>eateth</a:t>
            </a:r>
            <a:r>
              <a:rPr lang="en-US" sz="4000" i="1" dirty="0"/>
              <a:t> not of faith: for whatsoever is not of faith is sin.”</a:t>
            </a:r>
          </a:p>
        </p:txBody>
      </p:sp>
      <p:pic>
        <p:nvPicPr>
          <p:cNvPr id="5" name="Picture 4">
            <a:extLst>
              <a:ext uri="{FF2B5EF4-FFF2-40B4-BE49-F238E27FC236}">
                <a16:creationId xmlns:a16="http://schemas.microsoft.com/office/drawing/2014/main" id="{AD743CD8-0D6F-42FF-84BC-9BAC410394AD}"/>
              </a:ext>
            </a:extLst>
          </p:cNvPr>
          <p:cNvPicPr>
            <a:picLocks noChangeAspect="1"/>
          </p:cNvPicPr>
          <p:nvPr/>
        </p:nvPicPr>
        <p:blipFill>
          <a:blip r:embed="rId2"/>
          <a:stretch>
            <a:fillRect/>
          </a:stretch>
        </p:blipFill>
        <p:spPr>
          <a:xfrm>
            <a:off x="411314" y="1674399"/>
            <a:ext cx="5797897" cy="4850907"/>
          </a:xfrm>
          <a:prstGeom prst="rect">
            <a:avLst/>
          </a:prstGeom>
        </p:spPr>
      </p:pic>
    </p:spTree>
    <p:extLst>
      <p:ext uri="{BB962C8B-B14F-4D97-AF65-F5344CB8AC3E}">
        <p14:creationId xmlns:p14="http://schemas.microsoft.com/office/powerpoint/2010/main" val="197519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C08452-04EB-4457-B771-D8BBEAB69AAA}"/>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6028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0CFD7-E555-454A-A354-4DC54E96CD91}"/>
              </a:ext>
            </a:extLst>
          </p:cNvPr>
          <p:cNvSpPr>
            <a:spLocks noGrp="1"/>
          </p:cNvSpPr>
          <p:nvPr>
            <p:ph type="title"/>
          </p:nvPr>
        </p:nvSpPr>
        <p:spPr>
          <a:xfrm>
            <a:off x="777240" y="0"/>
            <a:ext cx="10515600" cy="1325563"/>
          </a:xfrm>
        </p:spPr>
        <p:txBody>
          <a:bodyPr/>
          <a:lstStyle/>
          <a:p>
            <a:pPr algn="ctr"/>
            <a:r>
              <a:rPr lang="en-US" b="1" dirty="0"/>
              <a:t>Step eight: Seek godly counsel</a:t>
            </a:r>
            <a:endParaRPr lang="en-US" dirty="0"/>
          </a:p>
        </p:txBody>
      </p:sp>
      <p:sp>
        <p:nvSpPr>
          <p:cNvPr id="3" name="Content Placeholder 2">
            <a:extLst>
              <a:ext uri="{FF2B5EF4-FFF2-40B4-BE49-F238E27FC236}">
                <a16:creationId xmlns:a16="http://schemas.microsoft.com/office/drawing/2014/main" id="{C603BD3C-E01B-4445-97D4-AAD2CA3FBBAF}"/>
              </a:ext>
            </a:extLst>
          </p:cNvPr>
          <p:cNvSpPr>
            <a:spLocks noGrp="1"/>
          </p:cNvSpPr>
          <p:nvPr>
            <p:ph idx="1"/>
          </p:nvPr>
        </p:nvSpPr>
        <p:spPr>
          <a:xfrm>
            <a:off x="156754" y="1454332"/>
            <a:ext cx="12035246" cy="5403668"/>
          </a:xfrm>
        </p:spPr>
        <p:txBody>
          <a:bodyPr>
            <a:normAutofit lnSpcReduction="10000"/>
          </a:bodyPr>
          <a:lstStyle/>
          <a:p>
            <a:pPr marL="0" indent="0">
              <a:buNone/>
            </a:pPr>
            <a:r>
              <a:rPr lang="en-US" sz="3600" i="1" dirty="0"/>
              <a:t>(Proverbs 11:14) “Where no counsel is, the people fall: but in the multitude of counsellors there is safety.”</a:t>
            </a:r>
          </a:p>
          <a:p>
            <a:pPr lvl="0"/>
            <a:r>
              <a:rPr lang="en-US" sz="3600" dirty="0"/>
              <a:t>Pastor – </a:t>
            </a:r>
            <a:r>
              <a:rPr lang="en-US" sz="3600" i="1" dirty="0"/>
              <a:t>Shepherd</a:t>
            </a:r>
          </a:p>
          <a:p>
            <a:pPr lvl="0"/>
            <a:r>
              <a:rPr lang="en-US" sz="3600" dirty="0"/>
              <a:t>Older Christians – </a:t>
            </a:r>
            <a:r>
              <a:rPr lang="en-US" sz="3600" i="1" dirty="0"/>
              <a:t>Proverbs 16:31</a:t>
            </a:r>
          </a:p>
          <a:p>
            <a:pPr lvl="0"/>
            <a:r>
              <a:rPr lang="en-US" sz="3600" dirty="0"/>
              <a:t>Godly Friends – </a:t>
            </a:r>
            <a:r>
              <a:rPr lang="en-US" sz="3600" i="1" dirty="0"/>
              <a:t>Proverbs 27:6, 17</a:t>
            </a:r>
          </a:p>
          <a:p>
            <a:pPr lvl="0"/>
            <a:r>
              <a:rPr lang="en-US" sz="3600" dirty="0"/>
              <a:t>Parents – </a:t>
            </a:r>
            <a:r>
              <a:rPr lang="en-US" sz="3600" i="1" dirty="0"/>
              <a:t>Proverbs 1:8-9</a:t>
            </a:r>
          </a:p>
          <a:p>
            <a:pPr lvl="0"/>
            <a:r>
              <a:rPr lang="en-US" sz="3600" dirty="0"/>
              <a:t>Husband </a:t>
            </a:r>
            <a:r>
              <a:rPr lang="en-US" sz="3600" i="1" dirty="0"/>
              <a:t>- I Corinthians 11:3</a:t>
            </a:r>
          </a:p>
          <a:p>
            <a:pPr lvl="0"/>
            <a:r>
              <a:rPr lang="en-US" sz="3600" dirty="0"/>
              <a:t>Wife - </a:t>
            </a:r>
            <a:r>
              <a:rPr lang="en-US" sz="3600" i="1" dirty="0"/>
              <a:t>Genesis 2:18</a:t>
            </a:r>
          </a:p>
          <a:p>
            <a:pPr lvl="0"/>
            <a:r>
              <a:rPr lang="en-US" sz="3600" dirty="0"/>
              <a:t>Older Children – </a:t>
            </a:r>
            <a:r>
              <a:rPr lang="en-US" sz="3600" i="1" dirty="0"/>
              <a:t>Proverbs 12:15</a:t>
            </a:r>
          </a:p>
          <a:p>
            <a:pPr marL="0" indent="0">
              <a:buNone/>
            </a:pPr>
            <a:endParaRPr lang="en-US" sz="3600" i="1" dirty="0"/>
          </a:p>
        </p:txBody>
      </p:sp>
      <p:pic>
        <p:nvPicPr>
          <p:cNvPr id="5" name="Picture 4">
            <a:extLst>
              <a:ext uri="{FF2B5EF4-FFF2-40B4-BE49-F238E27FC236}">
                <a16:creationId xmlns:a16="http://schemas.microsoft.com/office/drawing/2014/main" id="{173F8C8D-FA37-44E4-9ABD-956E41174565}"/>
              </a:ext>
            </a:extLst>
          </p:cNvPr>
          <p:cNvPicPr>
            <a:picLocks noChangeAspect="1"/>
          </p:cNvPicPr>
          <p:nvPr/>
        </p:nvPicPr>
        <p:blipFill>
          <a:blip r:embed="rId2"/>
          <a:stretch>
            <a:fillRect/>
          </a:stretch>
        </p:blipFill>
        <p:spPr>
          <a:xfrm>
            <a:off x="7113270" y="2934789"/>
            <a:ext cx="4682490" cy="3119709"/>
          </a:xfrm>
          <a:prstGeom prst="rect">
            <a:avLst/>
          </a:prstGeom>
        </p:spPr>
      </p:pic>
    </p:spTree>
    <p:extLst>
      <p:ext uri="{BB962C8B-B14F-4D97-AF65-F5344CB8AC3E}">
        <p14:creationId xmlns:p14="http://schemas.microsoft.com/office/powerpoint/2010/main" val="202737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7C62-F4DC-433E-AA11-1DD1249A9928}"/>
              </a:ext>
            </a:extLst>
          </p:cNvPr>
          <p:cNvSpPr>
            <a:spLocks noGrp="1"/>
          </p:cNvSpPr>
          <p:nvPr>
            <p:ph type="title"/>
          </p:nvPr>
        </p:nvSpPr>
        <p:spPr>
          <a:xfrm>
            <a:off x="672738" y="2766218"/>
            <a:ext cx="10515600" cy="1325563"/>
          </a:xfrm>
        </p:spPr>
        <p:txBody>
          <a:bodyPr>
            <a:noAutofit/>
          </a:bodyPr>
          <a:lstStyle/>
          <a:p>
            <a:pPr algn="ctr"/>
            <a:r>
              <a:rPr lang="en-US" sz="6000" b="1" i="1" dirty="0"/>
              <a:t>(Proverbs 19:20-21) </a:t>
            </a:r>
            <a:br>
              <a:rPr lang="en-US" sz="6000" b="1" i="1" dirty="0"/>
            </a:br>
            <a:r>
              <a:rPr lang="en-US" sz="6000" b="1" i="1" dirty="0"/>
              <a:t>“Hear counsel, and receive instruction, that thou mayest be wise in thy latter end. There are many devices in a man's heart; nevertheless the counsel of the LORD, that shall stand.”</a:t>
            </a:r>
          </a:p>
        </p:txBody>
      </p:sp>
    </p:spTree>
    <p:extLst>
      <p:ext uri="{BB962C8B-B14F-4D97-AF65-F5344CB8AC3E}">
        <p14:creationId xmlns:p14="http://schemas.microsoft.com/office/powerpoint/2010/main" val="249462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4858-5547-45DE-A45D-D0B7041F9A41}"/>
              </a:ext>
            </a:extLst>
          </p:cNvPr>
          <p:cNvSpPr>
            <a:spLocks noGrp="1"/>
          </p:cNvSpPr>
          <p:nvPr>
            <p:ph type="title"/>
          </p:nvPr>
        </p:nvSpPr>
        <p:spPr>
          <a:xfrm>
            <a:off x="838200" y="18255"/>
            <a:ext cx="10515600" cy="1325563"/>
          </a:xfrm>
        </p:spPr>
        <p:txBody>
          <a:bodyPr>
            <a:normAutofit/>
          </a:bodyPr>
          <a:lstStyle/>
          <a:p>
            <a:r>
              <a:rPr lang="en-US" b="1" dirty="0"/>
              <a:t>Step nine: Use some common Biblical sense  </a:t>
            </a:r>
          </a:p>
        </p:txBody>
      </p:sp>
      <p:sp>
        <p:nvSpPr>
          <p:cNvPr id="3" name="Content Placeholder 2">
            <a:extLst>
              <a:ext uri="{FF2B5EF4-FFF2-40B4-BE49-F238E27FC236}">
                <a16:creationId xmlns:a16="http://schemas.microsoft.com/office/drawing/2014/main" id="{B308A216-CE68-4B7C-BB88-BBA27E57FDBC}"/>
              </a:ext>
            </a:extLst>
          </p:cNvPr>
          <p:cNvSpPr>
            <a:spLocks noGrp="1"/>
          </p:cNvSpPr>
          <p:nvPr>
            <p:ph idx="1"/>
          </p:nvPr>
        </p:nvSpPr>
        <p:spPr>
          <a:xfrm>
            <a:off x="95794" y="1343818"/>
            <a:ext cx="12192000" cy="5315745"/>
          </a:xfrm>
        </p:spPr>
        <p:txBody>
          <a:bodyPr>
            <a:normAutofit/>
          </a:bodyPr>
          <a:lstStyle/>
          <a:p>
            <a:pPr marL="0" indent="0" algn="ctr">
              <a:buNone/>
            </a:pPr>
            <a:r>
              <a:rPr lang="en-US" sz="3600" i="1" dirty="0"/>
              <a:t>I Corinthians 14:33 “For God is not the author of confusion.”</a:t>
            </a:r>
          </a:p>
          <a:p>
            <a:pPr marL="0" indent="0" algn="ctr">
              <a:buNone/>
            </a:pPr>
            <a:endParaRPr lang="en-US" sz="3600" i="1" dirty="0"/>
          </a:p>
          <a:p>
            <a:pPr lvl="0"/>
            <a:r>
              <a:rPr lang="en-US" sz="3600" dirty="0"/>
              <a:t>List the pro’s and con’s – </a:t>
            </a:r>
            <a:r>
              <a:rPr lang="en-US" sz="3600" i="1" dirty="0"/>
              <a:t>“But strong meat </a:t>
            </a:r>
            <a:r>
              <a:rPr lang="en-US" sz="3600" i="1" dirty="0" err="1"/>
              <a:t>belongeth</a:t>
            </a:r>
            <a:r>
              <a:rPr lang="en-US" sz="3600" i="1" dirty="0"/>
              <a:t> to them that are of full age, even those who by reason of use have their senses exercised to discern both good and evil.” Heb. 5:14</a:t>
            </a:r>
            <a:endParaRPr lang="en-US" sz="3600" dirty="0"/>
          </a:p>
          <a:p>
            <a:pPr lvl="0"/>
            <a:r>
              <a:rPr lang="en-US" sz="3600" dirty="0"/>
              <a:t>Think about the future and how your decision will affect others (church / family / friends) –</a:t>
            </a:r>
            <a:r>
              <a:rPr lang="en-US" sz="3600" i="1" dirty="0"/>
              <a:t> “No man lives unto himself…”</a:t>
            </a:r>
            <a:endParaRPr lang="en-US" sz="3600" dirty="0"/>
          </a:p>
          <a:p>
            <a:pPr lvl="0"/>
            <a:r>
              <a:rPr lang="en-US" sz="3600" dirty="0"/>
              <a:t>Listen to the cautions of the Holy Spirit – </a:t>
            </a:r>
            <a:r>
              <a:rPr lang="en-US" sz="3600" i="1" dirty="0"/>
              <a:t>“As many as are led by the Spirit of God they are the sons of God…” Rom. 8:4</a:t>
            </a:r>
            <a:endParaRPr lang="en-US" sz="3600" dirty="0"/>
          </a:p>
          <a:p>
            <a:pPr marL="0" indent="0">
              <a:buNone/>
            </a:pPr>
            <a:endParaRPr lang="en-US" sz="3600" i="1" dirty="0"/>
          </a:p>
        </p:txBody>
      </p:sp>
    </p:spTree>
    <p:extLst>
      <p:ext uri="{BB962C8B-B14F-4D97-AF65-F5344CB8AC3E}">
        <p14:creationId xmlns:p14="http://schemas.microsoft.com/office/powerpoint/2010/main" val="95472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2ECFB2-AB97-46D5-AC60-0F64E9B25CC7}"/>
              </a:ext>
            </a:extLst>
          </p:cNvPr>
          <p:cNvSpPr>
            <a:spLocks noGrp="1"/>
          </p:cNvSpPr>
          <p:nvPr>
            <p:ph idx="1"/>
          </p:nvPr>
        </p:nvSpPr>
        <p:spPr>
          <a:xfrm>
            <a:off x="0" y="130629"/>
            <a:ext cx="12192000" cy="7038109"/>
          </a:xfrm>
        </p:spPr>
        <p:txBody>
          <a:bodyPr>
            <a:normAutofit/>
          </a:bodyPr>
          <a:lstStyle/>
          <a:p>
            <a:pPr lvl="0"/>
            <a:r>
              <a:rPr lang="en-US" sz="3600" dirty="0"/>
              <a:t>Don’t make a decision based on money or benefits  – </a:t>
            </a:r>
            <a:r>
              <a:rPr lang="en-US" sz="3600" i="1" dirty="0"/>
              <a:t>“The love of money…lay not up for yourselves treasures on earth…” </a:t>
            </a:r>
            <a:endParaRPr lang="en-US" sz="3600" dirty="0"/>
          </a:p>
          <a:p>
            <a:pPr lvl="0"/>
            <a:r>
              <a:rPr lang="en-US" sz="3600" dirty="0"/>
              <a:t>Ask yourself</a:t>
            </a:r>
            <a:r>
              <a:rPr lang="en-US" sz="3600" i="1" dirty="0"/>
              <a:t> – Is this a selfish carnal decision I am about to make</a:t>
            </a:r>
            <a:r>
              <a:rPr lang="en-US" sz="3600" dirty="0"/>
              <a:t> </a:t>
            </a:r>
          </a:p>
          <a:p>
            <a:pPr lvl="0"/>
            <a:r>
              <a:rPr lang="en-US" sz="3600" dirty="0"/>
              <a:t>Ask yourself – </a:t>
            </a:r>
            <a:r>
              <a:rPr lang="en-US" sz="3600" i="1" dirty="0"/>
              <a:t>Is my decision based on the temporal or eternal</a:t>
            </a:r>
          </a:p>
          <a:p>
            <a:pPr lvl="0"/>
            <a:r>
              <a:rPr lang="en-US" sz="3600" dirty="0"/>
              <a:t>Don’t make a decision when you are discontent</a:t>
            </a:r>
            <a:r>
              <a:rPr lang="en-US" sz="3600" i="1" dirty="0"/>
              <a:t> – “I have learned, in whatsoever state I am, therewith to be content.”</a:t>
            </a:r>
            <a:endParaRPr lang="en-US" sz="3600" dirty="0"/>
          </a:p>
          <a:p>
            <a:pPr lvl="0"/>
            <a:r>
              <a:rPr lang="en-US" sz="3600" dirty="0"/>
              <a:t>Don’t make a decision when you are unhappy</a:t>
            </a:r>
            <a:r>
              <a:rPr lang="en-US" sz="3600" i="1" dirty="0"/>
              <a:t> – “But the fruit of the Spirit is love, joy…”</a:t>
            </a:r>
            <a:r>
              <a:rPr lang="en-US" sz="3600" dirty="0"/>
              <a:t> </a:t>
            </a:r>
          </a:p>
          <a:p>
            <a:pPr lvl="0"/>
            <a:r>
              <a:rPr lang="en-US" sz="3600" dirty="0"/>
              <a:t>Don’t let Satan appeal to your PRIDE – </a:t>
            </a:r>
            <a:r>
              <a:rPr lang="en-US" sz="3600" i="1" dirty="0"/>
              <a:t>“Pride </a:t>
            </a:r>
            <a:r>
              <a:rPr lang="en-US" sz="3600" i="1" dirty="0" err="1"/>
              <a:t>goeth</a:t>
            </a:r>
            <a:r>
              <a:rPr lang="en-US" sz="3600" i="1" dirty="0"/>
              <a:t> before destruction…humble yourself…”</a:t>
            </a:r>
            <a:endParaRPr lang="en-US" sz="3600" dirty="0"/>
          </a:p>
          <a:p>
            <a:endParaRPr lang="en-US" sz="3600" dirty="0"/>
          </a:p>
        </p:txBody>
      </p:sp>
    </p:spTree>
    <p:extLst>
      <p:ext uri="{BB962C8B-B14F-4D97-AF65-F5344CB8AC3E}">
        <p14:creationId xmlns:p14="http://schemas.microsoft.com/office/powerpoint/2010/main" val="306580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98EE-91EB-4661-B52F-5A9BC9E51B35}"/>
              </a:ext>
            </a:extLst>
          </p:cNvPr>
          <p:cNvSpPr>
            <a:spLocks noGrp="1"/>
          </p:cNvSpPr>
          <p:nvPr>
            <p:ph type="title"/>
          </p:nvPr>
        </p:nvSpPr>
        <p:spPr>
          <a:xfrm>
            <a:off x="838200" y="0"/>
            <a:ext cx="10515600" cy="1325563"/>
          </a:xfrm>
        </p:spPr>
        <p:txBody>
          <a:bodyPr/>
          <a:lstStyle/>
          <a:p>
            <a:pPr algn="ctr"/>
            <a:r>
              <a:rPr lang="en-US" b="1" dirty="0"/>
              <a:t>Step ten: Rest in God’s promise</a:t>
            </a:r>
          </a:p>
        </p:txBody>
      </p:sp>
      <p:pic>
        <p:nvPicPr>
          <p:cNvPr id="4" name="Picture 3">
            <a:extLst>
              <a:ext uri="{FF2B5EF4-FFF2-40B4-BE49-F238E27FC236}">
                <a16:creationId xmlns:a16="http://schemas.microsoft.com/office/drawing/2014/main" id="{2248400C-32D6-4D8E-8450-07FA3D5D729E}"/>
              </a:ext>
            </a:extLst>
          </p:cNvPr>
          <p:cNvPicPr>
            <a:picLocks noChangeAspect="1"/>
          </p:cNvPicPr>
          <p:nvPr/>
        </p:nvPicPr>
        <p:blipFill rotWithShape="1">
          <a:blip r:embed="rId2"/>
          <a:srcRect t="17239" r="1825"/>
          <a:stretch/>
        </p:blipFill>
        <p:spPr>
          <a:xfrm rot="299836">
            <a:off x="6751782" y="1747866"/>
            <a:ext cx="5141922" cy="5017770"/>
          </a:xfrm>
          <a:prstGeom prst="rect">
            <a:avLst/>
          </a:prstGeom>
        </p:spPr>
      </p:pic>
      <p:pic>
        <p:nvPicPr>
          <p:cNvPr id="5" name="Picture 4">
            <a:extLst>
              <a:ext uri="{FF2B5EF4-FFF2-40B4-BE49-F238E27FC236}">
                <a16:creationId xmlns:a16="http://schemas.microsoft.com/office/drawing/2014/main" id="{C8D6FFDF-6943-4233-8790-A2654FD8F49D}"/>
              </a:ext>
            </a:extLst>
          </p:cNvPr>
          <p:cNvPicPr>
            <a:picLocks noChangeAspect="1"/>
          </p:cNvPicPr>
          <p:nvPr/>
        </p:nvPicPr>
        <p:blipFill>
          <a:blip r:embed="rId3"/>
          <a:stretch>
            <a:fillRect/>
          </a:stretch>
        </p:blipFill>
        <p:spPr>
          <a:xfrm rot="21292036">
            <a:off x="321063" y="1932316"/>
            <a:ext cx="5740077" cy="3819957"/>
          </a:xfrm>
          <a:prstGeom prst="rect">
            <a:avLst/>
          </a:prstGeom>
        </p:spPr>
      </p:pic>
    </p:spTree>
    <p:extLst>
      <p:ext uri="{BB962C8B-B14F-4D97-AF65-F5344CB8AC3E}">
        <p14:creationId xmlns:p14="http://schemas.microsoft.com/office/powerpoint/2010/main" val="21471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7AD160-2795-4D53-97ED-599EF8229FE8}"/>
              </a:ext>
            </a:extLst>
          </p:cNvPr>
          <p:cNvPicPr>
            <a:picLocks noChangeAspect="1"/>
          </p:cNvPicPr>
          <p:nvPr/>
        </p:nvPicPr>
        <p:blipFill>
          <a:blip r:embed="rId2"/>
          <a:stretch>
            <a:fillRect/>
          </a:stretch>
        </p:blipFill>
        <p:spPr>
          <a:xfrm>
            <a:off x="1421751" y="0"/>
            <a:ext cx="9348498" cy="6858000"/>
          </a:xfrm>
          <a:prstGeom prst="rect">
            <a:avLst/>
          </a:prstGeom>
        </p:spPr>
      </p:pic>
      <p:sp>
        <p:nvSpPr>
          <p:cNvPr id="2" name="Rectangle 1">
            <a:extLst>
              <a:ext uri="{FF2B5EF4-FFF2-40B4-BE49-F238E27FC236}">
                <a16:creationId xmlns:a16="http://schemas.microsoft.com/office/drawing/2014/main" id="{3380971C-DAB9-4D2A-8667-46940905CFA1}"/>
              </a:ext>
            </a:extLst>
          </p:cNvPr>
          <p:cNvSpPr/>
          <p:nvPr/>
        </p:nvSpPr>
        <p:spPr>
          <a:xfrm>
            <a:off x="1645920" y="570803"/>
            <a:ext cx="4450080" cy="1754326"/>
          </a:xfrm>
          <a:prstGeom prst="rect">
            <a:avLst/>
          </a:prstGeom>
        </p:spPr>
        <p:txBody>
          <a:bodyPr wrap="square">
            <a:spAutoFit/>
          </a:bodyPr>
          <a:lstStyle/>
          <a:p>
            <a:pPr algn="ctr"/>
            <a:r>
              <a:rPr lang="en-US" sz="3600" i="1" dirty="0">
                <a:solidFill>
                  <a:schemeClr val="bg1"/>
                </a:solidFill>
                <a:effectLst>
                  <a:glow rad="101600">
                    <a:schemeClr val="tx1">
                      <a:lumMod val="85000"/>
                      <a:alpha val="60000"/>
                    </a:schemeClr>
                  </a:glow>
                </a:effectLst>
              </a:rPr>
              <a:t> (Psalm 37:7) “Rest in the LORD, and wait patiently for him.”</a:t>
            </a:r>
          </a:p>
        </p:txBody>
      </p:sp>
    </p:spTree>
    <p:extLst>
      <p:ext uri="{BB962C8B-B14F-4D97-AF65-F5344CB8AC3E}">
        <p14:creationId xmlns:p14="http://schemas.microsoft.com/office/powerpoint/2010/main" val="171819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19B711-C590-44D1-9AA8-9F143B0ED5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C79CF2-6A1C-4636-84CE-ABB2BE191D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5D17DF-AD65-402C-A95C-F13C770C9F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7461DE4-461B-4C20-B525-6C65C54A0674}"/>
              </a:ext>
            </a:extLst>
          </p:cNvPr>
          <p:cNvPicPr>
            <a:picLocks noChangeAspect="1"/>
          </p:cNvPicPr>
          <p:nvPr/>
        </p:nvPicPr>
        <p:blipFill rotWithShape="1">
          <a:blip r:embed="rId2"/>
          <a:srcRect l="9561" t="-525" r="8554" b="-1"/>
          <a:stretch/>
        </p:blipFill>
        <p:spPr>
          <a:xfrm>
            <a:off x="6095999" y="1062182"/>
            <a:ext cx="5452533" cy="4535054"/>
          </a:xfrm>
          <a:prstGeom prst="rect">
            <a:avLst/>
          </a:prstGeom>
        </p:spPr>
      </p:pic>
      <p:pic>
        <p:nvPicPr>
          <p:cNvPr id="3" name="Picture 2">
            <a:extLst>
              <a:ext uri="{FF2B5EF4-FFF2-40B4-BE49-F238E27FC236}">
                <a16:creationId xmlns:a16="http://schemas.microsoft.com/office/drawing/2014/main" id="{DF411F91-F878-427C-9FC0-B90D6BAB4446}"/>
              </a:ext>
            </a:extLst>
          </p:cNvPr>
          <p:cNvPicPr>
            <a:picLocks noChangeAspect="1"/>
          </p:cNvPicPr>
          <p:nvPr/>
        </p:nvPicPr>
        <p:blipFill>
          <a:blip r:embed="rId3"/>
          <a:stretch>
            <a:fillRect/>
          </a:stretch>
        </p:blipFill>
        <p:spPr>
          <a:xfrm>
            <a:off x="1120477" y="1440229"/>
            <a:ext cx="4814653" cy="3923941"/>
          </a:xfrm>
          <a:prstGeom prst="rect">
            <a:avLst/>
          </a:prstGeom>
        </p:spPr>
      </p:pic>
    </p:spTree>
    <p:extLst>
      <p:ext uri="{BB962C8B-B14F-4D97-AF65-F5344CB8AC3E}">
        <p14:creationId xmlns:p14="http://schemas.microsoft.com/office/powerpoint/2010/main" val="113725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36CA-7B43-4175-854F-F1A4EDC3C9E8}"/>
              </a:ext>
            </a:extLst>
          </p:cNvPr>
          <p:cNvSpPr>
            <a:spLocks noGrp="1"/>
          </p:cNvSpPr>
          <p:nvPr>
            <p:ph type="title"/>
          </p:nvPr>
        </p:nvSpPr>
        <p:spPr>
          <a:xfrm>
            <a:off x="838200" y="302340"/>
            <a:ext cx="10515600" cy="1325563"/>
          </a:xfrm>
        </p:spPr>
        <p:txBody>
          <a:bodyPr/>
          <a:lstStyle/>
          <a:p>
            <a:pPr algn="ctr"/>
            <a:r>
              <a:rPr lang="en-US" b="1" dirty="0"/>
              <a:t>10 Steps in making wise decisions</a:t>
            </a:r>
            <a:br>
              <a:rPr lang="en-US" b="1" dirty="0"/>
            </a:br>
            <a:endParaRPr lang="en-US" b="1" dirty="0"/>
          </a:p>
        </p:txBody>
      </p:sp>
      <p:sp>
        <p:nvSpPr>
          <p:cNvPr id="3" name="Content Placeholder 2">
            <a:extLst>
              <a:ext uri="{FF2B5EF4-FFF2-40B4-BE49-F238E27FC236}">
                <a16:creationId xmlns:a16="http://schemas.microsoft.com/office/drawing/2014/main" id="{77EEAA9E-908A-4555-8378-8D154BF2B090}"/>
              </a:ext>
            </a:extLst>
          </p:cNvPr>
          <p:cNvSpPr>
            <a:spLocks noGrp="1"/>
          </p:cNvSpPr>
          <p:nvPr>
            <p:ph sz="half" idx="1"/>
          </p:nvPr>
        </p:nvSpPr>
        <p:spPr>
          <a:xfrm>
            <a:off x="104505" y="1904933"/>
            <a:ext cx="5915297" cy="4351338"/>
          </a:xfrm>
        </p:spPr>
        <p:txBody>
          <a:bodyPr>
            <a:normAutofit/>
          </a:bodyPr>
          <a:lstStyle/>
          <a:p>
            <a:pPr marL="0" indent="0">
              <a:buNone/>
            </a:pPr>
            <a:r>
              <a:rPr lang="en-US" sz="3600" dirty="0"/>
              <a:t>1.  Clear you heart of any known sin</a:t>
            </a:r>
          </a:p>
          <a:p>
            <a:pPr marL="0" indent="0">
              <a:buNone/>
            </a:pPr>
            <a:r>
              <a:rPr lang="en-US" sz="3600" dirty="0"/>
              <a:t>2.  Bring your desires to a position of neutrality</a:t>
            </a:r>
          </a:p>
          <a:p>
            <a:pPr marL="0" indent="0">
              <a:buNone/>
            </a:pPr>
            <a:r>
              <a:rPr lang="en-US" sz="3600" dirty="0"/>
              <a:t>3.  Exercise patience</a:t>
            </a:r>
          </a:p>
          <a:p>
            <a:pPr marL="0" indent="0">
              <a:buNone/>
            </a:pPr>
            <a:r>
              <a:rPr lang="en-US" sz="3600" dirty="0"/>
              <a:t>4.  Don’t not give into pressure</a:t>
            </a:r>
          </a:p>
          <a:p>
            <a:pPr marL="0" indent="0">
              <a:buNone/>
            </a:pPr>
            <a:r>
              <a:rPr lang="en-US" sz="3600" dirty="0"/>
              <a:t>5.  Don’t be stubborn</a:t>
            </a:r>
          </a:p>
          <a:p>
            <a:endParaRPr lang="en-US" sz="3600" dirty="0"/>
          </a:p>
        </p:txBody>
      </p:sp>
      <p:sp>
        <p:nvSpPr>
          <p:cNvPr id="4" name="Content Placeholder 3">
            <a:extLst>
              <a:ext uri="{FF2B5EF4-FFF2-40B4-BE49-F238E27FC236}">
                <a16:creationId xmlns:a16="http://schemas.microsoft.com/office/drawing/2014/main" id="{80267E76-C642-4ED6-902B-640A32ECCC18}"/>
              </a:ext>
            </a:extLst>
          </p:cNvPr>
          <p:cNvSpPr>
            <a:spLocks noGrp="1"/>
          </p:cNvSpPr>
          <p:nvPr>
            <p:ph sz="half" idx="2"/>
          </p:nvPr>
        </p:nvSpPr>
        <p:spPr>
          <a:xfrm>
            <a:off x="6096000" y="1904933"/>
            <a:ext cx="5915297" cy="4351338"/>
          </a:xfrm>
        </p:spPr>
        <p:txBody>
          <a:bodyPr>
            <a:normAutofit/>
          </a:bodyPr>
          <a:lstStyle/>
          <a:p>
            <a:pPr marL="514350" indent="-514350">
              <a:buAutoNum type="arabicPeriod" startAt="6"/>
            </a:pPr>
            <a:r>
              <a:rPr lang="en-US" sz="3600" dirty="0"/>
              <a:t>Be persistent in prayer</a:t>
            </a:r>
          </a:p>
          <a:p>
            <a:pPr marL="514350" indent="-514350">
              <a:buAutoNum type="arabicPeriod" startAt="6"/>
            </a:pPr>
            <a:r>
              <a:rPr lang="en-US" sz="3600" dirty="0"/>
              <a:t>If there is any doubt in your mind Don’t</a:t>
            </a:r>
          </a:p>
          <a:p>
            <a:pPr marL="0" indent="0">
              <a:buNone/>
            </a:pPr>
            <a:r>
              <a:rPr lang="en-US" sz="3600" dirty="0"/>
              <a:t>8.  Seek godly counsel</a:t>
            </a:r>
          </a:p>
          <a:p>
            <a:pPr marL="0" indent="0">
              <a:buNone/>
            </a:pPr>
            <a:r>
              <a:rPr lang="en-US" sz="3600" dirty="0"/>
              <a:t>9.  Use some common biblical sense</a:t>
            </a:r>
          </a:p>
          <a:p>
            <a:pPr marL="0" indent="0">
              <a:buNone/>
            </a:pPr>
            <a:r>
              <a:rPr lang="en-US" sz="3600" dirty="0"/>
              <a:t>10. Rest in God’s promise</a:t>
            </a:r>
          </a:p>
          <a:p>
            <a:endParaRPr lang="en-US" sz="3600" dirty="0"/>
          </a:p>
        </p:txBody>
      </p:sp>
    </p:spTree>
    <p:extLst>
      <p:ext uri="{BB962C8B-B14F-4D97-AF65-F5344CB8AC3E}">
        <p14:creationId xmlns:p14="http://schemas.microsoft.com/office/powerpoint/2010/main" val="76597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C8A31-58DF-4245-AE34-0D002658C779}"/>
              </a:ext>
            </a:extLst>
          </p:cNvPr>
          <p:cNvPicPr>
            <a:picLocks noChangeAspect="1"/>
          </p:cNvPicPr>
          <p:nvPr/>
        </p:nvPicPr>
        <p:blipFill>
          <a:blip r:embed="rId2"/>
          <a:stretch>
            <a:fillRect/>
          </a:stretch>
        </p:blipFill>
        <p:spPr>
          <a:xfrm>
            <a:off x="5153822" y="823376"/>
            <a:ext cx="6553545" cy="5219189"/>
          </a:xfrm>
          <a:prstGeom prst="rect">
            <a:avLst/>
          </a:prstGeom>
        </p:spPr>
      </p:pic>
      <p:sp>
        <p:nvSpPr>
          <p:cNvPr id="8" name="Rectangle 7">
            <a:extLst>
              <a:ext uri="{FF2B5EF4-FFF2-40B4-BE49-F238E27FC236}">
                <a16:creationId xmlns:a16="http://schemas.microsoft.com/office/drawing/2014/main" id="{5A890D47-EF68-4ACA-9D7A-8AF9DA7554C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chemeClr val="bg1">
              <a:lumMod val="65000"/>
              <a:lumOff val="35000"/>
            </a:schemeClr>
          </a:solidFill>
          <a:ln w="127000" cap="sq" cmpd="thinThick">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39DB32-8B2B-400E-810D-601AC2904EE1}"/>
              </a:ext>
            </a:extLst>
          </p:cNvPr>
          <p:cNvSpPr>
            <a:spLocks noGrp="1"/>
          </p:cNvSpPr>
          <p:nvPr>
            <p:ph type="title"/>
          </p:nvPr>
        </p:nvSpPr>
        <p:spPr>
          <a:xfrm>
            <a:off x="336884" y="947738"/>
            <a:ext cx="4110182" cy="4962524"/>
          </a:xfrm>
        </p:spPr>
        <p:txBody>
          <a:bodyPr>
            <a:noAutofit/>
          </a:bodyPr>
          <a:lstStyle/>
          <a:p>
            <a:pPr algn="ctr"/>
            <a:r>
              <a:rPr lang="en-US" dirty="0">
                <a:effectLst>
                  <a:glow rad="101600">
                    <a:schemeClr val="bg1">
                      <a:alpha val="60000"/>
                    </a:schemeClr>
                  </a:glow>
                </a:effectLst>
              </a:rPr>
              <a:t>Life is composed of a series of decisions, which is why it’s so important to have a plan for making wise choices in the center of God’s Will.</a:t>
            </a:r>
          </a:p>
        </p:txBody>
      </p:sp>
    </p:spTree>
    <p:extLst>
      <p:ext uri="{BB962C8B-B14F-4D97-AF65-F5344CB8AC3E}">
        <p14:creationId xmlns:p14="http://schemas.microsoft.com/office/powerpoint/2010/main" val="57710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5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EEB2EA2-8216-4A3E-8D97-A98EDD2AE10D}"/>
              </a:ext>
            </a:extLst>
          </p:cNvPr>
          <p:cNvPicPr>
            <a:picLocks noChangeAspect="1"/>
          </p:cNvPicPr>
          <p:nvPr/>
        </p:nvPicPr>
        <p:blipFill rotWithShape="1">
          <a:blip r:embed="rId2"/>
          <a:srcRect t="20176" r="1" b="1"/>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1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2CF58C-B12E-4812-9193-686FCD6ED8A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078051" y="4356099"/>
            <a:ext cx="3792216" cy="1896108"/>
          </a:xfrm>
          <a:prstGeom prst="rect">
            <a:avLst/>
          </a:prstGeom>
        </p:spPr>
      </p:pic>
      <p:pic>
        <p:nvPicPr>
          <p:cNvPr id="3" name="Picture 2">
            <a:extLst>
              <a:ext uri="{FF2B5EF4-FFF2-40B4-BE49-F238E27FC236}">
                <a16:creationId xmlns:a16="http://schemas.microsoft.com/office/drawing/2014/main" id="{EFBC5D29-8400-4E05-9FE0-2E500B270E6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902604" y="474231"/>
            <a:ext cx="4967663" cy="3303495"/>
          </a:xfrm>
          <a:prstGeom prst="rect">
            <a:avLst/>
          </a:prstGeom>
        </p:spPr>
      </p:pic>
      <p:sp>
        <p:nvSpPr>
          <p:cNvPr id="9" name="Freeform 3">
            <a:extLst>
              <a:ext uri="{FF2B5EF4-FFF2-40B4-BE49-F238E27FC236}">
                <a16:creationId xmlns:a16="http://schemas.microsoft.com/office/drawing/2014/main" id="{1524E78E-C6CB-4FA6-BF9A-EFADBC1D20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Freeform 4">
            <a:extLst>
              <a:ext uri="{FF2B5EF4-FFF2-40B4-BE49-F238E27FC236}">
                <a16:creationId xmlns:a16="http://schemas.microsoft.com/office/drawing/2014/main" id="{D17705C4-6836-4E9C-A5C1-5C6CCEE1E55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F399FB2C-07F9-4A43-A61B-C9A5F1D7166B}"/>
              </a:ext>
            </a:extLst>
          </p:cNvPr>
          <p:cNvSpPr>
            <a:spLocks noGrp="1"/>
          </p:cNvSpPr>
          <p:nvPr>
            <p:ph type="title"/>
          </p:nvPr>
        </p:nvSpPr>
        <p:spPr>
          <a:xfrm>
            <a:off x="0" y="930083"/>
            <a:ext cx="5642264" cy="4374070"/>
          </a:xfrm>
        </p:spPr>
        <p:txBody>
          <a:bodyPr vert="horz" lIns="91440" tIns="45720" rIns="91440" bIns="45720" rtlCol="0" anchor="t">
            <a:noAutofit/>
          </a:bodyPr>
          <a:lstStyle/>
          <a:p>
            <a:pPr algn="ctr"/>
            <a:r>
              <a:rPr lang="en-US" sz="3200" dirty="0">
                <a:solidFill>
                  <a:schemeClr val="bg1"/>
                </a:solidFill>
                <a:effectLst>
                  <a:glow rad="101600">
                    <a:schemeClr val="tx1">
                      <a:alpha val="60000"/>
                    </a:schemeClr>
                  </a:glow>
                </a:effectLst>
              </a:rPr>
              <a:t>We all know that Satan’s desire  is to “deceive and tempt us”                 into thinking that our will is really God’s will or to get us to think that making a decision out of the will of God is really no big deal and that we will reap zero consequences.</a:t>
            </a:r>
            <a:br>
              <a:rPr lang="en-US" sz="3200" dirty="0">
                <a:solidFill>
                  <a:schemeClr val="bg1"/>
                </a:solidFill>
                <a:effectLst>
                  <a:glow rad="101600">
                    <a:schemeClr val="tx1">
                      <a:alpha val="60000"/>
                    </a:schemeClr>
                  </a:glow>
                </a:effectLst>
              </a:rPr>
            </a:br>
            <a:br>
              <a:rPr lang="en-US" sz="3200" dirty="0">
                <a:solidFill>
                  <a:schemeClr val="bg1"/>
                </a:solidFill>
                <a:effectLst>
                  <a:glow rad="101600">
                    <a:schemeClr val="tx1">
                      <a:alpha val="60000"/>
                    </a:schemeClr>
                  </a:glow>
                </a:effectLst>
              </a:rPr>
            </a:br>
            <a:r>
              <a:rPr lang="en-US" sz="3200" i="1" dirty="0">
                <a:solidFill>
                  <a:srgbClr val="FFFF00"/>
                </a:solidFill>
                <a:effectLst>
                  <a:glow rad="101600">
                    <a:schemeClr val="tx1">
                      <a:alpha val="60000"/>
                    </a:schemeClr>
                  </a:glow>
                </a:effectLst>
              </a:rPr>
              <a:t>Prov. 16:25 “There is a way that </a:t>
            </a:r>
            <a:r>
              <a:rPr lang="en-US" sz="3200" i="1" dirty="0" err="1">
                <a:solidFill>
                  <a:srgbClr val="FFFF00"/>
                </a:solidFill>
                <a:effectLst>
                  <a:glow rad="101600">
                    <a:schemeClr val="tx1">
                      <a:alpha val="60000"/>
                    </a:schemeClr>
                  </a:glow>
                </a:effectLst>
              </a:rPr>
              <a:t>seemeth</a:t>
            </a:r>
            <a:r>
              <a:rPr lang="en-US" sz="3200" i="1" dirty="0">
                <a:solidFill>
                  <a:srgbClr val="FFFF00"/>
                </a:solidFill>
                <a:effectLst>
                  <a:glow rad="101600">
                    <a:schemeClr val="tx1">
                      <a:alpha val="60000"/>
                    </a:schemeClr>
                  </a:glow>
                </a:effectLst>
              </a:rPr>
              <a:t> right unto a man, but the end thereof are the ways            of death.”</a:t>
            </a:r>
            <a:br>
              <a:rPr lang="en-US" sz="3200" dirty="0">
                <a:solidFill>
                  <a:schemeClr val="bg1"/>
                </a:solidFill>
                <a:effectLst>
                  <a:glow rad="101600">
                    <a:schemeClr val="tx1">
                      <a:alpha val="60000"/>
                    </a:schemeClr>
                  </a:glow>
                </a:effectLst>
              </a:rPr>
            </a:br>
            <a:endParaRPr lang="en-US" sz="32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119865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CC6839-B781-4095-9E57-4B2365240BC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F944054-866E-446B-BBEE-594BFAB73FA0}"/>
              </a:ext>
            </a:extLst>
          </p:cNvPr>
          <p:cNvPicPr>
            <a:picLocks noChangeAspect="1"/>
          </p:cNvPicPr>
          <p:nvPr/>
        </p:nvPicPr>
        <p:blipFill rotWithShape="1">
          <a:blip r:embed="rId2">
            <a:alphaModFix amt="50000"/>
            <a:extLst/>
          </a:blip>
          <a:srcRect t="8123" b="12930"/>
          <a:stretch/>
        </p:blipFill>
        <p:spPr>
          <a:xfrm>
            <a:off x="20" y="10"/>
            <a:ext cx="12191980" cy="6857989"/>
          </a:xfrm>
          <a:prstGeom prst="rect">
            <a:avLst/>
          </a:prstGeom>
        </p:spPr>
      </p:pic>
      <p:sp>
        <p:nvSpPr>
          <p:cNvPr id="2" name="Title 1">
            <a:extLst>
              <a:ext uri="{FF2B5EF4-FFF2-40B4-BE49-F238E27FC236}">
                <a16:creationId xmlns:a16="http://schemas.microsoft.com/office/drawing/2014/main" id="{BCA34030-474B-400F-990F-F660629F8441}"/>
              </a:ext>
            </a:extLst>
          </p:cNvPr>
          <p:cNvSpPr>
            <a:spLocks noGrp="1"/>
          </p:cNvSpPr>
          <p:nvPr>
            <p:ph type="title"/>
          </p:nvPr>
        </p:nvSpPr>
        <p:spPr>
          <a:xfrm>
            <a:off x="1524000" y="2054179"/>
            <a:ext cx="9144000" cy="3708255"/>
          </a:xfrm>
        </p:spPr>
        <p:txBody>
          <a:bodyPr vert="horz" lIns="91440" tIns="45720" rIns="91440" bIns="45720" rtlCol="0" anchor="b">
            <a:noAutofit/>
          </a:bodyPr>
          <a:lstStyle/>
          <a:p>
            <a:pPr algn="ctr"/>
            <a:r>
              <a:rPr lang="en-US" sz="4800" dirty="0">
                <a:solidFill>
                  <a:srgbClr val="FFFFFF"/>
                </a:solidFill>
                <a:effectLst>
                  <a:glow rad="101600">
                    <a:schemeClr val="bg1">
                      <a:alpha val="60000"/>
                    </a:schemeClr>
                  </a:glow>
                </a:effectLst>
              </a:rPr>
              <a:t>If you will follow a simple basic easy to understand plan that God has given us in His Word, you will be able to make decisions wisely and avoid the difficulties, heartaches and consequences that come from making wrong choices.</a:t>
            </a:r>
          </a:p>
        </p:txBody>
      </p:sp>
    </p:spTree>
    <p:extLst>
      <p:ext uri="{BB962C8B-B14F-4D97-AF65-F5344CB8AC3E}">
        <p14:creationId xmlns:p14="http://schemas.microsoft.com/office/powerpoint/2010/main" val="249287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3E94ABD7-997C-483F-AB87-9AE8EE6E0C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7">
            <a:extLst>
              <a:ext uri="{FF2B5EF4-FFF2-40B4-BE49-F238E27FC236}">
                <a16:creationId xmlns:a16="http://schemas.microsoft.com/office/drawing/2014/main" id="{ABB9F3D4-3128-4C77-9552-468E930A330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B9AD64A-22BB-480E-8A44-5B93948EB634}"/>
              </a:ext>
            </a:extLst>
          </p:cNvPr>
          <p:cNvPicPr>
            <a:picLocks noChangeAspect="1"/>
          </p:cNvPicPr>
          <p:nvPr/>
        </p:nvPicPr>
        <p:blipFill>
          <a:blip r:embed="rId2"/>
          <a:stretch>
            <a:fillRect/>
          </a:stretch>
        </p:blipFill>
        <p:spPr>
          <a:xfrm>
            <a:off x="8954354" y="643467"/>
            <a:ext cx="2624667" cy="2624667"/>
          </a:xfrm>
          <a:prstGeom prst="rect">
            <a:avLst/>
          </a:prstGeom>
        </p:spPr>
      </p:pic>
      <p:pic>
        <p:nvPicPr>
          <p:cNvPr id="4" name="Picture 3">
            <a:extLst>
              <a:ext uri="{FF2B5EF4-FFF2-40B4-BE49-F238E27FC236}">
                <a16:creationId xmlns:a16="http://schemas.microsoft.com/office/drawing/2014/main" id="{F511F917-716F-4EB1-ACBD-A9CC4796F0ED}"/>
              </a:ext>
            </a:extLst>
          </p:cNvPr>
          <p:cNvPicPr>
            <a:picLocks noChangeAspect="1"/>
          </p:cNvPicPr>
          <p:nvPr/>
        </p:nvPicPr>
        <p:blipFill>
          <a:blip r:embed="rId3"/>
          <a:stretch>
            <a:fillRect/>
          </a:stretch>
        </p:blipFill>
        <p:spPr>
          <a:xfrm>
            <a:off x="7829549" y="3589866"/>
            <a:ext cx="2627311" cy="2627311"/>
          </a:xfrm>
          <a:prstGeom prst="rect">
            <a:avLst/>
          </a:prstGeom>
        </p:spPr>
      </p:pic>
      <p:sp>
        <p:nvSpPr>
          <p:cNvPr id="2" name="Title 1">
            <a:extLst>
              <a:ext uri="{FF2B5EF4-FFF2-40B4-BE49-F238E27FC236}">
                <a16:creationId xmlns:a16="http://schemas.microsoft.com/office/drawing/2014/main" id="{E1EAD199-D0CB-42EA-9634-D5D8A41395A5}"/>
              </a:ext>
            </a:extLst>
          </p:cNvPr>
          <p:cNvSpPr>
            <a:spLocks noGrp="1"/>
          </p:cNvSpPr>
          <p:nvPr>
            <p:ph type="title"/>
          </p:nvPr>
        </p:nvSpPr>
        <p:spPr>
          <a:xfrm>
            <a:off x="508000" y="2716944"/>
            <a:ext cx="6413500" cy="1355750"/>
          </a:xfrm>
        </p:spPr>
        <p:txBody>
          <a:bodyPr vert="horz" lIns="91440" tIns="45720" rIns="91440" bIns="45720" rtlCol="0" anchor="b">
            <a:normAutofit/>
          </a:bodyPr>
          <a:lstStyle/>
          <a:p>
            <a:pPr algn="ctr"/>
            <a:r>
              <a:rPr lang="en-US" sz="4600" b="1" dirty="0"/>
              <a:t>10 Simple Steps in Discerning the Will of God</a:t>
            </a:r>
          </a:p>
        </p:txBody>
      </p:sp>
    </p:spTree>
    <p:extLst>
      <p:ext uri="{BB962C8B-B14F-4D97-AF65-F5344CB8AC3E}">
        <p14:creationId xmlns:p14="http://schemas.microsoft.com/office/powerpoint/2010/main" val="191759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90299-A746-4D78-9DBF-5BFA7987B8AD}"/>
              </a:ext>
            </a:extLst>
          </p:cNvPr>
          <p:cNvSpPr>
            <a:spLocks noGrp="1"/>
          </p:cNvSpPr>
          <p:nvPr>
            <p:ph type="title"/>
          </p:nvPr>
        </p:nvSpPr>
        <p:spPr>
          <a:xfrm>
            <a:off x="838200" y="-130628"/>
            <a:ext cx="10515600" cy="1325563"/>
          </a:xfrm>
        </p:spPr>
        <p:txBody>
          <a:bodyPr/>
          <a:lstStyle/>
          <a:p>
            <a:r>
              <a:rPr lang="en-US" b="1" dirty="0"/>
              <a:t>Step One: Clear your heart of any known sin </a:t>
            </a:r>
          </a:p>
        </p:txBody>
      </p:sp>
      <p:pic>
        <p:nvPicPr>
          <p:cNvPr id="6" name="Picture 5">
            <a:extLst>
              <a:ext uri="{FF2B5EF4-FFF2-40B4-BE49-F238E27FC236}">
                <a16:creationId xmlns:a16="http://schemas.microsoft.com/office/drawing/2014/main" id="{2C842888-94DC-47CA-9214-88C020CF942F}"/>
              </a:ext>
            </a:extLst>
          </p:cNvPr>
          <p:cNvPicPr>
            <a:picLocks noChangeAspect="1"/>
          </p:cNvPicPr>
          <p:nvPr/>
        </p:nvPicPr>
        <p:blipFill>
          <a:blip r:embed="rId2"/>
          <a:stretch>
            <a:fillRect/>
          </a:stretch>
        </p:blipFill>
        <p:spPr>
          <a:xfrm>
            <a:off x="6258611" y="1325563"/>
            <a:ext cx="5554697" cy="3124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0000" endA="295" endPos="92000" dist="101600" dir="5400000" sy="-100000" algn="bl" rotWithShape="0"/>
          </a:effectLst>
          <a:scene3d>
            <a:camera prst="orthographicFront"/>
            <a:lightRig rig="twoPt" dir="t">
              <a:rot lat="0" lon="0" rev="7200000"/>
            </a:lightRig>
          </a:scene3d>
          <a:sp3d>
            <a:bevelT w="25400" h="19050"/>
            <a:contourClr>
              <a:srgbClr val="FFFFFF"/>
            </a:contourClr>
          </a:sp3d>
        </p:spPr>
      </p:pic>
      <p:pic>
        <p:nvPicPr>
          <p:cNvPr id="19" name="Content Placeholder 18">
            <a:extLst>
              <a:ext uri="{FF2B5EF4-FFF2-40B4-BE49-F238E27FC236}">
                <a16:creationId xmlns:a16="http://schemas.microsoft.com/office/drawing/2014/main" id="{16746EE8-EBDD-47C8-AB2E-5488A6B4D7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69448" y="1404750"/>
            <a:ext cx="1185898" cy="1101578"/>
          </a:xfrm>
        </p:spPr>
      </p:pic>
      <p:sp>
        <p:nvSpPr>
          <p:cNvPr id="20" name="Rectangle 19">
            <a:extLst>
              <a:ext uri="{FF2B5EF4-FFF2-40B4-BE49-F238E27FC236}">
                <a16:creationId xmlns:a16="http://schemas.microsoft.com/office/drawing/2014/main" id="{9822DA7D-8441-466F-847D-C69C8CCC0FED}"/>
              </a:ext>
            </a:extLst>
          </p:cNvPr>
          <p:cNvSpPr/>
          <p:nvPr/>
        </p:nvSpPr>
        <p:spPr>
          <a:xfrm>
            <a:off x="838200" y="1364327"/>
            <a:ext cx="4691742" cy="1569660"/>
          </a:xfrm>
          <a:prstGeom prst="rect">
            <a:avLst/>
          </a:prstGeom>
        </p:spPr>
        <p:txBody>
          <a:bodyPr wrap="square">
            <a:spAutoFit/>
          </a:bodyPr>
          <a:lstStyle/>
          <a:p>
            <a:pPr algn="ctr"/>
            <a:r>
              <a:rPr lang="en-US" sz="3200" i="1" dirty="0"/>
              <a:t>(Psalms 66:18) “If I regard iniquity in my heart, the Lord will not hear me.” </a:t>
            </a:r>
          </a:p>
        </p:txBody>
      </p:sp>
      <p:sp>
        <p:nvSpPr>
          <p:cNvPr id="21" name="Rectangle 20">
            <a:extLst>
              <a:ext uri="{FF2B5EF4-FFF2-40B4-BE49-F238E27FC236}">
                <a16:creationId xmlns:a16="http://schemas.microsoft.com/office/drawing/2014/main" id="{CAA64DA2-B934-426A-909E-9E92EDDD31CE}"/>
              </a:ext>
            </a:extLst>
          </p:cNvPr>
          <p:cNvSpPr/>
          <p:nvPr/>
        </p:nvSpPr>
        <p:spPr>
          <a:xfrm>
            <a:off x="378693" y="3328929"/>
            <a:ext cx="5554697" cy="3046988"/>
          </a:xfrm>
          <a:prstGeom prst="rect">
            <a:avLst/>
          </a:prstGeom>
        </p:spPr>
        <p:txBody>
          <a:bodyPr wrap="square">
            <a:spAutoFit/>
          </a:bodyPr>
          <a:lstStyle/>
          <a:p>
            <a:pPr algn="ctr"/>
            <a:r>
              <a:rPr lang="en-US" sz="3200" i="1" dirty="0"/>
              <a:t>(Psalms 139:23-24) “Search me, O God, and know my heart: try me, and know my thoughts: And see if there be any wicked way in me, and lead me in the way everlasting.”</a:t>
            </a:r>
          </a:p>
        </p:txBody>
      </p:sp>
    </p:spTree>
    <p:extLst>
      <p:ext uri="{BB962C8B-B14F-4D97-AF65-F5344CB8AC3E}">
        <p14:creationId xmlns:p14="http://schemas.microsoft.com/office/powerpoint/2010/main" val="241619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40723-38D9-46D0-9F77-81988EA9BD46}"/>
              </a:ext>
            </a:extLst>
          </p:cNvPr>
          <p:cNvPicPr>
            <a:picLocks noChangeAspect="1"/>
          </p:cNvPicPr>
          <p:nvPr/>
        </p:nvPicPr>
        <p:blipFill rotWithShape="1">
          <a:blip r:embed="rId2"/>
          <a:srcRect t="23623" b="1377"/>
          <a:stretch/>
        </p:blipFill>
        <p:spPr>
          <a:xfrm>
            <a:off x="20" y="10"/>
            <a:ext cx="12191980" cy="6857990"/>
          </a:xfrm>
          <a:prstGeom prst="rect">
            <a:avLst/>
          </a:prstGeom>
        </p:spPr>
      </p:pic>
    </p:spTree>
    <p:extLst>
      <p:ext uri="{BB962C8B-B14F-4D97-AF65-F5344CB8AC3E}">
        <p14:creationId xmlns:p14="http://schemas.microsoft.com/office/powerpoint/2010/main" val="384949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4DA0-F802-4FB6-B1CD-B74970DC03EA}"/>
              </a:ext>
            </a:extLst>
          </p:cNvPr>
          <p:cNvSpPr>
            <a:spLocks noGrp="1"/>
          </p:cNvSpPr>
          <p:nvPr>
            <p:ph type="title"/>
          </p:nvPr>
        </p:nvSpPr>
        <p:spPr>
          <a:xfrm>
            <a:off x="0" y="0"/>
            <a:ext cx="12192000" cy="1325563"/>
          </a:xfrm>
        </p:spPr>
        <p:txBody>
          <a:bodyPr/>
          <a:lstStyle/>
          <a:p>
            <a:r>
              <a:rPr lang="en-US" b="1" dirty="0"/>
              <a:t>Step Two: Bring your desires to a position of neutrality </a:t>
            </a:r>
            <a:endParaRPr lang="en-US" dirty="0"/>
          </a:p>
        </p:txBody>
      </p:sp>
      <p:pic>
        <p:nvPicPr>
          <p:cNvPr id="4" name="Picture 3">
            <a:extLst>
              <a:ext uri="{FF2B5EF4-FFF2-40B4-BE49-F238E27FC236}">
                <a16:creationId xmlns:a16="http://schemas.microsoft.com/office/drawing/2014/main" id="{EBF85159-A68E-4ADC-A7C3-E97164314B3B}"/>
              </a:ext>
            </a:extLst>
          </p:cNvPr>
          <p:cNvPicPr>
            <a:picLocks noChangeAspect="1"/>
          </p:cNvPicPr>
          <p:nvPr/>
        </p:nvPicPr>
        <p:blipFill>
          <a:blip r:embed="rId2"/>
          <a:stretch>
            <a:fillRect/>
          </a:stretch>
        </p:blipFill>
        <p:spPr>
          <a:xfrm rot="21242174">
            <a:off x="591128" y="2244076"/>
            <a:ext cx="4685915" cy="3514436"/>
          </a:xfrm>
          <a:prstGeom prst="rect">
            <a:avLst/>
          </a:prstGeom>
        </p:spPr>
      </p:pic>
      <p:sp>
        <p:nvSpPr>
          <p:cNvPr id="5" name="Rectangle 4">
            <a:extLst>
              <a:ext uri="{FF2B5EF4-FFF2-40B4-BE49-F238E27FC236}">
                <a16:creationId xmlns:a16="http://schemas.microsoft.com/office/drawing/2014/main" id="{E2B50D27-6E10-4483-AC9B-DE17A6ED1D62}"/>
              </a:ext>
            </a:extLst>
          </p:cNvPr>
          <p:cNvSpPr/>
          <p:nvPr/>
        </p:nvSpPr>
        <p:spPr>
          <a:xfrm>
            <a:off x="5596181" y="1656044"/>
            <a:ext cx="6096000" cy="2062103"/>
          </a:xfrm>
          <a:prstGeom prst="rect">
            <a:avLst/>
          </a:prstGeom>
        </p:spPr>
        <p:txBody>
          <a:bodyPr>
            <a:spAutoFit/>
          </a:bodyPr>
          <a:lstStyle/>
          <a:p>
            <a:pPr algn="ctr"/>
            <a:r>
              <a:rPr lang="en-US" sz="3200" i="1" dirty="0"/>
              <a:t> (Luke 22:42) “Saying, Father, if thou be willing, remove this cup from me: nevertheless not my will, but thine, be done.”</a:t>
            </a:r>
          </a:p>
        </p:txBody>
      </p:sp>
      <p:sp>
        <p:nvSpPr>
          <p:cNvPr id="6" name="Rectangle 5">
            <a:extLst>
              <a:ext uri="{FF2B5EF4-FFF2-40B4-BE49-F238E27FC236}">
                <a16:creationId xmlns:a16="http://schemas.microsoft.com/office/drawing/2014/main" id="{A2E7A0D0-61A2-40BB-A3AA-7A63F4BC7E47}"/>
              </a:ext>
            </a:extLst>
          </p:cNvPr>
          <p:cNvSpPr/>
          <p:nvPr/>
        </p:nvSpPr>
        <p:spPr>
          <a:xfrm>
            <a:off x="6348549" y="4403412"/>
            <a:ext cx="5185680" cy="1077218"/>
          </a:xfrm>
          <a:prstGeom prst="rect">
            <a:avLst/>
          </a:prstGeom>
        </p:spPr>
        <p:txBody>
          <a:bodyPr wrap="square">
            <a:spAutoFit/>
          </a:bodyPr>
          <a:lstStyle/>
          <a:p>
            <a:pPr algn="ctr"/>
            <a:r>
              <a:rPr lang="en-US" sz="3200" i="1" dirty="0"/>
              <a:t> (Acts 9:6) “What wilt thou have me to do.”</a:t>
            </a:r>
          </a:p>
        </p:txBody>
      </p:sp>
    </p:spTree>
    <p:extLst>
      <p:ext uri="{BB962C8B-B14F-4D97-AF65-F5344CB8AC3E}">
        <p14:creationId xmlns:p14="http://schemas.microsoft.com/office/powerpoint/2010/main" val="372476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229</TotalTime>
  <Words>859</Words>
  <Application>Microsoft Office PowerPoint</Application>
  <PresentationFormat>Widescreen</PresentationFormat>
  <Paragraphs>60</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PowerPoint Presentation</vt:lpstr>
      <vt:lpstr>How to Make Wise Decisions</vt:lpstr>
      <vt:lpstr>Life is composed of a series of decisions, which is why it’s so important to have a plan for making wise choices in the center of God’s Will.</vt:lpstr>
      <vt:lpstr>We all know that Satan’s desire  is to “deceive and tempt us”                 into thinking that our will is really God’s will or to get us to think that making a decision out of the will of God is really no big deal and that we will reap zero consequences.  Prov. 16:25 “There is a way that seemeth right unto a man, but the end thereof are the ways            of death.” </vt:lpstr>
      <vt:lpstr>If you will follow a simple basic easy to understand plan that God has given us in His Word, you will be able to make decisions wisely and avoid the difficulties, heartaches and consequences that come from making wrong choices.</vt:lpstr>
      <vt:lpstr>10 Simple Steps in Discerning the Will of God</vt:lpstr>
      <vt:lpstr>Step One: Clear your heart of any known sin </vt:lpstr>
      <vt:lpstr>PowerPoint Presentation</vt:lpstr>
      <vt:lpstr>Step Two: Bring your desires to a position of neutrality </vt:lpstr>
      <vt:lpstr>This may be the biggest battle you will face in life when determining the will of God </vt:lpstr>
      <vt:lpstr>PowerPoint Presentation</vt:lpstr>
      <vt:lpstr>Step Three: Exercise patience </vt:lpstr>
      <vt:lpstr>PowerPoint Presentation</vt:lpstr>
      <vt:lpstr>Step Four: Don’t give into pressure </vt:lpstr>
      <vt:lpstr>PowerPoint Presentation</vt:lpstr>
      <vt:lpstr> Step Five: Don’t be stubborn  </vt:lpstr>
      <vt:lpstr>PowerPoint Presentation</vt:lpstr>
      <vt:lpstr>Step six: Be persistent in prayer </vt:lpstr>
      <vt:lpstr>PowerPoint Presentation</vt:lpstr>
      <vt:lpstr>Step seven: If there is any doubt in your mind Don’t</vt:lpstr>
      <vt:lpstr>PowerPoint Presentation</vt:lpstr>
      <vt:lpstr>Step eight: Seek godly counsel</vt:lpstr>
      <vt:lpstr>(Proverbs 19:20-21)  “Hear counsel, and receive instruction, that thou mayest be wise in thy latter end. There are many devices in a man's heart; nevertheless the counsel of the LORD, that shall stand.”</vt:lpstr>
      <vt:lpstr>Step nine: Use some common Biblical sense  </vt:lpstr>
      <vt:lpstr>PowerPoint Presentation</vt:lpstr>
      <vt:lpstr>Step ten: Rest in God’s promise</vt:lpstr>
      <vt:lpstr>PowerPoint Presentation</vt:lpstr>
      <vt:lpstr>PowerPoint Presentation</vt:lpstr>
      <vt:lpstr>10 Steps in making wise decisions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Make Wise Decisions</dc:title>
  <dc:creator>Dan White</dc:creator>
  <cp:lastModifiedBy>Dan White</cp:lastModifiedBy>
  <cp:revision>28</cp:revision>
  <dcterms:created xsi:type="dcterms:W3CDTF">2018-01-17T19:21:23Z</dcterms:created>
  <dcterms:modified xsi:type="dcterms:W3CDTF">2019-02-04T13:18:25Z</dcterms:modified>
</cp:coreProperties>
</file>