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94" r:id="rId33"/>
    <p:sldId id="295" r:id="rId34"/>
    <p:sldId id="293" r:id="rId35"/>
    <p:sldId id="292" r:id="rId36"/>
    <p:sldId id="298" r:id="rId37"/>
    <p:sldId id="331" r:id="rId38"/>
    <p:sldId id="328" r:id="rId39"/>
    <p:sldId id="329" r:id="rId40"/>
    <p:sldId id="299" r:id="rId41"/>
    <p:sldId id="324" r:id="rId42"/>
    <p:sldId id="325" r:id="rId43"/>
    <p:sldId id="326" r:id="rId44"/>
    <p:sldId id="300" r:id="rId45"/>
    <p:sldId id="301"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69" d="100"/>
          <a:sy n="69" d="100"/>
        </p:scale>
        <p:origin x="-118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F9FF24-4BD0-4208-8E98-829E69CA800C}" type="datetimeFigureOut">
              <a:rPr lang="en-US" smtClean="0"/>
              <a:t>3/19/2015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4E3683-C533-4A64-B971-AC4E5C236496}" type="slidenum">
              <a:rPr lang="en-US" smtClean="0"/>
              <a:t>‹#›</a:t>
            </a:fld>
            <a:endParaRPr lang="en-US"/>
          </a:p>
        </p:txBody>
      </p:sp>
    </p:spTree>
    <p:extLst>
      <p:ext uri="{BB962C8B-B14F-4D97-AF65-F5344CB8AC3E}">
        <p14:creationId xmlns:p14="http://schemas.microsoft.com/office/powerpoint/2010/main" val="3203257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14</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508B6F-9D4D-4FF6-BE47-57A30A33D8C3}" type="slidenum">
              <a:rPr lang="en-US" smtClean="0"/>
              <a:pPr/>
              <a:t>16</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508B6F-9D4D-4FF6-BE47-57A30A33D8C3}" type="slidenum">
              <a:rPr lang="en-US" smtClean="0"/>
              <a:pPr/>
              <a:t>17</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EAFC8-3FA0-48BB-8826-3B30595C87D6}" type="slidenum">
              <a:rPr lang="en-US" smtClean="0"/>
              <a:pPr/>
              <a:t>18</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EAFC8-3FA0-48BB-8826-3B30595C87D6}" type="slidenum">
              <a:rPr lang="en-US" smtClean="0"/>
              <a:pPr/>
              <a:t>19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EAFC8-3FA0-48BB-8826-3B30595C87D6}" type="slidenum">
              <a:rPr lang="en-US" smtClean="0"/>
              <a:pPr/>
              <a:t>20</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EAFC8-3FA0-48BB-8826-3B30595C87D6}" type="slidenum">
              <a:rPr lang="en-US" smtClean="0"/>
              <a:pPr/>
              <a:t>23</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EAFC8-3FA0-48BB-8826-3B30595C87D6}" type="slidenum">
              <a:rPr lang="en-US" smtClean="0"/>
              <a:pPr/>
              <a:t>24</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EAFC8-3FA0-48BB-8826-3B30595C87D6}" type="slidenum">
              <a:rPr lang="en-US" smtClean="0"/>
              <a:pPr/>
              <a:t>26</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27</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508B6F-9D4D-4FF6-BE47-57A30A33D8C3}" type="slidenum">
              <a:rPr lang="en-US" smtClean="0"/>
              <a:pPr/>
              <a:t>28</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30</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31</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32</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508B6F-9D4D-4FF6-BE47-57A30A33D8C3}" type="slidenum">
              <a:rPr lang="en-US" smtClean="0"/>
              <a:pPr/>
              <a:t>33</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508B6F-9D4D-4FF6-BE47-57A30A33D8C3}" type="slidenum">
              <a:rPr lang="en-US" smtClean="0"/>
              <a:pPr/>
              <a:t>34</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D23B34-95DC-486C-AD04-66C42511D3CE}" type="slidenum">
              <a:rPr lang="en-US" smtClean="0"/>
              <a:pPr/>
              <a:t>35</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37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38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39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EAFC8-3FA0-48BB-8826-3B30595C87D6}" type="slidenum">
              <a:rPr lang="en-US" smtClean="0"/>
              <a:pPr/>
              <a:t>40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508B6F-9D4D-4FF6-BE47-57A30A33D8C3}" type="slidenum">
              <a:rPr lang="en-US" smtClean="0"/>
              <a:pPr/>
              <a:t>44</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EAFC8-3FA0-48BB-8826-3B30595C87D6}" type="slidenum">
              <a:rPr lang="en-US" smtClean="0"/>
              <a:pPr/>
              <a:t>45</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508B6F-9D4D-4FF6-BE47-57A30A33D8C3}" type="slidenum">
              <a:rPr lang="en-US" smtClean="0"/>
              <a:pPr/>
              <a:t>46</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EAFC8-3FA0-48BB-8826-3B30595C87D6}" type="slidenum">
              <a:rPr lang="en-US" smtClean="0"/>
              <a:pPr/>
              <a:t>47</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48</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508B6F-9D4D-4FF6-BE47-57A30A33D8C3}" type="slidenum">
              <a:rPr lang="en-US" smtClean="0"/>
              <a:pPr/>
              <a:t>49</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911E1C1-A67B-4811-8AD1-81B57ADCEA50}" type="slidenum">
              <a:rPr lang="en-US" smtClean="0"/>
              <a:pPr/>
              <a:t>51</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EAFC8-3FA0-48BB-8826-3B30595C87D6}" type="slidenum">
              <a:rPr lang="en-US" smtClean="0"/>
              <a:pPr/>
              <a:t>53</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54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5</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6150BF-2234-410B-B704-0CB2B58AB23C}" type="slidenum">
              <a:rPr lang="en-US" smtClean="0"/>
              <a:pPr/>
              <a:t>55</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56</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57</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EAFC8-3FA0-48BB-8826-3B30595C87D6}" type="slidenum">
              <a:rPr lang="en-US" smtClean="0"/>
              <a:pPr/>
              <a:t>58</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EAFC8-3FA0-48BB-8826-3B30595C87D6}" type="slidenum">
              <a:rPr lang="en-US" smtClean="0"/>
              <a:pPr/>
              <a:t>59</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EAFC8-3FA0-48BB-8826-3B30595C87D6}" type="slidenum">
              <a:rPr lang="en-US" smtClean="0"/>
              <a:pPr/>
              <a:t>60</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EAFC8-3FA0-48BB-8826-3B30595C87D6}" type="slidenum">
              <a:rPr lang="en-US" smtClean="0"/>
              <a:pPr/>
              <a:t>62</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508B6F-9D4D-4FF6-BE47-57A30A33D8C3}" type="slidenum">
              <a:rPr lang="en-US" smtClean="0"/>
              <a:pPr/>
              <a:t>63</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64</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65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10</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12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D115A8-5BEA-4BB9-8EAE-6A33BE7729DE}"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330553-34AA-48D9-9DC9-450AC734A75A}" type="slidenum">
              <a:rPr lang="en-US" smtClean="0"/>
              <a:t>‹#›</a:t>
            </a:fld>
            <a:endParaRPr lang="en-US"/>
          </a:p>
        </p:txBody>
      </p:sp>
    </p:spTree>
    <p:extLst>
      <p:ext uri="{BB962C8B-B14F-4D97-AF65-F5344CB8AC3E}">
        <p14:creationId xmlns:p14="http://schemas.microsoft.com/office/powerpoint/2010/main" val="308451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D115A8-5BEA-4BB9-8EAE-6A33BE7729DE}"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330553-34AA-48D9-9DC9-450AC734A75A}" type="slidenum">
              <a:rPr lang="en-US" smtClean="0"/>
              <a:t>‹#›</a:t>
            </a:fld>
            <a:endParaRPr lang="en-US"/>
          </a:p>
        </p:txBody>
      </p:sp>
    </p:spTree>
    <p:extLst>
      <p:ext uri="{BB962C8B-B14F-4D97-AF65-F5344CB8AC3E}">
        <p14:creationId xmlns:p14="http://schemas.microsoft.com/office/powerpoint/2010/main" val="425981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D115A8-5BEA-4BB9-8EAE-6A33BE7729DE}"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330553-34AA-48D9-9DC9-450AC734A75A}" type="slidenum">
              <a:rPr lang="en-US" smtClean="0"/>
              <a:t>‹#›</a:t>
            </a:fld>
            <a:endParaRPr lang="en-US"/>
          </a:p>
        </p:txBody>
      </p:sp>
    </p:spTree>
    <p:extLst>
      <p:ext uri="{BB962C8B-B14F-4D97-AF65-F5344CB8AC3E}">
        <p14:creationId xmlns:p14="http://schemas.microsoft.com/office/powerpoint/2010/main" val="240798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D115A8-5BEA-4BB9-8EAE-6A33BE7729DE}"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330553-34AA-48D9-9DC9-450AC734A75A}" type="slidenum">
              <a:rPr lang="en-US" smtClean="0"/>
              <a:t>‹#›</a:t>
            </a:fld>
            <a:endParaRPr lang="en-US"/>
          </a:p>
        </p:txBody>
      </p:sp>
    </p:spTree>
    <p:extLst>
      <p:ext uri="{BB962C8B-B14F-4D97-AF65-F5344CB8AC3E}">
        <p14:creationId xmlns:p14="http://schemas.microsoft.com/office/powerpoint/2010/main" val="164923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D115A8-5BEA-4BB9-8EAE-6A33BE7729DE}"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330553-34AA-48D9-9DC9-450AC734A75A}" type="slidenum">
              <a:rPr lang="en-US" smtClean="0"/>
              <a:t>‹#›</a:t>
            </a:fld>
            <a:endParaRPr lang="en-US"/>
          </a:p>
        </p:txBody>
      </p:sp>
    </p:spTree>
    <p:extLst>
      <p:ext uri="{BB962C8B-B14F-4D97-AF65-F5344CB8AC3E}">
        <p14:creationId xmlns:p14="http://schemas.microsoft.com/office/powerpoint/2010/main" val="1871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D115A8-5BEA-4BB9-8EAE-6A33BE7729DE}" type="datetimeFigureOut">
              <a:rPr lang="en-US" smtClean="0"/>
              <a:t>3/19/2015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330553-34AA-48D9-9DC9-450AC734A75A}" type="slidenum">
              <a:rPr lang="en-US" smtClean="0"/>
              <a:t>‹#›</a:t>
            </a:fld>
            <a:endParaRPr lang="en-US"/>
          </a:p>
        </p:txBody>
      </p:sp>
    </p:spTree>
    <p:extLst>
      <p:ext uri="{BB962C8B-B14F-4D97-AF65-F5344CB8AC3E}">
        <p14:creationId xmlns:p14="http://schemas.microsoft.com/office/powerpoint/2010/main" val="285757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D115A8-5BEA-4BB9-8EAE-6A33BE7729DE}" type="datetimeFigureOut">
              <a:rPr lang="en-US" smtClean="0"/>
              <a:t>3/19/2015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330553-34AA-48D9-9DC9-450AC734A75A}" type="slidenum">
              <a:rPr lang="en-US" smtClean="0"/>
              <a:t>‹#›</a:t>
            </a:fld>
            <a:endParaRPr lang="en-US"/>
          </a:p>
        </p:txBody>
      </p:sp>
    </p:spTree>
    <p:extLst>
      <p:ext uri="{BB962C8B-B14F-4D97-AF65-F5344CB8AC3E}">
        <p14:creationId xmlns:p14="http://schemas.microsoft.com/office/powerpoint/2010/main" val="71787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D115A8-5BEA-4BB9-8EAE-6A33BE7729DE}" type="datetimeFigureOut">
              <a:rPr lang="en-US" smtClean="0"/>
              <a:t>3/19/2015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330553-34AA-48D9-9DC9-450AC734A75A}" type="slidenum">
              <a:rPr lang="en-US" smtClean="0"/>
              <a:t>‹#›</a:t>
            </a:fld>
            <a:endParaRPr lang="en-US"/>
          </a:p>
        </p:txBody>
      </p:sp>
    </p:spTree>
    <p:extLst>
      <p:ext uri="{BB962C8B-B14F-4D97-AF65-F5344CB8AC3E}">
        <p14:creationId xmlns:p14="http://schemas.microsoft.com/office/powerpoint/2010/main" val="416556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D115A8-5BEA-4BB9-8EAE-6A33BE7729DE}" type="datetimeFigureOut">
              <a:rPr lang="en-US" smtClean="0"/>
              <a:t>3/19/2015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330553-34AA-48D9-9DC9-450AC734A75A}" type="slidenum">
              <a:rPr lang="en-US" smtClean="0"/>
              <a:t>‹#›</a:t>
            </a:fld>
            <a:endParaRPr lang="en-US"/>
          </a:p>
        </p:txBody>
      </p:sp>
    </p:spTree>
    <p:extLst>
      <p:ext uri="{BB962C8B-B14F-4D97-AF65-F5344CB8AC3E}">
        <p14:creationId xmlns:p14="http://schemas.microsoft.com/office/powerpoint/2010/main" val="153441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D115A8-5BEA-4BB9-8EAE-6A33BE7729DE}" type="datetimeFigureOut">
              <a:rPr lang="en-US" smtClean="0"/>
              <a:t>3/19/2015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330553-34AA-48D9-9DC9-450AC734A75A}" type="slidenum">
              <a:rPr lang="en-US" smtClean="0"/>
              <a:t>‹#›</a:t>
            </a:fld>
            <a:endParaRPr lang="en-US"/>
          </a:p>
        </p:txBody>
      </p:sp>
    </p:spTree>
    <p:extLst>
      <p:ext uri="{BB962C8B-B14F-4D97-AF65-F5344CB8AC3E}">
        <p14:creationId xmlns:p14="http://schemas.microsoft.com/office/powerpoint/2010/main" val="141734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D115A8-5BEA-4BB9-8EAE-6A33BE7729DE}" type="datetimeFigureOut">
              <a:rPr lang="en-US" smtClean="0"/>
              <a:t>3/19/2015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330553-34AA-48D9-9DC9-450AC734A75A}" type="slidenum">
              <a:rPr lang="en-US" smtClean="0"/>
              <a:t>‹#›</a:t>
            </a:fld>
            <a:endParaRPr lang="en-US"/>
          </a:p>
        </p:txBody>
      </p:sp>
    </p:spTree>
    <p:extLst>
      <p:ext uri="{BB962C8B-B14F-4D97-AF65-F5344CB8AC3E}">
        <p14:creationId xmlns:p14="http://schemas.microsoft.com/office/powerpoint/2010/main" val="123493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D115A8-5BEA-4BB9-8EAE-6A33BE7729DE}" type="datetimeFigureOut">
              <a:rPr lang="en-US" smtClean="0"/>
              <a:t>3/19/2015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30553-34AA-48D9-9DC9-450AC734A75A}" type="slidenum">
              <a:rPr lang="en-US" smtClean="0"/>
              <a:t>‹#›</a:t>
            </a:fld>
            <a:endParaRPr lang="en-US"/>
          </a:p>
        </p:txBody>
      </p:sp>
    </p:spTree>
    <p:extLst>
      <p:ext uri="{BB962C8B-B14F-4D97-AF65-F5344CB8AC3E}">
        <p14:creationId xmlns:p14="http://schemas.microsoft.com/office/powerpoint/2010/main" val="13958583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gif"/></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2.png"/><Relationship Id="rId7"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51.jpeg"/><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45.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jpeg"/><Relationship Id="rId3" Type="http://schemas.openxmlformats.org/officeDocument/2006/relationships/image" Target="../media/image67.jpeg"/><Relationship Id="rId7" Type="http://schemas.openxmlformats.org/officeDocument/2006/relationships/image" Target="../media/image71.jpeg"/><Relationship Id="rId12" Type="http://schemas.openxmlformats.org/officeDocument/2006/relationships/image" Target="../media/image76.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 Id="rId14" Type="http://schemas.openxmlformats.org/officeDocument/2006/relationships/image" Target="../media/image78.jpeg"/></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78.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0.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89.jpeg"/><Relationship Id="rId4" Type="http://schemas.openxmlformats.org/officeDocument/2006/relationships/image" Target="../media/image88.jpeg"/></Relationships>
</file>

<file path=ppt/slides/_rels/slide5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93.jpeg"/></Relationships>
</file>

<file path=ppt/slides/_rels/slide5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97.png"/><Relationship Id="rId4" Type="http://schemas.openxmlformats.org/officeDocument/2006/relationships/image" Target="../media/image96.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6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latin typeface="Times New Roman" pitchFamily="18" charset="0"/>
                <a:cs typeface="Times New Roman" pitchFamily="18" charset="0"/>
              </a:rPr>
              <a:t>The Revelation </a:t>
            </a:r>
            <a:br>
              <a:rPr lang="en-US" sz="4800" b="1" i="1" dirty="0" smtClean="0">
                <a:solidFill>
                  <a:schemeClr val="bg1"/>
                </a:solidFill>
                <a:latin typeface="Times New Roman" pitchFamily="18" charset="0"/>
                <a:cs typeface="Times New Roman" pitchFamily="18" charset="0"/>
              </a:rPr>
            </a:br>
            <a:r>
              <a:rPr lang="en-US" sz="4800" b="1" i="1" dirty="0" smtClean="0">
                <a:solidFill>
                  <a:schemeClr val="bg1"/>
                </a:solidFill>
                <a:latin typeface="Times New Roman" pitchFamily="18" charset="0"/>
                <a:cs typeface="Times New Roman" pitchFamily="18" charset="0"/>
              </a:rPr>
              <a:t>of Jesus Christ</a:t>
            </a:r>
            <a:endParaRPr lang="en-US" sz="4800" b="1" i="1" dirty="0">
              <a:solidFill>
                <a:schemeClr val="bg1"/>
              </a:solidFill>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latin typeface="Times New Roman" pitchFamily="18" charset="0"/>
                <a:cs typeface="Times New Roman" pitchFamily="18" charset="0"/>
              </a:rPr>
              <a:t>A study of the book </a:t>
            </a:r>
          </a:p>
          <a:p>
            <a:r>
              <a:rPr lang="en-US" sz="4000" b="1" i="1" dirty="0" smtClean="0">
                <a:solidFill>
                  <a:schemeClr val="bg1"/>
                </a:solidFill>
                <a:latin typeface="Times New Roman" pitchFamily="18" charset="0"/>
                <a:cs typeface="Times New Roman" pitchFamily="18" charset="0"/>
              </a:rPr>
              <a:t>of Revelation</a:t>
            </a:r>
            <a:endParaRPr lang="en-US" sz="4000" b="1"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68000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a:buNone/>
            </a:pPr>
            <a:r>
              <a:rPr lang="en-US" sz="4000" i="1" dirty="0" smtClean="0"/>
              <a:t>    “Death is swallowed up in victory. O death, where is thy sting? O grave, where is thy victory? But thanks be to God, which giveth us the victory through our Lord Jesus Christ.” - I Corinthians 15:54-56</a:t>
            </a:r>
          </a:p>
          <a:p>
            <a:pPr>
              <a:buNone/>
            </a:pPr>
            <a:r>
              <a:rPr lang="en-US" sz="4000" i="1" dirty="0" smtClean="0"/>
              <a:t>“For to me to live is Christ, and to die is gain.” - Philippians 1:21 </a:t>
            </a:r>
          </a:p>
          <a:p>
            <a:pPr>
              <a:buNone/>
            </a:pPr>
            <a:r>
              <a:rPr lang="en-US" sz="4000" i="1" dirty="0" smtClean="0"/>
              <a:t>   “Now thanks be unto God, which always causeth us to triumph in Christ.”  -              II Corinthians 2:14 </a:t>
            </a:r>
          </a:p>
          <a:p>
            <a:pPr marL="742950" indent="-742950">
              <a:buNone/>
            </a:pPr>
            <a:endParaRPr lang="en-US" sz="4000" i="1" dirty="0" smtClean="0"/>
          </a:p>
          <a:p>
            <a:pPr marL="742950" indent="-742950">
              <a:buNone/>
            </a:pPr>
            <a:endParaRPr lang="en-US" sz="4000" i="1" dirty="0" smtClean="0"/>
          </a:p>
          <a:p>
            <a:pPr marL="742950" indent="-742950">
              <a:buNone/>
            </a:pPr>
            <a:endParaRPr lang="en-US" sz="4000" i="1" dirty="0" smtClean="0"/>
          </a:p>
          <a:p>
            <a:pPr marL="742950" indent="-742950">
              <a:buNone/>
            </a:pPr>
            <a:endParaRPr lang="en-US" sz="4000" i="1" dirty="0" smtClean="0"/>
          </a:p>
          <a:p>
            <a:pPr marL="742950" indent="-742950">
              <a:buNone/>
            </a:pPr>
            <a:endParaRPr lang="en-US" sz="4000" i="1" dirty="0"/>
          </a:p>
        </p:txBody>
      </p:sp>
    </p:spTree>
    <p:extLst>
      <p:ext uri="{BB962C8B-B14F-4D97-AF65-F5344CB8AC3E}">
        <p14:creationId xmlns:p14="http://schemas.microsoft.com/office/powerpoint/2010/main" val="259642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“They overcame him by the blood of the Lamb”- Revelation 12:11</a:t>
            </a:r>
            <a:endParaRPr lang="en-US" dirty="0"/>
          </a:p>
        </p:txBody>
      </p:sp>
      <p:sp>
        <p:nvSpPr>
          <p:cNvPr id="3" name="Content Placeholder 2"/>
          <p:cNvSpPr>
            <a:spLocks noGrp="1"/>
          </p:cNvSpPr>
          <p:nvPr>
            <p:ph idx="1"/>
          </p:nvPr>
        </p:nvSpPr>
        <p:spPr>
          <a:xfrm>
            <a:off x="0" y="2362200"/>
            <a:ext cx="5105400" cy="3763963"/>
          </a:xfrm>
        </p:spPr>
        <p:txBody>
          <a:bodyPr>
            <a:noAutofit/>
          </a:bodyPr>
          <a:lstStyle/>
          <a:p>
            <a:pPr marL="742950" indent="-742950">
              <a:buAutoNum type="arabicPeriod"/>
            </a:pPr>
            <a:r>
              <a:rPr lang="en-US" sz="3600" i="1" dirty="0" smtClean="0">
                <a:solidFill>
                  <a:srgbClr val="FFFF00"/>
                </a:solidFill>
              </a:rPr>
              <a:t>Victory over the beast</a:t>
            </a:r>
          </a:p>
          <a:p>
            <a:pPr marL="742950" indent="-742950">
              <a:buAutoNum type="arabicPeriod"/>
            </a:pPr>
            <a:r>
              <a:rPr lang="en-US" sz="3600" i="1" dirty="0" smtClean="0">
                <a:solidFill>
                  <a:srgbClr val="FFFF00"/>
                </a:solidFill>
              </a:rPr>
              <a:t>Victory over his image</a:t>
            </a:r>
          </a:p>
          <a:p>
            <a:pPr marL="742950" indent="-742950">
              <a:buAutoNum type="arabicPeriod"/>
            </a:pPr>
            <a:r>
              <a:rPr lang="en-US" sz="3600" i="1" dirty="0" smtClean="0">
                <a:solidFill>
                  <a:srgbClr val="FFFF00"/>
                </a:solidFill>
              </a:rPr>
              <a:t>Victory over his mark</a:t>
            </a:r>
          </a:p>
          <a:p>
            <a:pPr marL="742950" indent="-742950">
              <a:buAutoNum type="arabicPeriod"/>
            </a:pPr>
            <a:r>
              <a:rPr lang="en-US" sz="3600" i="1" dirty="0" smtClean="0">
                <a:solidFill>
                  <a:srgbClr val="FFFF00"/>
                </a:solidFill>
              </a:rPr>
              <a:t>Victory over the number of his name</a:t>
            </a:r>
          </a:p>
          <a:p>
            <a:pPr marL="742950" indent="-742950">
              <a:buNone/>
            </a:pPr>
            <a:r>
              <a:rPr lang="en-US" sz="3600" i="1" dirty="0" smtClean="0"/>
              <a:t>       </a:t>
            </a:r>
          </a:p>
          <a:p>
            <a:endParaRPr lang="en-US" sz="3600" dirty="0"/>
          </a:p>
        </p:txBody>
      </p:sp>
      <p:pic>
        <p:nvPicPr>
          <p:cNvPr id="2051" name="Picture 3" descr="C:\Users\Dan White\Pictures\Bible pictures\Prophecy pictures\prophecy pictures\antichrist\Dragon with seven heads (2).jpg"/>
          <p:cNvPicPr>
            <a:picLocks noChangeAspect="1" noChangeArrowheads="1"/>
          </p:cNvPicPr>
          <p:nvPr/>
        </p:nvPicPr>
        <p:blipFill>
          <a:blip r:embed="rId2" cstate="print"/>
          <a:srcRect/>
          <a:stretch>
            <a:fillRect/>
          </a:stretch>
        </p:blipFill>
        <p:spPr bwMode="auto">
          <a:xfrm>
            <a:off x="5638800" y="1543875"/>
            <a:ext cx="3200400" cy="2365639"/>
          </a:xfrm>
          <a:prstGeom prst="rect">
            <a:avLst/>
          </a:prstGeom>
          <a:noFill/>
        </p:spPr>
      </p:pic>
      <p:pic>
        <p:nvPicPr>
          <p:cNvPr id="2050" name="Picture 2" descr="C:\Users\Dan White\Pictures\Bible pictures\Prophecy pictures\prophecy pictures\antichrist\Image of the Beast (2).jpg"/>
          <p:cNvPicPr>
            <a:picLocks noChangeAspect="1" noChangeArrowheads="1"/>
          </p:cNvPicPr>
          <p:nvPr/>
        </p:nvPicPr>
        <p:blipFill>
          <a:blip r:embed="rId3" cstate="print"/>
          <a:srcRect/>
          <a:stretch>
            <a:fillRect/>
          </a:stretch>
        </p:blipFill>
        <p:spPr bwMode="auto">
          <a:xfrm>
            <a:off x="5638799" y="2382074"/>
            <a:ext cx="3200401" cy="2365640"/>
          </a:xfrm>
          <a:prstGeom prst="rect">
            <a:avLst/>
          </a:prstGeom>
          <a:noFill/>
        </p:spPr>
      </p:pic>
      <p:pic>
        <p:nvPicPr>
          <p:cNvPr id="2052" name="Picture 4" descr="C:\Users\Dan White\Pictures\Bible pictures\Prophecy pictures\prophecy pictures\barcode and 666\666_mark_of_the_beast (2).jpg"/>
          <p:cNvPicPr>
            <a:picLocks noChangeAspect="1" noChangeArrowheads="1"/>
          </p:cNvPicPr>
          <p:nvPr/>
        </p:nvPicPr>
        <p:blipFill>
          <a:blip r:embed="rId4" cstate="print"/>
          <a:srcRect/>
          <a:stretch>
            <a:fillRect/>
          </a:stretch>
        </p:blipFill>
        <p:spPr bwMode="auto">
          <a:xfrm>
            <a:off x="5638800" y="3276600"/>
            <a:ext cx="3170767" cy="2378075"/>
          </a:xfrm>
          <a:prstGeom prst="rect">
            <a:avLst/>
          </a:prstGeom>
          <a:noFill/>
        </p:spPr>
      </p:pic>
      <p:pic>
        <p:nvPicPr>
          <p:cNvPr id="2053" name="Picture 5" descr="C:\Users\Dan White\Pictures\Bible pictures\Prophecy pictures\prophecy pictures\barcode and 666\666-1.jpg"/>
          <p:cNvPicPr>
            <a:picLocks noChangeAspect="1" noChangeArrowheads="1"/>
          </p:cNvPicPr>
          <p:nvPr/>
        </p:nvPicPr>
        <p:blipFill>
          <a:blip r:embed="rId5" cstate="print"/>
          <a:srcRect/>
          <a:stretch>
            <a:fillRect/>
          </a:stretch>
        </p:blipFill>
        <p:spPr bwMode="auto">
          <a:xfrm>
            <a:off x="5638800" y="4038600"/>
            <a:ext cx="3200400" cy="3200400"/>
          </a:xfrm>
          <a:prstGeom prst="rect">
            <a:avLst/>
          </a:prstGeom>
          <a:noFill/>
        </p:spPr>
      </p:pic>
    </p:spTree>
    <p:extLst>
      <p:ext uri="{BB962C8B-B14F-4D97-AF65-F5344CB8AC3E}">
        <p14:creationId xmlns:p14="http://schemas.microsoft.com/office/powerpoint/2010/main" val="419178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500" fill="hold"/>
                                        <p:tgtEl>
                                          <p:spTgt spid="2051"/>
                                        </p:tgtEl>
                                        <p:attrNameLst>
                                          <p:attrName>ppt_x</p:attrName>
                                        </p:attrNameLst>
                                      </p:cBhvr>
                                      <p:tavLst>
                                        <p:tav tm="0">
                                          <p:val>
                                            <p:strVal val="#ppt_x"/>
                                          </p:val>
                                        </p:tav>
                                        <p:tav tm="100000">
                                          <p:val>
                                            <p:strVal val="#ppt_x"/>
                                          </p:val>
                                        </p:tav>
                                      </p:tavLst>
                                    </p:anim>
                                    <p:anim calcmode="lin" valueType="num">
                                      <p:cBhvr additive="base">
                                        <p:cTn id="8"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ppt_x"/>
                                          </p:val>
                                        </p:tav>
                                        <p:tav tm="100000">
                                          <p:val>
                                            <p:strVal val="#ppt_x"/>
                                          </p:val>
                                        </p:tav>
                                      </p:tavLst>
                                    </p:anim>
                                    <p:anim calcmode="lin" valueType="num">
                                      <p:cBhvr additive="base">
                                        <p:cTn id="20"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3"/>
                                        </p:tgtEl>
                                        <p:attrNameLst>
                                          <p:attrName>style.visibility</p:attrName>
                                        </p:attrNameLst>
                                      </p:cBhvr>
                                      <p:to>
                                        <p:strVal val="visible"/>
                                      </p:to>
                                    </p:set>
                                    <p:anim calcmode="lin" valueType="num">
                                      <p:cBhvr additive="base">
                                        <p:cTn id="25" dur="500" fill="hold"/>
                                        <p:tgtEl>
                                          <p:spTgt spid="2053"/>
                                        </p:tgtEl>
                                        <p:attrNameLst>
                                          <p:attrName>ppt_x</p:attrName>
                                        </p:attrNameLst>
                                      </p:cBhvr>
                                      <p:tavLst>
                                        <p:tav tm="0">
                                          <p:val>
                                            <p:strVal val="#ppt_x"/>
                                          </p:val>
                                        </p:tav>
                                        <p:tav tm="100000">
                                          <p:val>
                                            <p:strVal val="#ppt_x"/>
                                          </p:val>
                                        </p:tav>
                                      </p:tavLst>
                                    </p:anim>
                                    <p:anim calcmode="lin" valueType="num">
                                      <p:cBhvr additive="base">
                                        <p:cTn id="26"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tr. Daniel White\Desktop\Bible pictures\Prophecy pictures\prophecy pictures\revelation\Harps &amp; those slain.jpg"/>
          <p:cNvPicPr>
            <a:picLocks noChangeAspect="1" noChangeArrowheads="1"/>
          </p:cNvPicPr>
          <p:nvPr/>
        </p:nvPicPr>
        <p:blipFill>
          <a:blip r:embed="rId3" cstate="print">
            <a:duotone>
              <a:prstClr val="black"/>
              <a:schemeClr val="accent1">
                <a:tint val="45000"/>
                <a:satMod val="400000"/>
              </a:schemeClr>
            </a:duotone>
            <a:lum/>
          </a:blip>
          <a:srcRect/>
          <a:stretch>
            <a:fillRect/>
          </a:stretch>
        </p:blipFill>
        <p:spPr bwMode="auto">
          <a:xfrm>
            <a:off x="0" y="0"/>
            <a:ext cx="9277978" cy="6858000"/>
          </a:xfrm>
          <a:prstGeom prst="rect">
            <a:avLst/>
          </a:prstGeom>
          <a:noFill/>
        </p:spPr>
      </p:pic>
      <p:pic>
        <p:nvPicPr>
          <p:cNvPr id="3" name="Picture 2" descr="c:\Users\Ptr. Daniel White\Desktop\Bible pictures\Prophecy pictures\prophecy pictures\revelation\Harps &amp; those slain.jpg"/>
          <p:cNvPicPr>
            <a:picLocks noChangeAspect="1" noChangeArrowheads="1"/>
          </p:cNvPicPr>
          <p:nvPr/>
        </p:nvPicPr>
        <p:blipFill>
          <a:blip r:embed="rId3" cstate="print">
            <a:duotone>
              <a:prstClr val="black"/>
              <a:schemeClr val="accent1">
                <a:tint val="45000"/>
                <a:satMod val="400000"/>
              </a:schemeClr>
            </a:duotone>
          </a:blip>
          <a:srcRect l="26904" t="13333" r="47635" b="50001"/>
          <a:stretch>
            <a:fillRect/>
          </a:stretch>
        </p:blipFill>
        <p:spPr bwMode="auto">
          <a:xfrm>
            <a:off x="4572000" y="0"/>
            <a:ext cx="2362200" cy="2514600"/>
          </a:xfrm>
          <a:prstGeom prst="ellipse">
            <a:avLst/>
          </a:prstGeom>
          <a:ln>
            <a:noFill/>
          </a:ln>
          <a:effectLst>
            <a:softEdge rad="112500"/>
          </a:effectLst>
        </p:spPr>
      </p:pic>
      <p:pic>
        <p:nvPicPr>
          <p:cNvPr id="4" name="Picture 2" descr="c:\Users\Ptr. Daniel White\Desktop\Bible pictures\Prophecy pictures\prophecy pictures\revelation\Harps &amp; those slain.jpg"/>
          <p:cNvPicPr>
            <a:picLocks noChangeAspect="1" noChangeArrowheads="1"/>
          </p:cNvPicPr>
          <p:nvPr/>
        </p:nvPicPr>
        <p:blipFill>
          <a:blip r:embed="rId3" cstate="print">
            <a:duotone>
              <a:prstClr val="black"/>
              <a:schemeClr val="accent1">
                <a:tint val="45000"/>
                <a:satMod val="400000"/>
              </a:schemeClr>
            </a:duotone>
          </a:blip>
          <a:srcRect l="26904" t="12222" r="45993" b="47778"/>
          <a:stretch>
            <a:fillRect/>
          </a:stretch>
        </p:blipFill>
        <p:spPr bwMode="auto">
          <a:xfrm>
            <a:off x="685800" y="2209800"/>
            <a:ext cx="2514600" cy="2743200"/>
          </a:xfrm>
          <a:prstGeom prst="ellipse">
            <a:avLst/>
          </a:prstGeom>
          <a:ln>
            <a:noFill/>
          </a:ln>
          <a:effectLst>
            <a:softEdge rad="112500"/>
          </a:effectLst>
        </p:spPr>
      </p:pic>
      <p:pic>
        <p:nvPicPr>
          <p:cNvPr id="5" name="Picture 2" descr="c:\Users\Ptr. Daniel White\Desktop\Bible pictures\Prophecy pictures\prophecy pictures\revelation\Harps &amp; those slain.jpg"/>
          <p:cNvPicPr>
            <a:picLocks noChangeAspect="1" noChangeArrowheads="1"/>
          </p:cNvPicPr>
          <p:nvPr/>
        </p:nvPicPr>
        <p:blipFill>
          <a:blip r:embed="rId3" cstate="print">
            <a:duotone>
              <a:prstClr val="black"/>
              <a:schemeClr val="accent1">
                <a:tint val="45000"/>
                <a:satMod val="400000"/>
              </a:schemeClr>
            </a:duotone>
          </a:blip>
          <a:srcRect l="27103" t="13333" r="46616" b="46667"/>
          <a:stretch>
            <a:fillRect/>
          </a:stretch>
        </p:blipFill>
        <p:spPr bwMode="auto">
          <a:xfrm>
            <a:off x="3429000" y="3429000"/>
            <a:ext cx="2438400" cy="2743200"/>
          </a:xfrm>
          <a:prstGeom prst="ellipse">
            <a:avLst/>
          </a:prstGeom>
          <a:ln>
            <a:noFill/>
          </a:ln>
          <a:effectLst>
            <a:softEdge rad="112500"/>
          </a:effectLst>
        </p:spPr>
      </p:pic>
      <p:pic>
        <p:nvPicPr>
          <p:cNvPr id="7" name="Picture 2" descr="c:\Users\Ptr. Daniel White\Desktop\Bible pictures\Prophecy pictures\prophecy pictures\revelation\Harps &amp; those slain.jpg"/>
          <p:cNvPicPr>
            <a:picLocks noChangeAspect="1" noChangeArrowheads="1"/>
          </p:cNvPicPr>
          <p:nvPr/>
        </p:nvPicPr>
        <p:blipFill>
          <a:blip r:embed="rId4" cstate="print">
            <a:duotone>
              <a:prstClr val="black"/>
              <a:schemeClr val="accent1">
                <a:tint val="45000"/>
                <a:satMod val="400000"/>
              </a:schemeClr>
            </a:duotone>
          </a:blip>
          <a:srcRect l="27103" t="13333" r="46616" b="46667"/>
          <a:stretch>
            <a:fillRect/>
          </a:stretch>
        </p:blipFill>
        <p:spPr bwMode="auto">
          <a:xfrm>
            <a:off x="6934200" y="0"/>
            <a:ext cx="2438400" cy="2362200"/>
          </a:xfrm>
          <a:prstGeom prst="ellipse">
            <a:avLst/>
          </a:prstGeom>
          <a:ln>
            <a:noFill/>
          </a:ln>
          <a:effectLst>
            <a:softEdge rad="112500"/>
          </a:effectLst>
        </p:spPr>
      </p:pic>
      <p:pic>
        <p:nvPicPr>
          <p:cNvPr id="8" name="Picture 2" descr="c:\Users\Ptr. Daniel White\Desktop\Bible pictures\Prophecy pictures\prophecy pictures\revelation\Harps &amp; those slain.jpg"/>
          <p:cNvPicPr>
            <a:picLocks noChangeAspect="1" noChangeArrowheads="1"/>
          </p:cNvPicPr>
          <p:nvPr/>
        </p:nvPicPr>
        <p:blipFill>
          <a:blip r:embed="rId3" cstate="print">
            <a:duotone>
              <a:prstClr val="black"/>
              <a:schemeClr val="accent1">
                <a:tint val="45000"/>
                <a:satMod val="400000"/>
              </a:schemeClr>
            </a:duotone>
          </a:blip>
          <a:srcRect l="27103" t="13333" r="46616" b="46667"/>
          <a:stretch>
            <a:fillRect/>
          </a:stretch>
        </p:blipFill>
        <p:spPr bwMode="auto">
          <a:xfrm>
            <a:off x="762000" y="4343400"/>
            <a:ext cx="2438400" cy="2743200"/>
          </a:xfrm>
          <a:prstGeom prst="ellipse">
            <a:avLst/>
          </a:prstGeom>
          <a:ln>
            <a:noFill/>
          </a:ln>
          <a:effectLst>
            <a:softEdge rad="112500"/>
          </a:effectLst>
        </p:spPr>
      </p:pic>
      <p:pic>
        <p:nvPicPr>
          <p:cNvPr id="9218" name="Picture 2" descr="C:\Users\Ptr. Daniel White\Desktop\Bible pictures\Prophecy pictures\prophecy pictures\rapture and second coming\Christking.jpg"/>
          <p:cNvPicPr>
            <a:picLocks noChangeAspect="1" noChangeArrowheads="1"/>
          </p:cNvPicPr>
          <p:nvPr/>
        </p:nvPicPr>
        <p:blipFill>
          <a:blip r:embed="rId5" cstate="print">
            <a:duotone>
              <a:prstClr val="black"/>
              <a:schemeClr val="accent5">
                <a:tint val="45000"/>
                <a:satMod val="400000"/>
              </a:schemeClr>
            </a:duotone>
          </a:blip>
          <a:srcRect/>
          <a:stretch>
            <a:fillRect/>
          </a:stretch>
        </p:blipFill>
        <p:spPr bwMode="auto">
          <a:xfrm>
            <a:off x="5759340" y="4306990"/>
            <a:ext cx="3384660" cy="2551010"/>
          </a:xfrm>
          <a:prstGeom prst="ellipse">
            <a:avLst/>
          </a:prstGeom>
          <a:ln>
            <a:noFill/>
          </a:ln>
          <a:effectLst>
            <a:glow rad="101600">
              <a:srgbClr val="FFFF00">
                <a:alpha val="60000"/>
              </a:srgbClr>
            </a:glow>
            <a:softEdge rad="112500"/>
          </a:effectLst>
          <a:scene3d>
            <a:camera prst="perspectiveLeft"/>
            <a:lightRig rig="threePt" dir="t"/>
          </a:scene3d>
        </p:spPr>
      </p:pic>
      <p:sp>
        <p:nvSpPr>
          <p:cNvPr id="9" name="Title 8"/>
          <p:cNvSpPr>
            <a:spLocks noGrp="1"/>
          </p:cNvSpPr>
          <p:nvPr>
            <p:ph type="title"/>
          </p:nvPr>
        </p:nvSpPr>
        <p:spPr>
          <a:xfrm>
            <a:off x="381000" y="274638"/>
            <a:ext cx="8534400" cy="3916362"/>
          </a:xfrm>
        </p:spPr>
        <p:txBody>
          <a:bodyPr>
            <a:noAutofit/>
          </a:bodyPr>
          <a:lstStyle/>
          <a:p>
            <a:r>
              <a:rPr lang="en-US" sz="3200" i="1" dirty="0" smtClean="0">
                <a:effectLst>
                  <a:glow rad="101600">
                    <a:schemeClr val="bg1">
                      <a:alpha val="60000"/>
                    </a:schemeClr>
                  </a:glow>
                </a:effectLst>
              </a:rPr>
              <a:t>“Having the harps of God. And they sing the song of Moses the servant of God, and the song of the Lamb, saying, Great and </a:t>
            </a:r>
            <a:r>
              <a:rPr lang="en-US" sz="3200" i="1" dirty="0" err="1" smtClean="0">
                <a:effectLst>
                  <a:glow rad="101600">
                    <a:schemeClr val="bg1">
                      <a:alpha val="60000"/>
                    </a:schemeClr>
                  </a:glow>
                </a:effectLst>
              </a:rPr>
              <a:t>marvellous</a:t>
            </a:r>
            <a:r>
              <a:rPr lang="en-US" sz="3200" i="1" dirty="0" smtClean="0">
                <a:effectLst>
                  <a:glow rad="101600">
                    <a:schemeClr val="bg1">
                      <a:alpha val="60000"/>
                    </a:schemeClr>
                  </a:glow>
                </a:effectLst>
              </a:rPr>
              <a:t> are thy works, Lord God Almighty; just and true are thy ways, thou King of saints. Who shall not fear thee, O Lord, and glorify thy name? for thou only art holy: for all nations shall come and worship before thee; for thy judgments are made manifest.”</a:t>
            </a:r>
            <a:endParaRPr lang="en-US" sz="3200" i="1" dirty="0">
              <a:effectLst>
                <a:glow rad="101600">
                  <a:schemeClr val="bg1">
                    <a:alpha val="60000"/>
                  </a:schemeClr>
                </a:glow>
              </a:effectLst>
            </a:endParaRPr>
          </a:p>
        </p:txBody>
      </p:sp>
    </p:spTree>
    <p:extLst>
      <p:ext uri="{BB962C8B-B14F-4D97-AF65-F5344CB8AC3E}">
        <p14:creationId xmlns:p14="http://schemas.microsoft.com/office/powerpoint/2010/main" val="100808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a:bodyPr>
          <a:lstStyle/>
          <a:p>
            <a:r>
              <a:rPr lang="en-US" i="1" dirty="0" smtClean="0"/>
              <a:t>“And after that I looked, and, behold, the temple of the tabernacle of the testimony in heaven was opened:</a:t>
            </a:r>
            <a:br>
              <a:rPr lang="en-US" i="1" dirty="0" smtClean="0"/>
            </a:br>
            <a:r>
              <a:rPr lang="en-US" i="1" dirty="0" smtClean="0"/>
              <a:t>And the seven angels came out of the temple, having the seven plagues, clothed in pure and white linen, and having their breasts girded with golden girdles.”</a:t>
            </a:r>
            <a:endParaRPr lang="en-US" i="1" dirty="0"/>
          </a:p>
        </p:txBody>
      </p:sp>
    </p:spTree>
    <p:extLst>
      <p:ext uri="{BB962C8B-B14F-4D97-AF65-F5344CB8AC3E}">
        <p14:creationId xmlns:p14="http://schemas.microsoft.com/office/powerpoint/2010/main" val="260206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C:\Users\Ptr. Daniel White\Desktop\Bible pictures\heaven\ch21_pat_40_Gate of Pearl.jpg"/>
          <p:cNvPicPr>
            <a:picLocks noChangeAspect="1" noChangeArrowheads="1"/>
          </p:cNvPicPr>
          <p:nvPr/>
        </p:nvPicPr>
        <p:blipFill>
          <a:blip r:embed="rId3" cstate="print">
            <a:lum bright="-20000"/>
          </a:blip>
          <a:srcRect b="5325"/>
          <a:stretch>
            <a:fillRect/>
          </a:stretch>
        </p:blipFill>
        <p:spPr bwMode="auto">
          <a:xfrm>
            <a:off x="0" y="0"/>
            <a:ext cx="9144000" cy="7154333"/>
          </a:xfrm>
          <a:prstGeom prst="rect">
            <a:avLst/>
          </a:prstGeom>
          <a:noFill/>
        </p:spPr>
      </p:pic>
      <p:pic>
        <p:nvPicPr>
          <p:cNvPr id="17411" name="Picture 3" descr="C:\Users\Ptr. Daniel White\Desktop\Bible pictures\angels\Angels\Angel_gold.gif"/>
          <p:cNvPicPr>
            <a:picLocks noChangeAspect="1" noChangeArrowheads="1"/>
          </p:cNvPicPr>
          <p:nvPr/>
        </p:nvPicPr>
        <p:blipFill>
          <a:blip r:embed="rId4" cstate="print">
            <a:duotone>
              <a:prstClr val="black"/>
              <a:schemeClr val="tx1">
                <a:tint val="45000"/>
                <a:satMod val="400000"/>
              </a:schemeClr>
            </a:duotone>
          </a:blip>
          <a:srcRect/>
          <a:stretch>
            <a:fillRect/>
          </a:stretch>
        </p:blipFill>
        <p:spPr bwMode="auto">
          <a:xfrm>
            <a:off x="4038600" y="2971800"/>
            <a:ext cx="1496452" cy="2500313"/>
          </a:xfrm>
          <a:prstGeom prst="rect">
            <a:avLst/>
          </a:prstGeom>
          <a:noFill/>
        </p:spPr>
      </p:pic>
      <p:pic>
        <p:nvPicPr>
          <p:cNvPr id="6" name="Picture 3" descr="C:\Users\Ptr. Daniel White\Desktop\Bible pictures\angels\Angels\Angel_gold.gif"/>
          <p:cNvPicPr>
            <a:picLocks noChangeAspect="1" noChangeArrowheads="1"/>
          </p:cNvPicPr>
          <p:nvPr/>
        </p:nvPicPr>
        <p:blipFill>
          <a:blip r:embed="rId4" cstate="print">
            <a:duotone>
              <a:prstClr val="black"/>
              <a:schemeClr val="tx1">
                <a:tint val="45000"/>
                <a:satMod val="400000"/>
              </a:schemeClr>
            </a:duotone>
          </a:blip>
          <a:srcRect/>
          <a:stretch>
            <a:fillRect/>
          </a:stretch>
        </p:blipFill>
        <p:spPr bwMode="auto">
          <a:xfrm>
            <a:off x="1066800" y="1219200"/>
            <a:ext cx="1496452" cy="2500313"/>
          </a:xfrm>
          <a:prstGeom prst="rect">
            <a:avLst/>
          </a:prstGeom>
          <a:noFill/>
        </p:spPr>
      </p:pic>
      <p:pic>
        <p:nvPicPr>
          <p:cNvPr id="7" name="Picture 3" descr="C:\Users\Ptr. Daniel White\Desktop\Bible pictures\angels\Angels\Angel_gold.gif"/>
          <p:cNvPicPr>
            <a:picLocks noChangeAspect="1" noChangeArrowheads="1"/>
          </p:cNvPicPr>
          <p:nvPr/>
        </p:nvPicPr>
        <p:blipFill>
          <a:blip r:embed="rId4" cstate="print">
            <a:duotone>
              <a:prstClr val="black"/>
              <a:schemeClr val="tx1">
                <a:tint val="45000"/>
                <a:satMod val="400000"/>
              </a:schemeClr>
            </a:duotone>
          </a:blip>
          <a:srcRect/>
          <a:stretch>
            <a:fillRect/>
          </a:stretch>
        </p:blipFill>
        <p:spPr bwMode="auto">
          <a:xfrm>
            <a:off x="1143000" y="3962400"/>
            <a:ext cx="1496452" cy="2500313"/>
          </a:xfrm>
          <a:prstGeom prst="rect">
            <a:avLst/>
          </a:prstGeom>
          <a:noFill/>
        </p:spPr>
      </p:pic>
      <p:pic>
        <p:nvPicPr>
          <p:cNvPr id="8" name="Picture 3" descr="C:\Users\Ptr. Daniel White\Desktop\Bible pictures\angels\Angels\Angel_gold.gif"/>
          <p:cNvPicPr>
            <a:picLocks noChangeAspect="1" noChangeArrowheads="1"/>
          </p:cNvPicPr>
          <p:nvPr/>
        </p:nvPicPr>
        <p:blipFill>
          <a:blip r:embed="rId4" cstate="print">
            <a:duotone>
              <a:prstClr val="black"/>
              <a:schemeClr val="tx1">
                <a:tint val="45000"/>
                <a:satMod val="400000"/>
              </a:schemeClr>
            </a:duotone>
          </a:blip>
          <a:srcRect/>
          <a:stretch>
            <a:fillRect/>
          </a:stretch>
        </p:blipFill>
        <p:spPr bwMode="auto">
          <a:xfrm>
            <a:off x="2895600" y="0"/>
            <a:ext cx="1496452" cy="2500313"/>
          </a:xfrm>
          <a:prstGeom prst="rect">
            <a:avLst/>
          </a:prstGeom>
          <a:noFill/>
        </p:spPr>
      </p:pic>
      <p:pic>
        <p:nvPicPr>
          <p:cNvPr id="9" name="Picture 3" descr="C:\Users\Ptr. Daniel White\Desktop\Bible pictures\angels\Angels\Angel_gold.gif"/>
          <p:cNvPicPr>
            <a:picLocks noChangeAspect="1" noChangeArrowheads="1"/>
          </p:cNvPicPr>
          <p:nvPr/>
        </p:nvPicPr>
        <p:blipFill>
          <a:blip r:embed="rId4" cstate="print">
            <a:duotone>
              <a:prstClr val="black"/>
              <a:schemeClr val="tx1">
                <a:tint val="45000"/>
                <a:satMod val="400000"/>
              </a:schemeClr>
            </a:duotone>
          </a:blip>
          <a:srcRect/>
          <a:stretch>
            <a:fillRect/>
          </a:stretch>
        </p:blipFill>
        <p:spPr bwMode="auto">
          <a:xfrm>
            <a:off x="4953000" y="0"/>
            <a:ext cx="1496452" cy="2500313"/>
          </a:xfrm>
          <a:prstGeom prst="rect">
            <a:avLst/>
          </a:prstGeom>
          <a:noFill/>
        </p:spPr>
      </p:pic>
      <p:pic>
        <p:nvPicPr>
          <p:cNvPr id="10" name="Picture 3" descr="C:\Users\Ptr. Daniel White\Desktop\Bible pictures\angels\Angels\Angel_gold.gif"/>
          <p:cNvPicPr>
            <a:picLocks noChangeAspect="1" noChangeArrowheads="1"/>
          </p:cNvPicPr>
          <p:nvPr/>
        </p:nvPicPr>
        <p:blipFill>
          <a:blip r:embed="rId4" cstate="print">
            <a:duotone>
              <a:prstClr val="black"/>
              <a:schemeClr val="tx1">
                <a:tint val="45000"/>
                <a:satMod val="400000"/>
              </a:schemeClr>
            </a:duotone>
          </a:blip>
          <a:srcRect/>
          <a:stretch>
            <a:fillRect/>
          </a:stretch>
        </p:blipFill>
        <p:spPr bwMode="auto">
          <a:xfrm>
            <a:off x="6858000" y="3962400"/>
            <a:ext cx="1496452" cy="2500313"/>
          </a:xfrm>
          <a:prstGeom prst="rect">
            <a:avLst/>
          </a:prstGeom>
          <a:noFill/>
        </p:spPr>
      </p:pic>
      <p:pic>
        <p:nvPicPr>
          <p:cNvPr id="11" name="Picture 3" descr="C:\Users\Ptr. Daniel White\Desktop\Bible pictures\angels\Angels\Angel_gold.gif"/>
          <p:cNvPicPr>
            <a:picLocks noChangeAspect="1" noChangeArrowheads="1"/>
          </p:cNvPicPr>
          <p:nvPr/>
        </p:nvPicPr>
        <p:blipFill>
          <a:blip r:embed="rId4" cstate="print">
            <a:duotone>
              <a:prstClr val="black"/>
              <a:schemeClr val="tx1">
                <a:tint val="45000"/>
                <a:satMod val="400000"/>
              </a:schemeClr>
            </a:duotone>
          </a:blip>
          <a:srcRect/>
          <a:stretch>
            <a:fillRect/>
          </a:stretch>
        </p:blipFill>
        <p:spPr bwMode="auto">
          <a:xfrm>
            <a:off x="6781800" y="1066800"/>
            <a:ext cx="1496452" cy="2500313"/>
          </a:xfrm>
          <a:prstGeom prst="rect">
            <a:avLst/>
          </a:prstGeom>
          <a:noFill/>
        </p:spPr>
      </p:pic>
    </p:spTree>
    <p:extLst>
      <p:ext uri="{BB962C8B-B14F-4D97-AF65-F5344CB8AC3E}">
        <p14:creationId xmlns:p14="http://schemas.microsoft.com/office/powerpoint/2010/main" val="355603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1000"/>
                                        <p:tgtEl>
                                          <p:spTgt spid="174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5400" i="1" dirty="0" smtClean="0"/>
              <a:t>“And one of the four beasts gave unto the seven angels seven golden vials full of the wrath of God, who </a:t>
            </a:r>
            <a:r>
              <a:rPr lang="en-US" sz="5400" i="1" dirty="0" err="1" smtClean="0"/>
              <a:t>liveth</a:t>
            </a:r>
            <a:r>
              <a:rPr lang="en-US" sz="5400" i="1" dirty="0" smtClean="0"/>
              <a:t> for ever and ever.”</a:t>
            </a:r>
            <a:br>
              <a:rPr lang="en-US" sz="5400" i="1" dirty="0" smtClean="0"/>
            </a:br>
            <a:endParaRPr lang="en-US" sz="5400" i="1" dirty="0"/>
          </a:p>
        </p:txBody>
      </p:sp>
    </p:spTree>
    <p:extLst>
      <p:ext uri="{BB962C8B-B14F-4D97-AF65-F5344CB8AC3E}">
        <p14:creationId xmlns:p14="http://schemas.microsoft.com/office/powerpoint/2010/main" val="98510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Desktop\Bible pictures\angels\Seven Bowls of God's wrath.jpg"/>
          <p:cNvPicPr>
            <a:picLocks noChangeAspect="1" noChangeArrowheads="1"/>
          </p:cNvPicPr>
          <p:nvPr/>
        </p:nvPicPr>
        <p:blipFill>
          <a:blip r:embed="rId3" cstate="print"/>
          <a:srcRect/>
          <a:stretch>
            <a:fillRect/>
          </a:stretch>
        </p:blipFill>
        <p:spPr bwMode="auto">
          <a:xfrm>
            <a:off x="0" y="1"/>
            <a:ext cx="9144000" cy="6858000"/>
          </a:xfrm>
          <a:prstGeom prst="rect">
            <a:avLst/>
          </a:prstGeom>
          <a:ln>
            <a:noFill/>
          </a:ln>
          <a:effectLst>
            <a:softEdge rad="112500"/>
          </a:effectLst>
        </p:spPr>
      </p:pic>
      <p:sp>
        <p:nvSpPr>
          <p:cNvPr id="2" name="Title 1"/>
          <p:cNvSpPr>
            <a:spLocks noGrp="1"/>
          </p:cNvSpPr>
          <p:nvPr>
            <p:ph type="title"/>
          </p:nvPr>
        </p:nvSpPr>
        <p:spPr/>
        <p:txBody>
          <a:bodyPr>
            <a:normAutofit fontScale="90000"/>
          </a:bodyPr>
          <a:lstStyle/>
          <a:p>
            <a:r>
              <a:rPr lang="en-US" sz="4900" b="1" dirty="0" smtClean="0">
                <a:effectLst>
                  <a:glow rad="101600">
                    <a:schemeClr val="bg1">
                      <a:alpha val="60000"/>
                    </a:schemeClr>
                  </a:glow>
                </a:effectLst>
              </a:rPr>
              <a:t>The Seven Vile Judgments</a:t>
            </a:r>
            <a:r>
              <a:rPr lang="en-US" b="1" dirty="0" smtClean="0">
                <a:effectLst>
                  <a:glow rad="101600">
                    <a:schemeClr val="bg1">
                      <a:alpha val="60000"/>
                    </a:schemeClr>
                  </a:glow>
                </a:effectLst>
              </a:rPr>
              <a:t/>
            </a:r>
            <a:br>
              <a:rPr lang="en-US" b="1" dirty="0" smtClean="0">
                <a:effectLst>
                  <a:glow rad="101600">
                    <a:schemeClr val="bg1">
                      <a:alpha val="60000"/>
                    </a:schemeClr>
                  </a:glow>
                </a:effectLst>
              </a:rPr>
            </a:br>
            <a:r>
              <a:rPr lang="en-US" b="1" i="1" dirty="0" smtClean="0">
                <a:effectLst>
                  <a:glow rad="101600">
                    <a:schemeClr val="bg1">
                      <a:alpha val="60000"/>
                    </a:schemeClr>
                  </a:glow>
                </a:effectLst>
              </a:rPr>
              <a:t>(Revelation 16:1-21)</a:t>
            </a:r>
            <a:endParaRPr lang="en-US" b="1" i="1" dirty="0">
              <a:effectLst>
                <a:glow rad="101600">
                  <a:schemeClr val="bg1">
                    <a:alpha val="60000"/>
                  </a:schemeClr>
                </a:glow>
              </a:effectLst>
            </a:endParaRPr>
          </a:p>
        </p:txBody>
      </p:sp>
    </p:spTree>
    <p:extLst>
      <p:ext uri="{BB962C8B-B14F-4D97-AF65-F5344CB8AC3E}">
        <p14:creationId xmlns:p14="http://schemas.microsoft.com/office/powerpoint/2010/main" val="61100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tr. Daniel White\Desktop\Bible pictures\Prophecy pictures\prophecy pictures\revelation\bowl judgments\scan0126.jpg"/>
          <p:cNvPicPr>
            <a:picLocks noChangeAspect="1" noChangeArrowheads="1"/>
          </p:cNvPicPr>
          <p:nvPr/>
        </p:nvPicPr>
        <p:blipFill>
          <a:blip r:embed="rId3" cstate="print"/>
          <a:srcRect/>
          <a:stretch>
            <a:fillRect/>
          </a:stretch>
        </p:blipFill>
        <p:spPr bwMode="auto">
          <a:xfrm>
            <a:off x="0" y="0"/>
            <a:ext cx="5233987" cy="6970427"/>
          </a:xfrm>
          <a:prstGeom prst="rect">
            <a:avLst/>
          </a:prstGeom>
          <a:noFill/>
        </p:spPr>
      </p:pic>
      <p:sp>
        <p:nvSpPr>
          <p:cNvPr id="4" name="Rectangle 3"/>
          <p:cNvSpPr/>
          <p:nvPr/>
        </p:nvSpPr>
        <p:spPr>
          <a:xfrm>
            <a:off x="5257800" y="762000"/>
            <a:ext cx="3886200" cy="5632311"/>
          </a:xfrm>
          <a:prstGeom prst="rect">
            <a:avLst/>
          </a:prstGeom>
        </p:spPr>
        <p:txBody>
          <a:bodyPr wrap="square">
            <a:spAutoFit/>
          </a:bodyPr>
          <a:lstStyle/>
          <a:p>
            <a:pPr algn="ctr"/>
            <a:r>
              <a:rPr lang="en-US" sz="4000" i="1" dirty="0" smtClean="0">
                <a:effectLst>
                  <a:glow rad="101600">
                    <a:schemeClr val="bg1">
                      <a:alpha val="60000"/>
                    </a:schemeClr>
                  </a:glow>
                </a:effectLst>
              </a:rPr>
              <a:t>“And I heard a great voice out of the temple saying to the seven angels, Go your ways, and pour out the vials of the wrath of God upon the earth.”</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239972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4800"/>
            <a:ext cx="4343400" cy="6186309"/>
          </a:xfrm>
          <a:prstGeom prst="rect">
            <a:avLst/>
          </a:prstGeom>
        </p:spPr>
        <p:txBody>
          <a:bodyPr wrap="square">
            <a:spAutoFit/>
          </a:bodyPr>
          <a:lstStyle/>
          <a:p>
            <a:pPr algn="ctr"/>
            <a:r>
              <a:rPr lang="en-US" sz="3600" i="1" dirty="0" smtClean="0"/>
              <a:t>“And the first went, and poured out his vial upon the earth; and there fell a noisome and grievous (painful) sore upon the men which had the mark of the beast, and upon them which worshipped his image.”</a:t>
            </a:r>
            <a:endParaRPr lang="en-US" sz="3600" i="1" dirty="0"/>
          </a:p>
        </p:txBody>
      </p:sp>
      <p:pic>
        <p:nvPicPr>
          <p:cNvPr id="36866" name="Picture 2" descr="C:\Users\Ptr. Daniel White\Desktop\Bible pictures\Prophecy pictures\prophecy pictures\revelation\Bowls of God's Judgement.jpg"/>
          <p:cNvPicPr>
            <a:picLocks noChangeAspect="1" noChangeArrowheads="1"/>
          </p:cNvPicPr>
          <p:nvPr/>
        </p:nvPicPr>
        <p:blipFill>
          <a:blip r:embed="rId3" cstate="print">
            <a:lum bright="-10000"/>
          </a:blip>
          <a:srcRect t="1674" r="52287" b="24811"/>
          <a:stretch>
            <a:fillRect/>
          </a:stretch>
        </p:blipFill>
        <p:spPr bwMode="auto">
          <a:xfrm flipH="1">
            <a:off x="4419600" y="0"/>
            <a:ext cx="4724400" cy="5715000"/>
          </a:xfrm>
          <a:prstGeom prst="rect">
            <a:avLst/>
          </a:prstGeom>
          <a:noFill/>
          <a:effectLst>
            <a:reflection blurRad="6350" stA="50000" endA="295" endPos="92000" dist="101600" dir="5400000" sy="-100000" algn="bl" rotWithShape="0"/>
          </a:effectLst>
        </p:spPr>
      </p:pic>
      <p:pic>
        <p:nvPicPr>
          <p:cNvPr id="36867" name="Picture 3" descr="C:\Users\Ptr. Daniel White\Desktop\Bible pictures\Prophecy pictures\prophecy pictures\revelation\bowl judgments\wolverton10.jpg"/>
          <p:cNvPicPr>
            <a:picLocks noChangeAspect="1" noChangeArrowheads="1"/>
          </p:cNvPicPr>
          <p:nvPr/>
        </p:nvPicPr>
        <p:blipFill>
          <a:blip r:embed="rId4" cstate="print"/>
          <a:srcRect/>
          <a:stretch>
            <a:fillRect/>
          </a:stretch>
        </p:blipFill>
        <p:spPr bwMode="auto">
          <a:xfrm>
            <a:off x="4394200" y="3822700"/>
            <a:ext cx="4749800" cy="3035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14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fade">
                                      <p:cBhvr>
                                        <p:cTn id="7" dur="20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228600"/>
            <a:ext cx="4191000" cy="6629400"/>
          </a:xfrm>
        </p:spPr>
        <p:txBody>
          <a:bodyPr/>
          <a:lstStyle/>
          <a:p>
            <a:r>
              <a:rPr lang="en-US" i="1" dirty="0" smtClean="0"/>
              <a:t>“And the second angel poured out his vial upon the sea; and it became as the blood of a dead man: and every living soul died in the sea.”</a:t>
            </a:r>
            <a:endParaRPr lang="en-US" i="1" dirty="0"/>
          </a:p>
        </p:txBody>
      </p:sp>
      <p:pic>
        <p:nvPicPr>
          <p:cNvPr id="38914" name="Picture 2" descr="C:\Users\Ptr. Daniel White\Desktop\Bible pictures\Prophecy pictures\prophecy pictures\revelation\bowl judgments\Bowls of God's Judgement.jpg"/>
          <p:cNvPicPr>
            <a:picLocks noChangeAspect="1" noChangeArrowheads="1"/>
          </p:cNvPicPr>
          <p:nvPr/>
        </p:nvPicPr>
        <p:blipFill>
          <a:blip r:embed="rId3" cstate="print">
            <a:lum bright="-10000"/>
          </a:blip>
          <a:srcRect l="52264" b="27433"/>
          <a:stretch>
            <a:fillRect/>
          </a:stretch>
        </p:blipFill>
        <p:spPr bwMode="auto">
          <a:xfrm flipH="1">
            <a:off x="0" y="0"/>
            <a:ext cx="4495802" cy="4656365"/>
          </a:xfrm>
          <a:prstGeom prst="rect">
            <a:avLst/>
          </a:prstGeom>
          <a:noFill/>
          <a:effectLst>
            <a:reflection blurRad="6350" stA="50000" endA="295" endPos="92000" dist="101600" dir="5400000" sy="-100000" algn="bl" rotWithShape="0"/>
          </a:effectLst>
        </p:spPr>
      </p:pic>
      <p:pic>
        <p:nvPicPr>
          <p:cNvPr id="38915" name="Picture 3" descr="C:\Users\Ptr. Daniel White\Desktop\Bible pictures\Prophecy pictures\prophecy pictures\revelation\bowl judgments\Seven Last Plagues Chart.jpg"/>
          <p:cNvPicPr>
            <a:picLocks noChangeAspect="1" noChangeArrowheads="1"/>
          </p:cNvPicPr>
          <p:nvPr/>
        </p:nvPicPr>
        <p:blipFill>
          <a:blip r:embed="rId4" cstate="print">
            <a:lum bright="-10000" contrast="30000"/>
          </a:blip>
          <a:srcRect l="15305" t="59477" r="69108" b="-832"/>
          <a:stretch>
            <a:fillRect/>
          </a:stretch>
        </p:blipFill>
        <p:spPr bwMode="auto">
          <a:xfrm>
            <a:off x="381000" y="3293806"/>
            <a:ext cx="3810000" cy="35641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4928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fade">
                                      <p:cBhvr>
                                        <p:cTn id="7" dur="2000"/>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752600"/>
            <a:ext cx="6705600" cy="1938992"/>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15:1-16:21</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Final Vial </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(bowl) Judgments”</a:t>
            </a:r>
          </a:p>
        </p:txBody>
      </p:sp>
    </p:spTree>
    <p:extLst>
      <p:ext uri="{BB962C8B-B14F-4D97-AF65-F5344CB8AC3E}">
        <p14:creationId xmlns:p14="http://schemas.microsoft.com/office/powerpoint/2010/main" val="292859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4267200" cy="6430962"/>
          </a:xfrm>
        </p:spPr>
        <p:txBody>
          <a:bodyPr/>
          <a:lstStyle/>
          <a:p>
            <a:r>
              <a:rPr lang="en-US" i="1" dirty="0" smtClean="0"/>
              <a:t>“And the third angel poured out his vial upon the rivers and fountains of waters; and they became blood.”</a:t>
            </a:r>
            <a:endParaRPr lang="en-US" i="1" dirty="0"/>
          </a:p>
        </p:txBody>
      </p:sp>
      <p:pic>
        <p:nvPicPr>
          <p:cNvPr id="39938" name="Picture 2" descr="C:\Users\Ptr. Daniel White\Desktop\scan0126.jpg"/>
          <p:cNvPicPr>
            <a:picLocks noChangeAspect="1" noChangeArrowheads="1"/>
          </p:cNvPicPr>
          <p:nvPr/>
        </p:nvPicPr>
        <p:blipFill>
          <a:blip r:embed="rId3" cstate="print">
            <a:lum bright="-10000"/>
          </a:blip>
          <a:srcRect t="56331" r="45352"/>
          <a:stretch>
            <a:fillRect/>
          </a:stretch>
        </p:blipFill>
        <p:spPr bwMode="auto">
          <a:xfrm flipH="1">
            <a:off x="4732155" y="0"/>
            <a:ext cx="4411845" cy="4343400"/>
          </a:xfrm>
          <a:prstGeom prst="rect">
            <a:avLst/>
          </a:prstGeom>
          <a:noFill/>
          <a:effectLst>
            <a:reflection blurRad="6350" stA="50000" endA="295" endPos="92000" dist="101600" dir="5400000" sy="-100000" algn="bl" rotWithShape="0"/>
          </a:effectLst>
        </p:spPr>
      </p:pic>
      <p:pic>
        <p:nvPicPr>
          <p:cNvPr id="39939" name="Picture 3" descr="C:\Users\Ptr. Daniel White\Desktop\Bible pictures\Prophecy pictures\prophecy pictures\revelation\bowl judgments\The Seven Last Plagues Chart.jpg"/>
          <p:cNvPicPr>
            <a:picLocks noChangeAspect="1" noChangeArrowheads="1"/>
          </p:cNvPicPr>
          <p:nvPr/>
        </p:nvPicPr>
        <p:blipFill>
          <a:blip r:embed="rId4" cstate="print">
            <a:lum contrast="40000"/>
          </a:blip>
          <a:srcRect l="30358" t="60398" r="54054" b="-327"/>
          <a:stretch>
            <a:fillRect/>
          </a:stretch>
        </p:blipFill>
        <p:spPr bwMode="auto">
          <a:xfrm>
            <a:off x="5410199" y="3937819"/>
            <a:ext cx="3233057" cy="29201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431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fade">
                                      <p:cBhvr>
                                        <p:cTn id="7" dur="2000"/>
                                        <p:tgtEl>
                                          <p:spTgt spid="39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458200" cy="3352800"/>
          </a:xfrm>
        </p:spPr>
        <p:txBody>
          <a:bodyPr>
            <a:noAutofit/>
          </a:bodyPr>
          <a:lstStyle/>
          <a:p>
            <a:r>
              <a:rPr lang="en-US" sz="3600" i="1" dirty="0" smtClean="0"/>
              <a:t>“And I heard the angel of the waters say, Thou art righteous, O Lord, which art, and </a:t>
            </a:r>
            <a:r>
              <a:rPr lang="en-US" sz="3600" i="1" dirty="0" err="1" smtClean="0"/>
              <a:t>wast</a:t>
            </a:r>
            <a:r>
              <a:rPr lang="en-US" sz="3600" i="1" dirty="0" smtClean="0"/>
              <a:t>, and shalt be, because thou hast judged thus. For they have shed the blood of saints and prophets, and thou hast given them blood to drink; for they are worthy.”</a:t>
            </a:r>
            <a:br>
              <a:rPr lang="en-US" sz="3600" i="1" dirty="0" smtClean="0"/>
            </a:br>
            <a:r>
              <a:rPr lang="en-US" sz="3600" i="1" dirty="0" smtClean="0"/>
              <a:t/>
            </a:r>
            <a:br>
              <a:rPr lang="en-US" sz="3600" i="1" dirty="0" smtClean="0"/>
            </a:br>
            <a:endParaRPr lang="en-US" sz="3600" i="1" dirty="0"/>
          </a:p>
        </p:txBody>
      </p:sp>
      <p:pic>
        <p:nvPicPr>
          <p:cNvPr id="4098" name="Picture 2" descr="C:\Users\Dan White\Pictures\Bible pictures\Prophecy pictures\article-2199800-14E2A79F000005DC-361_964x567.jpg"/>
          <p:cNvPicPr>
            <a:picLocks noChangeAspect="1" noChangeArrowheads="1"/>
          </p:cNvPicPr>
          <p:nvPr/>
        </p:nvPicPr>
        <p:blipFill>
          <a:blip r:embed="rId2" cstate="print"/>
          <a:srcRect l="44011" t="-549"/>
          <a:stretch>
            <a:fillRect/>
          </a:stretch>
        </p:blipFill>
        <p:spPr bwMode="auto">
          <a:xfrm>
            <a:off x="5791200" y="3581400"/>
            <a:ext cx="3101975" cy="3276600"/>
          </a:xfrm>
          <a:prstGeom prst="rect">
            <a:avLst/>
          </a:prstGeom>
          <a:noFill/>
        </p:spPr>
      </p:pic>
      <p:pic>
        <p:nvPicPr>
          <p:cNvPr id="81924" name="Picture 4" descr="http://designyoutrust.com/wp-content/uploads/2011/12/1177.jpg"/>
          <p:cNvPicPr>
            <a:picLocks noChangeAspect="1" noChangeArrowheads="1"/>
          </p:cNvPicPr>
          <p:nvPr/>
        </p:nvPicPr>
        <p:blipFill>
          <a:blip r:embed="rId3" cstate="print"/>
          <a:srcRect/>
          <a:stretch>
            <a:fillRect/>
          </a:stretch>
        </p:blipFill>
        <p:spPr bwMode="auto">
          <a:xfrm>
            <a:off x="381000" y="3556000"/>
            <a:ext cx="4953000" cy="3302000"/>
          </a:xfrm>
          <a:prstGeom prst="rect">
            <a:avLst/>
          </a:prstGeom>
          <a:noFill/>
        </p:spPr>
      </p:pic>
    </p:spTree>
    <p:extLst>
      <p:ext uri="{BB962C8B-B14F-4D97-AF65-F5344CB8AC3E}">
        <p14:creationId xmlns:p14="http://schemas.microsoft.com/office/powerpoint/2010/main" val="118769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n White\Pictures\Bible pictures\Jesus\priest-and-holy-of-holies (2).jpg"/>
          <p:cNvPicPr>
            <a:picLocks noChangeAspect="1" noChangeArrowheads="1"/>
          </p:cNvPicPr>
          <p:nvPr/>
        </p:nvPicPr>
        <p:blipFill>
          <a:blip r:embed="rId2" cstate="print"/>
          <a:srcRect/>
          <a:stretch>
            <a:fillRect/>
          </a:stretch>
        </p:blipFill>
        <p:spPr bwMode="auto">
          <a:xfrm>
            <a:off x="0" y="-38100"/>
            <a:ext cx="9194800" cy="6896100"/>
          </a:xfrm>
          <a:prstGeom prst="rect">
            <a:avLst/>
          </a:prstGeom>
          <a:noFill/>
        </p:spPr>
      </p:pic>
      <p:sp>
        <p:nvSpPr>
          <p:cNvPr id="2" name="Title 1"/>
          <p:cNvSpPr>
            <a:spLocks noGrp="1"/>
          </p:cNvSpPr>
          <p:nvPr>
            <p:ph type="title"/>
          </p:nvPr>
        </p:nvSpPr>
        <p:spPr>
          <a:xfrm>
            <a:off x="1066800" y="274638"/>
            <a:ext cx="6172200" cy="5745162"/>
          </a:xfrm>
        </p:spPr>
        <p:txBody>
          <a:bodyPr>
            <a:normAutofit/>
          </a:bodyPr>
          <a:lstStyle/>
          <a:p>
            <a:r>
              <a:rPr lang="en-US" b="1" i="1" dirty="0" smtClean="0">
                <a:solidFill>
                  <a:schemeClr val="accent6">
                    <a:lumMod val="20000"/>
                    <a:lumOff val="80000"/>
                  </a:schemeClr>
                </a:solidFill>
                <a:effectLst>
                  <a:glow rad="101600">
                    <a:schemeClr val="bg1">
                      <a:alpha val="60000"/>
                    </a:schemeClr>
                  </a:glow>
                </a:effectLst>
              </a:rPr>
              <a:t>“And I heard another (angel) out of the altar say, Even so, Lord God Almighty, true and righteous are thy judgments.”</a:t>
            </a:r>
            <a:endParaRPr lang="en-US" b="1" i="1" dirty="0">
              <a:solidFill>
                <a:schemeClr val="accent6">
                  <a:lumMod val="20000"/>
                  <a:lumOff val="80000"/>
                </a:schemeClr>
              </a:solidFill>
              <a:effectLst>
                <a:glow rad="101600">
                  <a:schemeClr val="bg1">
                    <a:alpha val="60000"/>
                  </a:schemeClr>
                </a:glow>
              </a:effectLst>
            </a:endParaRPr>
          </a:p>
        </p:txBody>
      </p:sp>
    </p:spTree>
    <p:extLst>
      <p:ext uri="{BB962C8B-B14F-4D97-AF65-F5344CB8AC3E}">
        <p14:creationId xmlns:p14="http://schemas.microsoft.com/office/powerpoint/2010/main" val="412305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0"/>
            <a:ext cx="5029200" cy="6705600"/>
          </a:xfrm>
        </p:spPr>
        <p:txBody>
          <a:bodyPr>
            <a:noAutofit/>
          </a:bodyPr>
          <a:lstStyle/>
          <a:p>
            <a:r>
              <a:rPr lang="en-US" sz="3600" i="1" dirty="0" smtClean="0"/>
              <a:t>“And the fourth angel poured out his vial upon the sun; and power was given unto him to scorch men with fire. And men were scorched with great heat, and blasphemed the name of God, which </a:t>
            </a:r>
            <a:br>
              <a:rPr lang="en-US" sz="3600" i="1" dirty="0" smtClean="0"/>
            </a:br>
            <a:r>
              <a:rPr lang="en-US" sz="3600" i="1" dirty="0" smtClean="0"/>
              <a:t>hath power over these </a:t>
            </a:r>
            <a:br>
              <a:rPr lang="en-US" sz="3600" i="1" dirty="0" smtClean="0"/>
            </a:br>
            <a:r>
              <a:rPr lang="en-US" sz="3600" i="1" dirty="0" smtClean="0"/>
              <a:t>plagues: and they </a:t>
            </a:r>
            <a:br>
              <a:rPr lang="en-US" sz="3600" i="1" dirty="0" smtClean="0"/>
            </a:br>
            <a:r>
              <a:rPr lang="en-US" sz="3600" i="1" dirty="0" smtClean="0"/>
              <a:t>repented not to give </a:t>
            </a:r>
            <a:br>
              <a:rPr lang="en-US" sz="3600" i="1" dirty="0" smtClean="0"/>
            </a:br>
            <a:r>
              <a:rPr lang="en-US" sz="3600" i="1" dirty="0" smtClean="0"/>
              <a:t>him glory.”</a:t>
            </a:r>
            <a:endParaRPr lang="en-US" sz="3600" i="1" dirty="0"/>
          </a:p>
        </p:txBody>
      </p:sp>
      <p:pic>
        <p:nvPicPr>
          <p:cNvPr id="40962" name="Picture 2" descr="C:\Users\Ptr. Daniel White\Desktop\scan0126.jpg"/>
          <p:cNvPicPr>
            <a:picLocks noChangeAspect="1" noChangeArrowheads="1"/>
          </p:cNvPicPr>
          <p:nvPr/>
        </p:nvPicPr>
        <p:blipFill>
          <a:blip r:embed="rId3" cstate="print"/>
          <a:srcRect l="56113" t="54424" b="4708"/>
          <a:stretch>
            <a:fillRect/>
          </a:stretch>
        </p:blipFill>
        <p:spPr bwMode="auto">
          <a:xfrm rot="10800000" flipH="1">
            <a:off x="0" y="0"/>
            <a:ext cx="4114800" cy="4630548"/>
          </a:xfrm>
          <a:prstGeom prst="rect">
            <a:avLst/>
          </a:prstGeom>
          <a:noFill/>
          <a:effectLst>
            <a:reflection blurRad="6350" stA="50000" endA="295" endPos="92000" dist="101600" dir="5400000" sy="-100000" algn="bl" rotWithShape="0"/>
          </a:effectLst>
        </p:spPr>
      </p:pic>
      <p:pic>
        <p:nvPicPr>
          <p:cNvPr id="40963" name="Picture 3" descr="C:\Users\Ptr. Daniel White\Desktop\Bible pictures\Prophecy pictures\prophecy pictures\revelation\bowl judgments\wolverton12.jpg"/>
          <p:cNvPicPr>
            <a:picLocks noChangeAspect="1" noChangeArrowheads="1"/>
          </p:cNvPicPr>
          <p:nvPr/>
        </p:nvPicPr>
        <p:blipFill>
          <a:blip r:embed="rId4" cstate="print"/>
          <a:srcRect/>
          <a:stretch>
            <a:fillRect/>
          </a:stretch>
        </p:blipFill>
        <p:spPr bwMode="auto">
          <a:xfrm>
            <a:off x="0" y="4151474"/>
            <a:ext cx="4114800" cy="2706526"/>
          </a:xfrm>
          <a:prstGeom prst="rect">
            <a:avLst/>
          </a:prstGeom>
          <a:noFill/>
        </p:spPr>
      </p:pic>
    </p:spTree>
    <p:extLst>
      <p:ext uri="{BB962C8B-B14F-4D97-AF65-F5344CB8AC3E}">
        <p14:creationId xmlns:p14="http://schemas.microsoft.com/office/powerpoint/2010/main" val="61495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fade">
                                      <p:cBhvr>
                                        <p:cTn id="7" dur="20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19600"/>
            <a:ext cx="9144000" cy="2286000"/>
          </a:xfrm>
        </p:spPr>
        <p:txBody>
          <a:bodyPr>
            <a:noAutofit/>
          </a:bodyPr>
          <a:lstStyle/>
          <a:p>
            <a:r>
              <a:rPr lang="en-US" sz="3600" i="1" dirty="0" smtClean="0"/>
              <a:t>“And the fifth angel poured out his vial upon the seat of the beast; and his kingdom was full </a:t>
            </a:r>
            <a:br>
              <a:rPr lang="en-US" sz="3600" i="1" dirty="0" smtClean="0"/>
            </a:br>
            <a:r>
              <a:rPr lang="en-US" sz="3600" i="1" dirty="0" smtClean="0"/>
              <a:t>of darkness; and they gnawed their </a:t>
            </a:r>
            <a:br>
              <a:rPr lang="en-US" sz="3600" i="1" dirty="0" smtClean="0"/>
            </a:br>
            <a:r>
              <a:rPr lang="en-US" sz="3600" i="1" dirty="0" smtClean="0"/>
              <a:t>tongues for pain.”</a:t>
            </a:r>
            <a:endParaRPr lang="en-US" sz="3600" i="1" dirty="0"/>
          </a:p>
        </p:txBody>
      </p:sp>
      <p:pic>
        <p:nvPicPr>
          <p:cNvPr id="41986" name="Picture 2" descr="C:\Users\Ptr. Daniel White\Desktop\Bible pictures\Prophecy pictures\prophecy pictures\revelation\bowl judgments\Fifth bowl judgment.jpg"/>
          <p:cNvPicPr>
            <a:picLocks noChangeAspect="1" noChangeArrowheads="1"/>
          </p:cNvPicPr>
          <p:nvPr/>
        </p:nvPicPr>
        <p:blipFill>
          <a:blip r:embed="rId3" cstate="print">
            <a:lum bright="-10000"/>
          </a:blip>
          <a:srcRect/>
          <a:stretch>
            <a:fillRect/>
          </a:stretch>
        </p:blipFill>
        <p:spPr bwMode="auto">
          <a:xfrm>
            <a:off x="2057400" y="228600"/>
            <a:ext cx="5566785" cy="4114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Rectangle 4"/>
          <p:cNvSpPr/>
          <p:nvPr/>
        </p:nvSpPr>
        <p:spPr>
          <a:xfrm>
            <a:off x="1981200" y="152400"/>
            <a:ext cx="5715000" cy="4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988" name="Picture 4" descr="C:\Users\Ptr. Daniel White\Desktop\Bible pictures\faces\mourning.jpg"/>
          <p:cNvPicPr>
            <a:picLocks noChangeAspect="1" noChangeArrowheads="1"/>
          </p:cNvPicPr>
          <p:nvPr/>
        </p:nvPicPr>
        <p:blipFill>
          <a:blip r:embed="rId4" cstate="print"/>
          <a:srcRect/>
          <a:stretch>
            <a:fillRect/>
          </a:stretch>
        </p:blipFill>
        <p:spPr bwMode="auto">
          <a:xfrm>
            <a:off x="2819400" y="228600"/>
            <a:ext cx="3830510" cy="4224535"/>
          </a:xfrm>
          <a:prstGeom prst="ellipse">
            <a:avLst/>
          </a:prstGeom>
          <a:ln>
            <a:noFill/>
          </a:ln>
          <a:effectLst>
            <a:softEdge rad="112500"/>
          </a:effectLst>
        </p:spPr>
      </p:pic>
    </p:spTree>
    <p:extLst>
      <p:ext uri="{BB962C8B-B14F-4D97-AF65-F5344CB8AC3E}">
        <p14:creationId xmlns:p14="http://schemas.microsoft.com/office/powerpoint/2010/main" val="175892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988"/>
                                        </p:tgtEl>
                                        <p:attrNameLst>
                                          <p:attrName>style.visibility</p:attrName>
                                        </p:attrNameLst>
                                      </p:cBhvr>
                                      <p:to>
                                        <p:strVal val="visible"/>
                                      </p:to>
                                    </p:set>
                                    <p:animEffect transition="in" filter="fade">
                                      <p:cBhvr>
                                        <p:cTn id="12" dur="2000"/>
                                        <p:tgtEl>
                                          <p:spTgt spid="4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286000"/>
          </a:xfrm>
        </p:spPr>
        <p:txBody>
          <a:bodyPr>
            <a:normAutofit fontScale="90000"/>
          </a:bodyPr>
          <a:lstStyle/>
          <a:p>
            <a:r>
              <a:rPr lang="en-US" i="1" dirty="0" smtClean="0"/>
              <a:t>“And blasphemed the God of heaven because of their pains and their sores, and repented not of their deeds.”</a:t>
            </a:r>
            <a:endParaRPr lang="en-US" i="1" dirty="0"/>
          </a:p>
        </p:txBody>
      </p:sp>
      <p:pic>
        <p:nvPicPr>
          <p:cNvPr id="5122" name="Picture 2" descr="C:\Users\Dan White\Pictures\Bible pictures\Prophecy pictures\prophecy pictures\revelation\bowl judgments\wolverton11.jpg"/>
          <p:cNvPicPr>
            <a:picLocks noChangeAspect="1" noChangeArrowheads="1"/>
          </p:cNvPicPr>
          <p:nvPr/>
        </p:nvPicPr>
        <p:blipFill>
          <a:blip r:embed="rId2" cstate="print"/>
          <a:srcRect/>
          <a:stretch>
            <a:fillRect/>
          </a:stretch>
        </p:blipFill>
        <p:spPr bwMode="auto">
          <a:xfrm>
            <a:off x="1524000" y="2544347"/>
            <a:ext cx="6611910" cy="4313653"/>
          </a:xfrm>
          <a:prstGeom prst="rect">
            <a:avLst/>
          </a:prstGeom>
          <a:noFill/>
        </p:spPr>
      </p:pic>
    </p:spTree>
    <p:extLst>
      <p:ext uri="{BB962C8B-B14F-4D97-AF65-F5344CB8AC3E}">
        <p14:creationId xmlns:p14="http://schemas.microsoft.com/office/powerpoint/2010/main" val="246678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4114800" cy="6858000"/>
          </a:xfrm>
        </p:spPr>
        <p:txBody>
          <a:bodyPr>
            <a:normAutofit fontScale="90000"/>
          </a:bodyPr>
          <a:lstStyle/>
          <a:p>
            <a:r>
              <a:rPr lang="en-US" i="1" dirty="0" smtClean="0"/>
              <a:t>“And the sixth angel poured out his vial upon the great river Euphrates; and the water thereof was dried up, that the way of the kings of the east might be prepared.”</a:t>
            </a:r>
            <a:endParaRPr lang="en-US" i="1" dirty="0"/>
          </a:p>
        </p:txBody>
      </p:sp>
      <p:pic>
        <p:nvPicPr>
          <p:cNvPr id="44034" name="Picture 2" descr="C:\Users\Ptr. Daniel White\Desktop\Bible pictures\Prophecy pictures\prophecy pictures\revelation\bowl judgments\Angels w vials BBL99-128.jpg"/>
          <p:cNvPicPr>
            <a:picLocks noChangeAspect="1" noChangeArrowheads="1"/>
          </p:cNvPicPr>
          <p:nvPr/>
        </p:nvPicPr>
        <p:blipFill>
          <a:blip r:embed="rId3" cstate="print">
            <a:duotone>
              <a:schemeClr val="accent6">
                <a:shade val="45000"/>
                <a:satMod val="135000"/>
              </a:schemeClr>
              <a:prstClr val="white"/>
            </a:duotone>
            <a:lum bright="-20000" contrast="30000"/>
          </a:blip>
          <a:srcRect/>
          <a:stretch>
            <a:fillRect/>
          </a:stretch>
        </p:blipFill>
        <p:spPr bwMode="auto">
          <a:xfrm>
            <a:off x="4612424" y="0"/>
            <a:ext cx="4531576" cy="3733800"/>
          </a:xfrm>
          <a:prstGeom prst="rect">
            <a:avLst/>
          </a:prstGeom>
          <a:noFill/>
          <a:effectLst>
            <a:reflection blurRad="6350" stA="50000" endA="295" endPos="92000" dist="101600" dir="5400000" sy="-100000" algn="bl" rotWithShape="0"/>
          </a:effectLst>
        </p:spPr>
      </p:pic>
      <p:pic>
        <p:nvPicPr>
          <p:cNvPr id="5122" name="Picture 2" descr="C:\Users\Ptr. Daniel White\Desktop\Bible pictures\Prophecy pictures\prophecy pictures\revelation\euphrates.gif"/>
          <p:cNvPicPr>
            <a:picLocks noChangeAspect="1" noChangeArrowheads="1"/>
          </p:cNvPicPr>
          <p:nvPr/>
        </p:nvPicPr>
        <p:blipFill>
          <a:blip r:embed="rId4" cstate="print"/>
          <a:srcRect/>
          <a:stretch>
            <a:fillRect/>
          </a:stretch>
        </p:blipFill>
        <p:spPr bwMode="auto">
          <a:xfrm>
            <a:off x="4495800" y="3581400"/>
            <a:ext cx="4800600" cy="3429000"/>
          </a:xfrm>
          <a:prstGeom prst="rect">
            <a:avLst/>
          </a:prstGeom>
          <a:ln>
            <a:noFill/>
          </a:ln>
          <a:effectLst>
            <a:softEdge rad="112500"/>
          </a:effectLst>
        </p:spPr>
      </p:pic>
      <p:pic>
        <p:nvPicPr>
          <p:cNvPr id="4" name="Picture 2"/>
          <p:cNvPicPr>
            <a:picLocks noChangeAspect="1" noChangeArrowheads="1"/>
          </p:cNvPicPr>
          <p:nvPr/>
        </p:nvPicPr>
        <p:blipFill>
          <a:blip r:embed="rId5" cstate="print"/>
          <a:srcRect/>
          <a:stretch>
            <a:fillRect/>
          </a:stretch>
        </p:blipFill>
        <p:spPr bwMode="auto">
          <a:xfrm>
            <a:off x="4572000" y="3657600"/>
            <a:ext cx="4572000" cy="3200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4963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28600"/>
            <a:ext cx="8153400" cy="1754326"/>
          </a:xfrm>
          <a:prstGeom prst="rect">
            <a:avLst/>
          </a:prstGeom>
        </p:spPr>
        <p:txBody>
          <a:bodyPr wrap="square">
            <a:spAutoFit/>
          </a:bodyPr>
          <a:lstStyle/>
          <a:p>
            <a:pPr algn="ctr"/>
            <a:r>
              <a:rPr lang="en-US" sz="5400" i="1" dirty="0" smtClean="0">
                <a:effectLst>
                  <a:glow rad="228600">
                    <a:schemeClr val="accent2">
                      <a:satMod val="175000"/>
                      <a:alpha val="40000"/>
                    </a:schemeClr>
                  </a:glow>
                </a:effectLst>
              </a:rPr>
              <a:t>Preparation for the Battle of Armageddon Begins </a:t>
            </a:r>
          </a:p>
        </p:txBody>
      </p:sp>
      <p:sp>
        <p:nvSpPr>
          <p:cNvPr id="3" name="Rectangle 2"/>
          <p:cNvSpPr/>
          <p:nvPr/>
        </p:nvSpPr>
        <p:spPr>
          <a:xfrm>
            <a:off x="1905000" y="3352801"/>
            <a:ext cx="5257800" cy="2554545"/>
          </a:xfrm>
          <a:prstGeom prst="rect">
            <a:avLst/>
          </a:prstGeom>
        </p:spPr>
        <p:txBody>
          <a:bodyPr wrap="square">
            <a:spAutoFit/>
          </a:bodyPr>
          <a:lstStyle/>
          <a:p>
            <a:pPr algn="ctr"/>
            <a:r>
              <a:rPr lang="en-US" sz="4000" i="1" dirty="0" smtClean="0"/>
              <a:t>“And he gathered them together into a place called in the Hebrew tongue Armageddon.”</a:t>
            </a:r>
            <a:endParaRPr lang="en-US" sz="4000" i="1" dirty="0"/>
          </a:p>
        </p:txBody>
      </p:sp>
      <p:pic>
        <p:nvPicPr>
          <p:cNvPr id="68610" name="Picture 2" descr="http://desertpastor.typepad.com/photos/uncategorized/cnn_armageddon_zahn_1.jpg"/>
          <p:cNvPicPr>
            <a:picLocks noChangeAspect="1" noChangeArrowheads="1"/>
          </p:cNvPicPr>
          <p:nvPr/>
        </p:nvPicPr>
        <p:blipFill>
          <a:blip r:embed="rId3" cstate="print"/>
          <a:srcRect/>
          <a:stretch>
            <a:fillRect/>
          </a:stretch>
        </p:blipFill>
        <p:spPr bwMode="auto">
          <a:xfrm>
            <a:off x="1524000" y="2286000"/>
            <a:ext cx="5976471" cy="4572000"/>
          </a:xfrm>
          <a:prstGeom prst="rect">
            <a:avLst/>
          </a:prstGeom>
          <a:noFill/>
        </p:spPr>
      </p:pic>
    </p:spTree>
    <p:extLst>
      <p:ext uri="{BB962C8B-B14F-4D97-AF65-F5344CB8AC3E}">
        <p14:creationId xmlns:p14="http://schemas.microsoft.com/office/powerpoint/2010/main" val="83347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610"/>
                                        </p:tgtEl>
                                        <p:attrNameLst>
                                          <p:attrName>style.visibility</p:attrName>
                                        </p:attrNameLst>
                                      </p:cBhvr>
                                      <p:to>
                                        <p:strVal val="visible"/>
                                      </p:to>
                                    </p:set>
                                    <p:animEffect transition="in" filter="fade">
                                      <p:cBhvr>
                                        <p:cTn id="12" dur="2000"/>
                                        <p:tgtEl>
                                          <p:spTgt spid="68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Ptr. Daniel White\Desktop\Bible pictures\Satan-Devil and demons\Dragon Beast &amp; False Prophet.jpg"/>
          <p:cNvPicPr>
            <a:picLocks noChangeAspect="1" noChangeArrowheads="1"/>
          </p:cNvPicPr>
          <p:nvPr/>
        </p:nvPicPr>
        <p:blipFill>
          <a:blip r:embed="rId3" cstate="print"/>
          <a:srcRect/>
          <a:stretch>
            <a:fillRect/>
          </a:stretch>
        </p:blipFill>
        <p:spPr bwMode="auto">
          <a:xfrm>
            <a:off x="0" y="0"/>
            <a:ext cx="9144000" cy="6987463"/>
          </a:xfrm>
          <a:prstGeom prst="rect">
            <a:avLst/>
          </a:prstGeom>
          <a:noFill/>
        </p:spPr>
      </p:pic>
      <p:sp>
        <p:nvSpPr>
          <p:cNvPr id="3" name="Title 5"/>
          <p:cNvSpPr txBox="1">
            <a:spLocks/>
          </p:cNvSpPr>
          <p:nvPr/>
        </p:nvSpPr>
        <p:spPr>
          <a:xfrm>
            <a:off x="4343400" y="274638"/>
            <a:ext cx="4800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1" u="none" strike="noStrike" kern="1200" cap="none" spc="0" normalizeH="0" baseline="0" noProof="0" smtClean="0">
                <a:ln>
                  <a:noFill/>
                </a:ln>
                <a:solidFill>
                  <a:schemeClr val="tx1"/>
                </a:solidFill>
                <a:effectLst>
                  <a:glow rad="101600">
                    <a:schemeClr val="bg1">
                      <a:alpha val="60000"/>
                    </a:schemeClr>
                  </a:glow>
                </a:effectLst>
                <a:uLnTx/>
                <a:uFillTx/>
                <a:latin typeface="+mj-lt"/>
                <a:ea typeface="+mj-ea"/>
                <a:cs typeface="+mj-cs"/>
              </a:rPr>
              <a:t>Revelation 16:12-14</a:t>
            </a:r>
            <a:endParaRPr kumimoji="0" lang="en-US" sz="4400" b="0" i="1" u="none" strike="noStrike" kern="1200" cap="none" spc="0" normalizeH="0" baseline="0" noProof="0" dirty="0">
              <a:ln>
                <a:noFill/>
              </a:ln>
              <a:solidFill>
                <a:schemeClr val="tx1"/>
              </a:solidFill>
              <a:effectLst>
                <a:glow rad="101600">
                  <a:schemeClr val="bg1">
                    <a:alpha val="60000"/>
                  </a:schemeClr>
                </a:glow>
              </a:effectLst>
              <a:uLnTx/>
              <a:uFillTx/>
              <a:latin typeface="+mj-lt"/>
              <a:ea typeface="+mj-ea"/>
              <a:cs typeface="+mj-cs"/>
            </a:endParaRPr>
          </a:p>
        </p:txBody>
      </p:sp>
    </p:spTree>
    <p:extLst>
      <p:ext uri="{BB962C8B-B14F-4D97-AF65-F5344CB8AC3E}">
        <p14:creationId xmlns:p14="http://schemas.microsoft.com/office/powerpoint/2010/main" val="136905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6858000"/>
          </a:xfrm>
        </p:spPr>
        <p:txBody>
          <a:bodyPr>
            <a:normAutofit/>
          </a:bodyPr>
          <a:lstStyle/>
          <a:p>
            <a:r>
              <a:rPr lang="en-US" i="1" dirty="0" smtClean="0"/>
              <a:t>“And I saw three unclean spirits like frogs come out of the mouth of the dragon, and out of the mouth of the beast, and out of the mouth of the false prophet. For they are the spirits of devils, working miracles, which go forth unto the kings of the earth and of the whole world, to gather them to the battle of that great day of God Almighty.”</a:t>
            </a:r>
            <a:endParaRPr lang="en-US" i="1" dirty="0"/>
          </a:p>
        </p:txBody>
      </p:sp>
    </p:spTree>
    <p:extLst>
      <p:ext uri="{BB962C8B-B14F-4D97-AF65-F5344CB8AC3E}">
        <p14:creationId xmlns:p14="http://schemas.microsoft.com/office/powerpoint/2010/main" val="390459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n White\Pictures\Bible pictures\Prophecy pictures\prophecy pictures\revelation\bowl judgments\AngelswvialsBBL99-128.psd.jpg"/>
          <p:cNvPicPr>
            <a:picLocks noChangeAspect="1" noChangeArrowheads="1"/>
          </p:cNvPicPr>
          <p:nvPr/>
        </p:nvPicPr>
        <p:blipFill>
          <a:blip r:embed="rId2" cstate="print"/>
          <a:srcRect/>
          <a:stretch>
            <a:fillRect/>
          </a:stretch>
        </p:blipFill>
        <p:spPr bwMode="auto">
          <a:xfrm>
            <a:off x="533400" y="0"/>
            <a:ext cx="8180387" cy="6740525"/>
          </a:xfrm>
          <a:prstGeom prst="rect">
            <a:avLst/>
          </a:prstGeom>
          <a:ln>
            <a:noFill/>
          </a:ln>
          <a:effectLst>
            <a:softEdge rad="112500"/>
          </a:effectLst>
        </p:spPr>
      </p:pic>
      <p:sp>
        <p:nvSpPr>
          <p:cNvPr id="2" name="Title 1"/>
          <p:cNvSpPr>
            <a:spLocks noGrp="1"/>
          </p:cNvSpPr>
          <p:nvPr>
            <p:ph type="title"/>
          </p:nvPr>
        </p:nvSpPr>
        <p:spPr>
          <a:xfrm>
            <a:off x="304800" y="274638"/>
            <a:ext cx="8534400" cy="5668962"/>
          </a:xfrm>
        </p:spPr>
        <p:txBody>
          <a:bodyPr>
            <a:normAutofit/>
          </a:bodyPr>
          <a:lstStyle/>
          <a:p>
            <a:r>
              <a:rPr lang="en-US" sz="4800" i="1" dirty="0" smtClean="0">
                <a:effectLst>
                  <a:glow rad="101600">
                    <a:schemeClr val="bg1">
                      <a:alpha val="60000"/>
                    </a:schemeClr>
                  </a:glow>
                </a:effectLst>
              </a:rPr>
              <a:t>“And I saw another sign in heaven, great and </a:t>
            </a:r>
            <a:r>
              <a:rPr lang="en-US" sz="4800" i="1" dirty="0" err="1" smtClean="0">
                <a:effectLst>
                  <a:glow rad="101600">
                    <a:schemeClr val="bg1">
                      <a:alpha val="60000"/>
                    </a:schemeClr>
                  </a:glow>
                </a:effectLst>
              </a:rPr>
              <a:t>marvellous</a:t>
            </a:r>
            <a:r>
              <a:rPr lang="en-US" sz="4800" i="1" dirty="0" smtClean="0">
                <a:effectLst>
                  <a:glow rad="101600">
                    <a:schemeClr val="bg1">
                      <a:alpha val="60000"/>
                    </a:schemeClr>
                  </a:glow>
                </a:effectLst>
              </a:rPr>
              <a:t>, seven angels having the seven last plagues.”</a:t>
            </a:r>
            <a:endParaRPr lang="en-US" sz="4800" i="1" dirty="0">
              <a:effectLst>
                <a:glow rad="101600">
                  <a:schemeClr val="bg1">
                    <a:alpha val="60000"/>
                  </a:schemeClr>
                </a:glow>
              </a:effectLst>
            </a:endParaRPr>
          </a:p>
        </p:txBody>
      </p:sp>
    </p:spTree>
    <p:extLst>
      <p:ext uri="{BB962C8B-B14F-4D97-AF65-F5344CB8AC3E}">
        <p14:creationId xmlns:p14="http://schemas.microsoft.com/office/powerpoint/2010/main" val="358450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579438"/>
          </a:xfrm>
        </p:spPr>
        <p:txBody>
          <a:bodyPr>
            <a:normAutofit fontScale="90000"/>
          </a:bodyPr>
          <a:lstStyle/>
          <a:p>
            <a:r>
              <a:rPr lang="en-US" b="1" dirty="0" smtClean="0">
                <a:solidFill>
                  <a:srgbClr val="FF0000"/>
                </a:solidFill>
              </a:rPr>
              <a:t>The Great Red Dragon</a:t>
            </a:r>
            <a:r>
              <a:rPr lang="en-US" dirty="0" smtClean="0"/>
              <a:t/>
            </a:r>
            <a:br>
              <a:rPr lang="en-US" dirty="0" smtClean="0"/>
            </a:br>
            <a:r>
              <a:rPr lang="en-US" sz="3600" i="1" dirty="0" smtClean="0">
                <a:solidFill>
                  <a:srgbClr val="FFFF00"/>
                </a:solidFill>
              </a:rPr>
              <a:t>“That old serpent called the Devil, and Satan, which deceiveth the whole world.”</a:t>
            </a:r>
            <a:br>
              <a:rPr lang="en-US" sz="3600" i="1" dirty="0" smtClean="0">
                <a:solidFill>
                  <a:srgbClr val="FFFF00"/>
                </a:solidFill>
              </a:rPr>
            </a:br>
            <a:r>
              <a:rPr lang="en-US" sz="3600" i="1" dirty="0" smtClean="0">
                <a:solidFill>
                  <a:srgbClr val="FFFF00"/>
                </a:solidFill>
              </a:rPr>
              <a:t> (Revelation 12:9)</a:t>
            </a:r>
            <a:endParaRPr lang="en-US" sz="3600" i="1" dirty="0">
              <a:solidFill>
                <a:srgbClr val="FFFF00"/>
              </a:solidFill>
            </a:endParaRPr>
          </a:p>
        </p:txBody>
      </p:sp>
      <p:pic>
        <p:nvPicPr>
          <p:cNvPr id="17411" name="Picture 3" descr="C:\Users\Ptr. Daniel White\Desktop\Bible pictures\Satan-Devil and demons\image28.jpg"/>
          <p:cNvPicPr>
            <a:picLocks noChangeAspect="1" noChangeArrowheads="1"/>
          </p:cNvPicPr>
          <p:nvPr/>
        </p:nvPicPr>
        <p:blipFill>
          <a:blip r:embed="rId3" cstate="print"/>
          <a:srcRect r="22618" b="5107"/>
          <a:stretch>
            <a:fillRect/>
          </a:stretch>
        </p:blipFill>
        <p:spPr bwMode="auto">
          <a:xfrm flipH="1">
            <a:off x="1981200" y="2414058"/>
            <a:ext cx="4953000" cy="4443942"/>
          </a:xfrm>
          <a:prstGeom prst="rect">
            <a:avLst/>
          </a:prstGeom>
          <a:noFill/>
          <a:scene3d>
            <a:camera prst="perspectiveLeft"/>
            <a:lightRig rig="threePt" dir="t"/>
          </a:scene3d>
          <a:sp3d>
            <a:bevelT prst="angle"/>
          </a:sp3d>
        </p:spPr>
      </p:pic>
    </p:spTree>
    <p:extLst>
      <p:ext uri="{BB962C8B-B14F-4D97-AF65-F5344CB8AC3E}">
        <p14:creationId xmlns:p14="http://schemas.microsoft.com/office/powerpoint/2010/main" val="62029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Prophecy pictures\prophecy pictures\antichrist\Dragon with seven heads.jpg"/>
          <p:cNvPicPr>
            <a:picLocks noChangeAspect="1" noChangeArrowheads="1"/>
          </p:cNvPicPr>
          <p:nvPr/>
        </p:nvPicPr>
        <p:blipFill>
          <a:blip r:embed="rId3" cstate="print">
            <a:lum bright="-20000"/>
          </a:blip>
          <a:srcRect/>
          <a:stretch>
            <a:fillRect/>
          </a:stretch>
        </p:blipFill>
        <p:spPr bwMode="auto">
          <a:xfrm>
            <a:off x="-202278" y="-156056"/>
            <a:ext cx="9526588" cy="7041765"/>
          </a:xfrm>
          <a:prstGeom prst="rect">
            <a:avLst/>
          </a:prstGeom>
          <a:noFill/>
        </p:spPr>
      </p:pic>
      <p:sp>
        <p:nvSpPr>
          <p:cNvPr id="3" name="Title 2"/>
          <p:cNvSpPr>
            <a:spLocks noGrp="1"/>
          </p:cNvSpPr>
          <p:nvPr>
            <p:ph type="title"/>
          </p:nvPr>
        </p:nvSpPr>
        <p:spPr>
          <a:xfrm>
            <a:off x="-304800" y="274638"/>
            <a:ext cx="9448800" cy="1143000"/>
          </a:xfrm>
        </p:spPr>
        <p:txBody>
          <a:bodyPr>
            <a:normAutofit fontScale="90000"/>
          </a:bodyPr>
          <a:lstStyle/>
          <a:p>
            <a:r>
              <a:rPr lang="en-US" sz="5400" b="1" i="1" dirty="0" smtClean="0">
                <a:effectLst>
                  <a:glow rad="101600">
                    <a:schemeClr val="bg1">
                      <a:alpha val="60000"/>
                    </a:schemeClr>
                  </a:glow>
                </a:effectLst>
              </a:rPr>
              <a:t>Anti-Christ</a:t>
            </a:r>
            <a:br>
              <a:rPr lang="en-US" sz="5400" b="1" i="1" dirty="0" smtClean="0">
                <a:effectLst>
                  <a:glow rad="101600">
                    <a:schemeClr val="bg1">
                      <a:alpha val="60000"/>
                    </a:schemeClr>
                  </a:glow>
                </a:effectLst>
              </a:rPr>
            </a:br>
            <a:r>
              <a:rPr lang="en-US" sz="5400" b="1" i="1" dirty="0" smtClean="0">
                <a:effectLst>
                  <a:glow rad="101600">
                    <a:schemeClr val="bg1">
                      <a:alpha val="60000"/>
                    </a:schemeClr>
                  </a:glow>
                </a:effectLst>
              </a:rPr>
              <a:t>(</a:t>
            </a:r>
            <a:r>
              <a:rPr lang="en-US" sz="5400" i="1" dirty="0" smtClean="0">
                <a:ln w="50800"/>
                <a:effectLst>
                  <a:glow rad="101600">
                    <a:schemeClr val="bg1">
                      <a:alpha val="60000"/>
                    </a:schemeClr>
                  </a:glow>
                </a:effectLst>
              </a:rPr>
              <a:t>Revelation 13:1-10)</a:t>
            </a:r>
            <a:endParaRPr lang="en-US" sz="5400" i="1" dirty="0">
              <a:effectLst>
                <a:glow rad="101600">
                  <a:schemeClr val="bg1">
                    <a:alpha val="60000"/>
                  </a:schemeClr>
                </a:glow>
              </a:effectLst>
            </a:endParaRPr>
          </a:p>
        </p:txBody>
      </p:sp>
      <p:pic>
        <p:nvPicPr>
          <p:cNvPr id="6" name="Picture 2" descr="C:\Users\Ptr. Daniel White\Pictures\Prophecy pictures\Dan Whites\First Horseman.jpg"/>
          <p:cNvPicPr>
            <a:picLocks noChangeAspect="1" noChangeArrowheads="1"/>
          </p:cNvPicPr>
          <p:nvPr/>
        </p:nvPicPr>
        <p:blipFill>
          <a:blip r:embed="rId4" cstate="print"/>
          <a:srcRect/>
          <a:stretch>
            <a:fillRect/>
          </a:stretch>
        </p:blipFill>
        <p:spPr bwMode="auto">
          <a:xfrm>
            <a:off x="2590800" y="1755602"/>
            <a:ext cx="4245232" cy="5074689"/>
          </a:xfrm>
          <a:prstGeom prst="ellipse">
            <a:avLst/>
          </a:prstGeom>
          <a:ln>
            <a:noFill/>
          </a:ln>
          <a:effectLst>
            <a:softEdge rad="112500"/>
          </a:effectLst>
        </p:spPr>
      </p:pic>
    </p:spTree>
    <p:extLst>
      <p:ext uri="{BB962C8B-B14F-4D97-AF65-F5344CB8AC3E}">
        <p14:creationId xmlns:p14="http://schemas.microsoft.com/office/powerpoint/2010/main" val="233313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Ptr. Daniel White\Pictures\Prophecy pictures\Revelation\Serpent.jpg"/>
          <p:cNvPicPr>
            <a:picLocks noChangeAspect="1" noChangeArrowheads="1"/>
          </p:cNvPicPr>
          <p:nvPr/>
        </p:nvPicPr>
        <p:blipFill>
          <a:blip r:embed="rId3" cstate="print"/>
          <a:srcRect/>
          <a:stretch>
            <a:fillRect/>
          </a:stretch>
        </p:blipFill>
        <p:spPr bwMode="auto">
          <a:xfrm>
            <a:off x="457200" y="457200"/>
            <a:ext cx="8305801" cy="6019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27" name="Picture 3" descr="C:\Users\Ptr. Daniel White\Pictures\Prophecy pictures\Revelation\chBab-False Prophet_DLong.jpg"/>
          <p:cNvPicPr>
            <a:picLocks noChangeAspect="1" noChangeArrowheads="1"/>
          </p:cNvPicPr>
          <p:nvPr/>
        </p:nvPicPr>
        <p:blipFill>
          <a:blip r:embed="rId4" cstate="print"/>
          <a:srcRect/>
          <a:stretch>
            <a:fillRect/>
          </a:stretch>
        </p:blipFill>
        <p:spPr bwMode="auto">
          <a:xfrm>
            <a:off x="3429000" y="2362200"/>
            <a:ext cx="2667000" cy="2815167"/>
          </a:xfrm>
          <a:prstGeom prst="ellipse">
            <a:avLst/>
          </a:prstGeom>
          <a:ln>
            <a:noFill/>
          </a:ln>
          <a:effectLst>
            <a:softEdge rad="112500"/>
          </a:effectLst>
        </p:spPr>
      </p:pic>
      <p:pic>
        <p:nvPicPr>
          <p:cNvPr id="1028" name="Picture 4" descr="C:\Users\Ptr. Daniel White\Pictures\Prophecy pictures\False prophets\wolf_in_sheeps_clothing.JPG"/>
          <p:cNvPicPr>
            <a:picLocks noChangeAspect="1" noChangeArrowheads="1"/>
          </p:cNvPicPr>
          <p:nvPr/>
        </p:nvPicPr>
        <p:blipFill>
          <a:blip r:embed="rId5" cstate="print"/>
          <a:srcRect/>
          <a:stretch>
            <a:fillRect/>
          </a:stretch>
        </p:blipFill>
        <p:spPr bwMode="auto">
          <a:xfrm>
            <a:off x="5715000" y="457199"/>
            <a:ext cx="2971800" cy="2878931"/>
          </a:xfrm>
          <a:prstGeom prst="ellipse">
            <a:avLst/>
          </a:prstGeom>
          <a:ln>
            <a:noFill/>
          </a:ln>
          <a:effectLst>
            <a:softEdge rad="112500"/>
          </a:effectLst>
        </p:spPr>
      </p:pic>
      <p:pic>
        <p:nvPicPr>
          <p:cNvPr id="1029" name="Picture 5" descr="C:\Users\Ptr. Daniel White\Desktop\1024-Landscapes-B008.jpg"/>
          <p:cNvPicPr>
            <a:picLocks noChangeAspect="1" noChangeArrowheads="1"/>
          </p:cNvPicPr>
          <p:nvPr/>
        </p:nvPicPr>
        <p:blipFill>
          <a:blip r:embed="rId6" cstate="print"/>
          <a:srcRect l="17108" t="3448" r="16047" b="3448"/>
          <a:stretch>
            <a:fillRect/>
          </a:stretch>
        </p:blipFill>
        <p:spPr bwMode="auto">
          <a:xfrm>
            <a:off x="685800" y="3886200"/>
            <a:ext cx="2209800" cy="2209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itle 5"/>
          <p:cNvSpPr>
            <a:spLocks noGrp="1"/>
          </p:cNvSpPr>
          <p:nvPr>
            <p:ph type="ctrTitle"/>
          </p:nvPr>
        </p:nvSpPr>
        <p:spPr>
          <a:xfrm>
            <a:off x="2895600" y="4800600"/>
            <a:ext cx="5486400" cy="1409700"/>
          </a:xfrm>
        </p:spPr>
        <p:txBody>
          <a:bodyPr>
            <a:normAutofit fontScale="90000"/>
          </a:bodyPr>
          <a:lstStyle/>
          <a:p>
            <a:r>
              <a:rPr lang="en-US" b="1" i="1" dirty="0" smtClean="0">
                <a:ln w="6350">
                  <a:solidFill>
                    <a:schemeClr val="bg1"/>
                  </a:solidFill>
                </a:ln>
                <a:solidFill>
                  <a:schemeClr val="bg1"/>
                </a:solidFill>
                <a:effectLst>
                  <a:glow rad="101600">
                    <a:schemeClr val="tx1">
                      <a:alpha val="60000"/>
                    </a:schemeClr>
                  </a:glow>
                </a:effectLst>
              </a:rPr>
              <a:t/>
            </a:r>
            <a:br>
              <a:rPr lang="en-US" b="1" i="1" dirty="0" smtClean="0">
                <a:ln w="6350">
                  <a:solidFill>
                    <a:schemeClr val="bg1"/>
                  </a:solidFill>
                </a:ln>
                <a:solidFill>
                  <a:schemeClr val="bg1"/>
                </a:solidFill>
                <a:effectLst>
                  <a:glow rad="101600">
                    <a:schemeClr val="tx1">
                      <a:alpha val="60000"/>
                    </a:schemeClr>
                  </a:glow>
                </a:effectLst>
              </a:rPr>
            </a:br>
            <a:r>
              <a:rPr lang="en-US" b="1" i="1" dirty="0" smtClean="0">
                <a:ln w="6350">
                  <a:solidFill>
                    <a:schemeClr val="bg1"/>
                  </a:solidFill>
                </a:ln>
                <a:solidFill>
                  <a:schemeClr val="bg1"/>
                </a:solidFill>
                <a:effectLst>
                  <a:glow rad="101600">
                    <a:schemeClr val="tx1">
                      <a:alpha val="60000"/>
                    </a:schemeClr>
                  </a:glow>
                </a:effectLst>
              </a:rPr>
              <a:t>False Prophet</a:t>
            </a:r>
            <a:br>
              <a:rPr lang="en-US" b="1" i="1" dirty="0" smtClean="0">
                <a:ln w="6350">
                  <a:solidFill>
                    <a:schemeClr val="bg1"/>
                  </a:solidFill>
                </a:ln>
                <a:solidFill>
                  <a:schemeClr val="bg1"/>
                </a:solidFill>
                <a:effectLst>
                  <a:glow rad="101600">
                    <a:schemeClr val="tx1">
                      <a:alpha val="60000"/>
                    </a:schemeClr>
                  </a:glow>
                </a:effectLst>
              </a:rPr>
            </a:br>
            <a:r>
              <a:rPr lang="en-US" b="1" i="1" dirty="0" smtClean="0">
                <a:ln w="6350">
                  <a:solidFill>
                    <a:schemeClr val="bg1"/>
                  </a:solidFill>
                </a:ln>
                <a:solidFill>
                  <a:schemeClr val="bg1"/>
                </a:solidFill>
                <a:effectLst>
                  <a:glow rad="101600">
                    <a:schemeClr val="tx1">
                      <a:alpha val="60000"/>
                    </a:schemeClr>
                  </a:glow>
                </a:effectLst>
              </a:rPr>
              <a:t>(Revelation 13:11)</a:t>
            </a:r>
            <a:endParaRPr lang="en-US" b="1" i="1" dirty="0">
              <a:ln w="6350">
                <a:solidFill>
                  <a:schemeClr val="bg1"/>
                </a:solidFill>
              </a:ln>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387858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1000" fill="hold"/>
                                        <p:tgtEl>
                                          <p:spTgt spid="1028"/>
                                        </p:tgtEl>
                                        <p:attrNameLst>
                                          <p:attrName>ppt_w</p:attrName>
                                        </p:attrNameLst>
                                      </p:cBhvr>
                                      <p:tavLst>
                                        <p:tav tm="0">
                                          <p:val>
                                            <p:strVal val="#ppt_w*0.70"/>
                                          </p:val>
                                        </p:tav>
                                        <p:tav tm="100000">
                                          <p:val>
                                            <p:strVal val="#ppt_w"/>
                                          </p:val>
                                        </p:tav>
                                      </p:tavLst>
                                    </p:anim>
                                    <p:anim calcmode="lin" valueType="num">
                                      <p:cBhvr>
                                        <p:cTn id="13" dur="1000" fill="hold"/>
                                        <p:tgtEl>
                                          <p:spTgt spid="1028"/>
                                        </p:tgtEl>
                                        <p:attrNameLst>
                                          <p:attrName>ppt_h</p:attrName>
                                        </p:attrNameLst>
                                      </p:cBhvr>
                                      <p:tavLst>
                                        <p:tav tm="0">
                                          <p:val>
                                            <p:strVal val="#ppt_h"/>
                                          </p:val>
                                        </p:tav>
                                        <p:tav tm="100000">
                                          <p:val>
                                            <p:strVal val="#ppt_h"/>
                                          </p:val>
                                        </p:tav>
                                      </p:tavLst>
                                    </p:anim>
                                    <p:animEffect transition="in" filter="fade">
                                      <p:cBhvr>
                                        <p:cTn id="14" dur="10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1029"/>
                                        </p:tgtEl>
                                        <p:attrNameLst>
                                          <p:attrName>style.visibility</p:attrName>
                                        </p:attrNameLst>
                                      </p:cBhvr>
                                      <p:to>
                                        <p:strVal val="visible"/>
                                      </p:to>
                                    </p:set>
                                    <p:animEffect transition="in" filter="wedge">
                                      <p:cBhvr>
                                        <p:cTn id="19" dur="2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Prophecy pictures\Dan Whites\Babylon upon the beast.jpg"/>
          <p:cNvPicPr>
            <a:picLocks noChangeAspect="1" noChangeArrowheads="1"/>
          </p:cNvPicPr>
          <p:nvPr/>
        </p:nvPicPr>
        <p:blipFill>
          <a:blip r:embed="rId3" cstate="print">
            <a:lum bright="-30000"/>
          </a:blip>
          <a:srcRect/>
          <a:stretch>
            <a:fillRect/>
          </a:stretch>
        </p:blipFill>
        <p:spPr bwMode="auto">
          <a:xfrm>
            <a:off x="-381000" y="0"/>
            <a:ext cx="10517188" cy="6858000"/>
          </a:xfrm>
          <a:prstGeom prst="rect">
            <a:avLst/>
          </a:prstGeom>
          <a:noFill/>
        </p:spPr>
      </p:pic>
      <p:pic>
        <p:nvPicPr>
          <p:cNvPr id="3" name="Picture 2" descr="C:\Users\Ptr. Daniel White\Desktop\revelation 2\Vatican_palace_stone_casti+copy.jpg"/>
          <p:cNvPicPr>
            <a:picLocks noChangeAspect="1" noChangeArrowheads="1"/>
          </p:cNvPicPr>
          <p:nvPr/>
        </p:nvPicPr>
        <p:blipFill>
          <a:blip r:embed="rId4" cstate="print"/>
          <a:srcRect l="2500" r="2500" b="9278"/>
          <a:stretch>
            <a:fillRect/>
          </a:stretch>
        </p:blipFill>
        <p:spPr bwMode="auto">
          <a:xfrm>
            <a:off x="6172200" y="4191000"/>
            <a:ext cx="27432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7" descr="C:\Users\Ptr. Daniel White\Pictures\Prophecy pictures\Catholic\032608-pope-benedict-xvi.jpg"/>
          <p:cNvPicPr>
            <a:picLocks noChangeAspect="1" noChangeArrowheads="1"/>
          </p:cNvPicPr>
          <p:nvPr/>
        </p:nvPicPr>
        <p:blipFill>
          <a:blip r:embed="rId5" cstate="print"/>
          <a:srcRect/>
          <a:stretch>
            <a:fillRect/>
          </a:stretch>
        </p:blipFill>
        <p:spPr bwMode="auto">
          <a:xfrm>
            <a:off x="228600" y="228600"/>
            <a:ext cx="2406316"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914400" y="25908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effectLst>
                  <a:glow rad="101600">
                    <a:schemeClr val="bg1">
                      <a:alpha val="60000"/>
                    </a:schemeClr>
                  </a:glow>
                </a:effectLst>
              </a:rPr>
              <a:t>Apostate Church</a:t>
            </a:r>
            <a:endParaRPr lang="en-US" dirty="0">
              <a:effectLst>
                <a:glow rad="101600">
                  <a:schemeClr val="bg1">
                    <a:alpha val="60000"/>
                  </a:schemeClr>
                </a:glow>
              </a:effectLst>
            </a:endParaRPr>
          </a:p>
        </p:txBody>
      </p:sp>
    </p:spTree>
    <p:extLst>
      <p:ext uri="{BB962C8B-B14F-4D97-AF65-F5344CB8AC3E}">
        <p14:creationId xmlns:p14="http://schemas.microsoft.com/office/powerpoint/2010/main" val="258574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lum bright="-10000"/>
          </a:blip>
          <a:srcRect/>
          <a:stretch>
            <a:fillRect/>
          </a:stretch>
        </p:blipFill>
        <p:spPr bwMode="auto">
          <a:xfrm>
            <a:off x="-40790" y="0"/>
            <a:ext cx="9184789" cy="6858000"/>
          </a:xfrm>
          <a:prstGeom prst="rect">
            <a:avLst/>
          </a:prstGeom>
          <a:noFill/>
          <a:ln w="9525">
            <a:noFill/>
            <a:miter lim="800000"/>
            <a:headEnd/>
            <a:tailEnd/>
          </a:ln>
        </p:spPr>
      </p:pic>
      <p:pic>
        <p:nvPicPr>
          <p:cNvPr id="3" name="Picture 2" descr="C:\Users\Ptr. Daniel White\Desktop\rael.jpeg"/>
          <p:cNvPicPr>
            <a:picLocks noChangeAspect="1" noChangeArrowheads="1"/>
          </p:cNvPicPr>
          <p:nvPr/>
        </p:nvPicPr>
        <p:blipFill>
          <a:blip r:embed="rId4" cstate="print">
            <a:lum bright="-10000"/>
          </a:blip>
          <a:srcRect l="7990" t="30519" r="57338" b="12827"/>
          <a:stretch>
            <a:fillRect/>
          </a:stretch>
        </p:blipFill>
        <p:spPr bwMode="auto">
          <a:xfrm>
            <a:off x="3294304" y="1981200"/>
            <a:ext cx="2514600" cy="3505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7" descr="C:\Users\Ptr. Daniel White\Pictures\Prophecy pictures\Catholic\032608-pope-benedict-xvi.jpg"/>
          <p:cNvPicPr>
            <a:picLocks noChangeAspect="1" noChangeArrowheads="1"/>
          </p:cNvPicPr>
          <p:nvPr/>
        </p:nvPicPr>
        <p:blipFill>
          <a:blip r:embed="rId5" cstate="print"/>
          <a:srcRect/>
          <a:stretch>
            <a:fillRect/>
          </a:stretch>
        </p:blipFill>
        <p:spPr bwMode="auto">
          <a:xfrm>
            <a:off x="173182" y="228600"/>
            <a:ext cx="3007894"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C:\Users\Ptr. Daniel White\Desktop\revelation 2\Vatican_palace_stone_casti+copy.jpg"/>
          <p:cNvPicPr>
            <a:picLocks noChangeAspect="1" noChangeArrowheads="1"/>
          </p:cNvPicPr>
          <p:nvPr/>
        </p:nvPicPr>
        <p:blipFill>
          <a:blip r:embed="rId6" cstate="print"/>
          <a:srcRect l="2500" r="2500" b="9278"/>
          <a:stretch>
            <a:fillRect/>
          </a:stretch>
        </p:blipFill>
        <p:spPr bwMode="auto">
          <a:xfrm>
            <a:off x="5943600" y="228600"/>
            <a:ext cx="304800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C:\Users\Ptr. Daniel White\Desktop\Bible pictures\Satan-Devil and demons\dragon_2.jpg"/>
          <p:cNvPicPr>
            <a:picLocks noChangeAspect="1" noChangeArrowheads="1"/>
          </p:cNvPicPr>
          <p:nvPr/>
        </p:nvPicPr>
        <p:blipFill>
          <a:blip r:embed="rId7" cstate="print"/>
          <a:srcRect/>
          <a:stretch>
            <a:fillRect/>
          </a:stretch>
        </p:blipFill>
        <p:spPr bwMode="auto">
          <a:xfrm>
            <a:off x="232505" y="3719945"/>
            <a:ext cx="2889247" cy="27995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descr="C:\Users\Ptr. Daniel White\Desktop\Nation bow before beast.jpg"/>
          <p:cNvPicPr>
            <a:picLocks noChangeAspect="1" noChangeArrowheads="1"/>
          </p:cNvPicPr>
          <p:nvPr/>
        </p:nvPicPr>
        <p:blipFill>
          <a:blip r:embed="rId8" cstate="print"/>
          <a:srcRect t="32222" r="3750"/>
          <a:stretch>
            <a:fillRect/>
          </a:stretch>
        </p:blipFill>
        <p:spPr bwMode="auto">
          <a:xfrm>
            <a:off x="5943600" y="3871675"/>
            <a:ext cx="3048000" cy="27045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5679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C:\Users\Ptr. Daniel White\Pictures\BACKGROUNDS\007_blue_dwarf.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8194" name="Picture 2" descr="C:\Users\Ptr. Daniel White\Pictures\Prophecy pictures\Dan Whites\prophecy_statue.jpg"/>
          <p:cNvPicPr>
            <a:picLocks noChangeAspect="1" noChangeArrowheads="1"/>
          </p:cNvPicPr>
          <p:nvPr/>
        </p:nvPicPr>
        <p:blipFill>
          <a:blip r:embed="rId4" cstate="print"/>
          <a:srcRect/>
          <a:stretch>
            <a:fillRect/>
          </a:stretch>
        </p:blipFill>
        <p:spPr bwMode="auto">
          <a:xfrm rot="21163544">
            <a:off x="287582" y="534495"/>
            <a:ext cx="4495801" cy="5366827"/>
          </a:xfrm>
          <a:prstGeom prst="rect">
            <a:avLst/>
          </a:prstGeom>
          <a:noFill/>
          <a:ln>
            <a:solidFill>
              <a:schemeClr val="tx1">
                <a:lumMod val="95000"/>
                <a:lumOff val="5000"/>
              </a:schemeClr>
            </a:solidFill>
          </a:ln>
        </p:spPr>
      </p:pic>
      <p:pic>
        <p:nvPicPr>
          <p:cNvPr id="6147" name="Picture 3" descr="C:\Users\Ptr. Daniel White\Pictures\Prophecy pictures\Dan Whites\scan0023.jpg"/>
          <p:cNvPicPr>
            <a:picLocks noChangeAspect="1" noChangeArrowheads="1"/>
          </p:cNvPicPr>
          <p:nvPr/>
        </p:nvPicPr>
        <p:blipFill>
          <a:blip r:embed="rId5" cstate="print"/>
          <a:srcRect/>
          <a:stretch>
            <a:fillRect/>
          </a:stretch>
        </p:blipFill>
        <p:spPr bwMode="auto">
          <a:xfrm rot="1823211">
            <a:off x="4998495" y="2958820"/>
            <a:ext cx="3079929" cy="3583755"/>
          </a:xfrm>
          <a:prstGeom prst="rect">
            <a:avLst/>
          </a:prstGeom>
          <a:noFill/>
          <a:ln>
            <a:solidFill>
              <a:schemeClr val="bg2">
                <a:lumMod val="10000"/>
              </a:schemeClr>
            </a:solidFill>
          </a:ln>
        </p:spPr>
      </p:pic>
      <p:pic>
        <p:nvPicPr>
          <p:cNvPr id="6149" name="Picture 5" descr="C:\Users\Ptr. Daniel White\Pictures\Prophecy pictures\Dan Whites\scan0025.jpg"/>
          <p:cNvPicPr>
            <a:picLocks noChangeAspect="1" noChangeArrowheads="1"/>
          </p:cNvPicPr>
          <p:nvPr/>
        </p:nvPicPr>
        <p:blipFill>
          <a:blip r:embed="rId6" cstate="print"/>
          <a:srcRect/>
          <a:stretch>
            <a:fillRect/>
          </a:stretch>
        </p:blipFill>
        <p:spPr bwMode="auto">
          <a:xfrm rot="585049">
            <a:off x="5848842" y="373571"/>
            <a:ext cx="2895600" cy="3904155"/>
          </a:xfrm>
          <a:prstGeom prst="rect">
            <a:avLst/>
          </a:prstGeom>
          <a:noFill/>
          <a:ln>
            <a:solidFill>
              <a:schemeClr val="tx1">
                <a:lumMod val="95000"/>
                <a:lumOff val="5000"/>
              </a:schemeClr>
            </a:solidFill>
          </a:ln>
        </p:spPr>
      </p:pic>
      <p:pic>
        <p:nvPicPr>
          <p:cNvPr id="4098" name="Picture 2" descr="C:\Users\Ptr. Daniel White\Desktop\Bible pictures\Daniel &amp; Bab Captvty\scan0010 (2).jpg"/>
          <p:cNvPicPr>
            <a:picLocks noChangeAspect="1" noChangeArrowheads="1"/>
          </p:cNvPicPr>
          <p:nvPr/>
        </p:nvPicPr>
        <p:blipFill>
          <a:blip r:embed="rId7" cstate="print">
            <a:lum bright="-10000" contrast="20000"/>
          </a:blip>
          <a:srcRect/>
          <a:stretch>
            <a:fillRect/>
          </a:stretch>
        </p:blipFill>
        <p:spPr bwMode="auto">
          <a:xfrm rot="21175438" flipH="1">
            <a:off x="968425" y="3743600"/>
            <a:ext cx="2774749" cy="2285835"/>
          </a:xfrm>
          <a:prstGeom prst="rect">
            <a:avLst/>
          </a:prstGeom>
          <a:ln>
            <a:noFill/>
          </a:ln>
          <a:effectLst>
            <a:softEdge rad="112500"/>
          </a:effectLst>
        </p:spPr>
      </p:pic>
      <p:pic>
        <p:nvPicPr>
          <p:cNvPr id="7" name="Picture 2" descr="C:\Users\Ptr. Daniel White\Desktop\Nation bow before beast.jpg"/>
          <p:cNvPicPr>
            <a:picLocks noChangeAspect="1" noChangeArrowheads="1"/>
          </p:cNvPicPr>
          <p:nvPr/>
        </p:nvPicPr>
        <p:blipFill>
          <a:blip r:embed="rId8" cstate="print"/>
          <a:srcRect t="32222" r="3750"/>
          <a:stretch>
            <a:fillRect/>
          </a:stretch>
        </p:blipFill>
        <p:spPr bwMode="auto">
          <a:xfrm rot="21153535">
            <a:off x="224365" y="467466"/>
            <a:ext cx="4386244" cy="3891994"/>
          </a:xfrm>
          <a:prstGeom prst="rect">
            <a:avLst/>
          </a:prstGeom>
          <a:ln>
            <a:noFill/>
          </a:ln>
          <a:effectLst>
            <a:softEdge rad="112500"/>
          </a:effectLst>
        </p:spPr>
      </p:pic>
      <p:pic>
        <p:nvPicPr>
          <p:cNvPr id="2050" name="Picture 2" descr="C:\Users\Dan White\Pictures\Bible pictures\Prophecy pictures\prophecy pictures\rapture and second coming\jesus_return3 (2).jpg"/>
          <p:cNvPicPr>
            <a:picLocks noChangeAspect="1" noChangeArrowheads="1"/>
          </p:cNvPicPr>
          <p:nvPr/>
        </p:nvPicPr>
        <p:blipFill>
          <a:blip r:embed="rId9" cstate="print"/>
          <a:srcRect/>
          <a:stretch>
            <a:fillRect/>
          </a:stretch>
        </p:blipFill>
        <p:spPr bwMode="auto">
          <a:xfrm>
            <a:off x="1397000" y="1536700"/>
            <a:ext cx="6350000" cy="3784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2413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500" fill="hold"/>
                                        <p:tgtEl>
                                          <p:spTgt spid="6147"/>
                                        </p:tgtEl>
                                        <p:attrNameLst>
                                          <p:attrName>ppt_w</p:attrName>
                                        </p:attrNameLst>
                                      </p:cBhvr>
                                      <p:tavLst>
                                        <p:tav tm="0">
                                          <p:val>
                                            <p:fltVal val="0"/>
                                          </p:val>
                                        </p:tav>
                                        <p:tav tm="100000">
                                          <p:val>
                                            <p:strVal val="#ppt_w"/>
                                          </p:val>
                                        </p:tav>
                                      </p:tavLst>
                                    </p:anim>
                                    <p:anim calcmode="lin" valueType="num">
                                      <p:cBhvr>
                                        <p:cTn id="8" dur="500" fill="hold"/>
                                        <p:tgtEl>
                                          <p:spTgt spid="6147"/>
                                        </p:tgtEl>
                                        <p:attrNameLst>
                                          <p:attrName>ppt_h</p:attrName>
                                        </p:attrNameLst>
                                      </p:cBhvr>
                                      <p:tavLst>
                                        <p:tav tm="0">
                                          <p:val>
                                            <p:fltVal val="0"/>
                                          </p:val>
                                        </p:tav>
                                        <p:tav tm="100000">
                                          <p:val>
                                            <p:strVal val="#ppt_h"/>
                                          </p:val>
                                        </p:tav>
                                      </p:tavLst>
                                    </p:anim>
                                    <p:animEffect transition="in" filter="fade">
                                      <p:cBhvr>
                                        <p:cTn id="9" dur="500"/>
                                        <p:tgtEl>
                                          <p:spTgt spid="614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8194"/>
                                        </p:tgtEl>
                                        <p:attrNameLst>
                                          <p:attrName>style.visibility</p:attrName>
                                        </p:attrNameLst>
                                      </p:cBhvr>
                                      <p:to>
                                        <p:strVal val="visible"/>
                                      </p:to>
                                    </p:set>
                                    <p:anim calcmode="lin" valueType="num">
                                      <p:cBhvr>
                                        <p:cTn id="14" dur="500" fill="hold"/>
                                        <p:tgtEl>
                                          <p:spTgt spid="8194"/>
                                        </p:tgtEl>
                                        <p:attrNameLst>
                                          <p:attrName>ppt_w</p:attrName>
                                        </p:attrNameLst>
                                      </p:cBhvr>
                                      <p:tavLst>
                                        <p:tav tm="0">
                                          <p:val>
                                            <p:fltVal val="0"/>
                                          </p:val>
                                        </p:tav>
                                        <p:tav tm="100000">
                                          <p:val>
                                            <p:strVal val="#ppt_w"/>
                                          </p:val>
                                        </p:tav>
                                      </p:tavLst>
                                    </p:anim>
                                    <p:anim calcmode="lin" valueType="num">
                                      <p:cBhvr>
                                        <p:cTn id="15" dur="500" fill="hold"/>
                                        <p:tgtEl>
                                          <p:spTgt spid="8194"/>
                                        </p:tgtEl>
                                        <p:attrNameLst>
                                          <p:attrName>ppt_h</p:attrName>
                                        </p:attrNameLst>
                                      </p:cBhvr>
                                      <p:tavLst>
                                        <p:tav tm="0">
                                          <p:val>
                                            <p:fltVal val="0"/>
                                          </p:val>
                                        </p:tav>
                                        <p:tav tm="100000">
                                          <p:val>
                                            <p:strVal val="#ppt_h"/>
                                          </p:val>
                                        </p:tav>
                                      </p:tavLst>
                                    </p:anim>
                                    <p:animEffect transition="in" filter="fade">
                                      <p:cBhvr>
                                        <p:cTn id="16" dur="500"/>
                                        <p:tgtEl>
                                          <p:spTgt spid="819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2000"/>
                                        <p:tgtEl>
                                          <p:spTgt spid="409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6149"/>
                                        </p:tgtEl>
                                        <p:attrNameLst>
                                          <p:attrName>style.visibility</p:attrName>
                                        </p:attrNameLst>
                                      </p:cBhvr>
                                      <p:to>
                                        <p:strVal val="visible"/>
                                      </p:to>
                                    </p:set>
                                    <p:anim calcmode="lin" valueType="num">
                                      <p:cBhvr>
                                        <p:cTn id="31" dur="500" fill="hold"/>
                                        <p:tgtEl>
                                          <p:spTgt spid="6149"/>
                                        </p:tgtEl>
                                        <p:attrNameLst>
                                          <p:attrName>ppt_w</p:attrName>
                                        </p:attrNameLst>
                                      </p:cBhvr>
                                      <p:tavLst>
                                        <p:tav tm="0">
                                          <p:val>
                                            <p:fltVal val="0"/>
                                          </p:val>
                                        </p:tav>
                                        <p:tav tm="100000">
                                          <p:val>
                                            <p:strVal val="#ppt_w"/>
                                          </p:val>
                                        </p:tav>
                                      </p:tavLst>
                                    </p:anim>
                                    <p:anim calcmode="lin" valueType="num">
                                      <p:cBhvr>
                                        <p:cTn id="32" dur="500" fill="hold"/>
                                        <p:tgtEl>
                                          <p:spTgt spid="6149"/>
                                        </p:tgtEl>
                                        <p:attrNameLst>
                                          <p:attrName>ppt_h</p:attrName>
                                        </p:attrNameLst>
                                      </p:cBhvr>
                                      <p:tavLst>
                                        <p:tav tm="0">
                                          <p:val>
                                            <p:fltVal val="0"/>
                                          </p:val>
                                        </p:tav>
                                        <p:tav tm="100000">
                                          <p:val>
                                            <p:strVal val="#ppt_h"/>
                                          </p:val>
                                        </p:tav>
                                      </p:tavLst>
                                    </p:anim>
                                    <p:animEffect transition="in" filter="fade">
                                      <p:cBhvr>
                                        <p:cTn id="33" dur="500"/>
                                        <p:tgtEl>
                                          <p:spTgt spid="614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 calcmode="lin" valueType="num">
                                      <p:cBhvr>
                                        <p:cTn id="38" dur="1000" fill="hold"/>
                                        <p:tgtEl>
                                          <p:spTgt spid="2050"/>
                                        </p:tgtEl>
                                        <p:attrNameLst>
                                          <p:attrName>ppt_w</p:attrName>
                                        </p:attrNameLst>
                                      </p:cBhvr>
                                      <p:tavLst>
                                        <p:tav tm="0">
                                          <p:val>
                                            <p:fltVal val="0"/>
                                          </p:val>
                                        </p:tav>
                                        <p:tav tm="100000">
                                          <p:val>
                                            <p:strVal val="#ppt_w"/>
                                          </p:val>
                                        </p:tav>
                                      </p:tavLst>
                                    </p:anim>
                                    <p:anim calcmode="lin" valueType="num">
                                      <p:cBhvr>
                                        <p:cTn id="39" dur="1000" fill="hold"/>
                                        <p:tgtEl>
                                          <p:spTgt spid="2050"/>
                                        </p:tgtEl>
                                        <p:attrNameLst>
                                          <p:attrName>ppt_h</p:attrName>
                                        </p:attrNameLst>
                                      </p:cBhvr>
                                      <p:tavLst>
                                        <p:tav tm="0">
                                          <p:val>
                                            <p:fltVal val="0"/>
                                          </p:val>
                                        </p:tav>
                                        <p:tav tm="100000">
                                          <p:val>
                                            <p:strVal val="#ppt_h"/>
                                          </p:val>
                                        </p:tav>
                                      </p:tavLst>
                                    </p:anim>
                                    <p:animEffect transition="in" filter="fade">
                                      <p:cBhvr>
                                        <p:cTn id="40"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152400" y="76200"/>
            <a:ext cx="8839200" cy="65532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i="1" u="none" strike="noStrike" kern="1200" cap="none" spc="0" normalizeH="0" baseline="0" noProof="0" dirty="0" smtClean="0">
                <a:ln>
                  <a:noFill/>
                </a:ln>
                <a:solidFill>
                  <a:schemeClr val="tx1"/>
                </a:solidFill>
                <a:effectLst/>
                <a:uLnTx/>
                <a:uFillTx/>
                <a:latin typeface="+mj-lt"/>
                <a:ea typeface="+mj-ea"/>
                <a:cs typeface="+mj-cs"/>
              </a:rPr>
              <a:t>“These shall make war with the Lamb, and the Lamb shall overcome them: for he is Lord of lords, and King of kings.”</a:t>
            </a:r>
            <a:endParaRPr kumimoji="0" lang="en-US" sz="4000" i="1" u="none" strike="noStrike" kern="1200" cap="none" spc="0" normalizeH="0" baseline="0" noProof="0" dirty="0">
              <a:ln>
                <a:noFill/>
              </a:ln>
              <a:solidFill>
                <a:schemeClr val="tx1"/>
              </a:solidFill>
              <a:effectLst/>
              <a:uLnTx/>
              <a:uFillTx/>
              <a:latin typeface="+mj-lt"/>
              <a:ea typeface="+mj-ea"/>
              <a:cs typeface="+mj-cs"/>
            </a:endParaRPr>
          </a:p>
        </p:txBody>
      </p:sp>
      <p:pic>
        <p:nvPicPr>
          <p:cNvPr id="1026" name="Picture 2" descr="C:\Users\Dan White\Pictures\Bible pictures\Prophecy pictures\prophecy pictures\rapture and second coming\Battle of Armageddon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114550"/>
            <a:ext cx="6324600" cy="47434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Dan White\Pictures\Bible pictures\Prophecy pictures\prophecy pictures\rapture and second coming\jesus_return3 (2).jpg"/>
          <p:cNvPicPr>
            <a:picLocks noChangeAspect="1" noChangeArrowheads="1"/>
          </p:cNvPicPr>
          <p:nvPr/>
        </p:nvPicPr>
        <p:blipFill rotWithShape="1">
          <a:blip r:embed="rId3" cstate="print"/>
          <a:srcRect l="39963" t="3691" r="37564" b="44692"/>
          <a:stretch/>
        </p:blipFill>
        <p:spPr bwMode="auto">
          <a:xfrm>
            <a:off x="3972791" y="2114550"/>
            <a:ext cx="1427018" cy="1953491"/>
          </a:xfrm>
          <a:prstGeom prst="ellipse">
            <a:avLst/>
          </a:prstGeom>
          <a:ln>
            <a:noFill/>
          </a:ln>
          <a:effectLst>
            <a:softEdge rad="112500"/>
          </a:effectLst>
        </p:spPr>
      </p:pic>
    </p:spTree>
    <p:extLst>
      <p:ext uri="{BB962C8B-B14F-4D97-AF65-F5344CB8AC3E}">
        <p14:creationId xmlns:p14="http://schemas.microsoft.com/office/powerpoint/2010/main" val="147052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991600" cy="6863417"/>
          </a:xfrm>
          <a:prstGeom prst="rect">
            <a:avLst/>
          </a:prstGeom>
        </p:spPr>
        <p:txBody>
          <a:bodyPr wrap="square">
            <a:spAutoFit/>
          </a:bodyPr>
          <a:lstStyle/>
          <a:p>
            <a:pPr algn="ctr"/>
            <a:r>
              <a:rPr lang="en-US" sz="4000" i="1" dirty="0"/>
              <a:t>(Joel 3:11-16</a:t>
            </a:r>
            <a:r>
              <a:rPr lang="en-US" sz="4000" i="1" dirty="0" smtClean="0"/>
              <a:t>) </a:t>
            </a:r>
          </a:p>
          <a:p>
            <a:pPr algn="ctr"/>
            <a:r>
              <a:rPr lang="en-US" sz="4000" i="1" dirty="0" smtClean="0"/>
              <a:t> </a:t>
            </a:r>
            <a:r>
              <a:rPr lang="en-US" sz="4000" i="1" dirty="0" smtClean="0"/>
              <a:t>“Assemble yourselves, and come, all ye heathen, and gather yourselves together round about: thither cause thy mighty ones to come down, O LORD. Let the heathen be wakened, and come up to the valley of Jehoshaphat: for there will I sit to judge all the heathen round about. </a:t>
            </a:r>
            <a:r>
              <a:rPr lang="en-US" sz="4000" i="1" u="sng" dirty="0" smtClean="0">
                <a:solidFill>
                  <a:srgbClr val="FFFF00"/>
                </a:solidFill>
              </a:rPr>
              <a:t>Put ye in the sickle, for the harvest is ripe</a:t>
            </a:r>
            <a:r>
              <a:rPr lang="en-US" sz="4000" i="1" dirty="0" smtClean="0"/>
              <a:t>: come, get you down; for the press is full, the vats overflow; for their wickedness is great.</a:t>
            </a:r>
            <a:endParaRPr lang="en-US" sz="4000" i="1" dirty="0"/>
          </a:p>
        </p:txBody>
      </p:sp>
    </p:spTree>
    <p:extLst>
      <p:ext uri="{BB962C8B-B14F-4D97-AF65-F5344CB8AC3E}">
        <p14:creationId xmlns:p14="http://schemas.microsoft.com/office/powerpoint/2010/main" val="9183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0"/>
            <a:ext cx="8686800" cy="7478970"/>
          </a:xfrm>
          <a:prstGeom prst="rect">
            <a:avLst/>
          </a:prstGeom>
        </p:spPr>
        <p:txBody>
          <a:bodyPr wrap="square">
            <a:spAutoFit/>
          </a:bodyPr>
          <a:lstStyle/>
          <a:p>
            <a:pPr algn="ctr"/>
            <a:r>
              <a:rPr lang="en-US" sz="4000" i="1" dirty="0" smtClean="0"/>
              <a:t>  Multitudes, multitudes in the valley of decision: for the day of the LORD is near in the valley of decision. The sun and the moon shall be darkened, and the stars shall withdraw their shining. The LORD also shall roar out of Zion, and utter his voice from Jerusalem; and the heavens and the earth shall shake: but the LORD will be the hope of his people, and the strength of the children of Israel.” </a:t>
            </a:r>
          </a:p>
          <a:p>
            <a:pPr algn="ctr"/>
            <a:endParaRPr lang="en-US" sz="4000" i="1" dirty="0" smtClean="0"/>
          </a:p>
          <a:p>
            <a:pPr algn="ctr"/>
            <a:r>
              <a:rPr lang="en-US" sz="4000" i="1" dirty="0" smtClean="0"/>
              <a:t> </a:t>
            </a:r>
            <a:endParaRPr lang="en-US" sz="4000" i="1" dirty="0"/>
          </a:p>
        </p:txBody>
      </p:sp>
    </p:spTree>
    <p:extLst>
      <p:ext uri="{BB962C8B-B14F-4D97-AF65-F5344CB8AC3E}">
        <p14:creationId xmlns:p14="http://schemas.microsoft.com/office/powerpoint/2010/main" val="266216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fontScale="90000"/>
          </a:bodyPr>
          <a:lstStyle/>
          <a:p>
            <a:r>
              <a:rPr lang="en-US" i="1" dirty="0" smtClean="0"/>
              <a:t>“And his feet shall stand in that day upon the mount of Olives, which is before Jerusalem on the east, and the mount of Olives shall cleave in the midst thereof toward the east and toward the west, and there shall be a very great valley; and half of the mountain shall remove toward the north, and half of it toward the south.” (Zechariah 14:4) </a:t>
            </a:r>
            <a:endParaRPr lang="en-US" i="1" dirty="0"/>
          </a:p>
        </p:txBody>
      </p:sp>
    </p:spTree>
    <p:extLst>
      <p:ext uri="{BB962C8B-B14F-4D97-AF65-F5344CB8AC3E}">
        <p14:creationId xmlns:p14="http://schemas.microsoft.com/office/powerpoint/2010/main" val="68022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676400"/>
            <a:ext cx="8229600" cy="2819400"/>
          </a:xfrm>
        </p:spPr>
        <p:txBody>
          <a:bodyPr>
            <a:noAutofit/>
          </a:bodyPr>
          <a:lstStyle/>
          <a:p>
            <a:r>
              <a:rPr lang="en-US" sz="5400" dirty="0" smtClean="0">
                <a:effectLst>
                  <a:glow rad="101600">
                    <a:schemeClr val="bg1">
                      <a:alpha val="60000"/>
                    </a:schemeClr>
                  </a:glow>
                </a:effectLst>
              </a:rPr>
              <a:t>“Seven Angels Having the</a:t>
            </a:r>
            <a:br>
              <a:rPr lang="en-US" sz="5400" dirty="0" smtClean="0">
                <a:effectLst>
                  <a:glow rad="101600">
                    <a:schemeClr val="bg1">
                      <a:alpha val="60000"/>
                    </a:schemeClr>
                  </a:glow>
                </a:effectLst>
              </a:rPr>
            </a:br>
            <a:r>
              <a:rPr lang="en-US" sz="5400" dirty="0" smtClean="0">
                <a:effectLst>
                  <a:glow rad="101600">
                    <a:schemeClr val="bg1">
                      <a:alpha val="60000"/>
                    </a:schemeClr>
                  </a:glow>
                </a:effectLst>
              </a:rPr>
              <a:t> Seven Last Plagues.”</a:t>
            </a:r>
            <a:endParaRPr lang="en-US" sz="5400" dirty="0">
              <a:effectLst>
                <a:glow rad="101600">
                  <a:schemeClr val="bg1">
                    <a:alpha val="60000"/>
                  </a:schemeClr>
                </a:glow>
              </a:effectLst>
            </a:endParaRPr>
          </a:p>
        </p:txBody>
      </p:sp>
      <p:pic>
        <p:nvPicPr>
          <p:cNvPr id="8" name="Picture 4" descr="C:\Users\Ptr. Daniel White\Desktop\Bible pictures\angels\ch15_pat_26_bowl angels_small.jpg"/>
          <p:cNvPicPr>
            <a:picLocks noChangeAspect="1" noChangeArrowheads="1"/>
          </p:cNvPicPr>
          <p:nvPr/>
        </p:nvPicPr>
        <p:blipFill>
          <a:blip r:embed="rId3" cstate="print">
            <a:lum bright="-20000" contrast="30000"/>
          </a:blip>
          <a:srcRect r="926" b="5634"/>
          <a:stretch>
            <a:fillRect/>
          </a:stretch>
        </p:blipFill>
        <p:spPr bwMode="auto">
          <a:xfrm>
            <a:off x="0" y="0"/>
            <a:ext cx="9144000" cy="685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7840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219200"/>
          </a:xfrm>
        </p:spPr>
        <p:txBody>
          <a:bodyPr>
            <a:normAutofit/>
          </a:bodyPr>
          <a:lstStyle/>
          <a:p>
            <a:r>
              <a:rPr lang="en-US" sz="5400" i="1" dirty="0" smtClean="0">
                <a:effectLst>
                  <a:glow rad="228600">
                    <a:schemeClr val="accent6">
                      <a:satMod val="175000"/>
                      <a:alpha val="40000"/>
                    </a:schemeClr>
                  </a:glow>
                </a:effectLst>
              </a:rPr>
              <a:t>Revelation 19:11-20</a:t>
            </a:r>
            <a:endParaRPr lang="en-US" sz="5400" i="1" dirty="0">
              <a:effectLst>
                <a:glow rad="228600">
                  <a:schemeClr val="accent6">
                    <a:satMod val="175000"/>
                    <a:alpha val="40000"/>
                  </a:schemeClr>
                </a:glow>
              </a:effectLst>
            </a:endParaRPr>
          </a:p>
        </p:txBody>
      </p:sp>
      <p:pic>
        <p:nvPicPr>
          <p:cNvPr id="5122" name="Picture 2" descr="C:\Users\Ptr. Daniel White\Desktop\final battle.jpg"/>
          <p:cNvPicPr>
            <a:picLocks noChangeAspect="1" noChangeArrowheads="1"/>
          </p:cNvPicPr>
          <p:nvPr/>
        </p:nvPicPr>
        <p:blipFill>
          <a:blip r:embed="rId3" cstate="print"/>
          <a:srcRect/>
          <a:stretch>
            <a:fillRect/>
          </a:stretch>
        </p:blipFill>
        <p:spPr bwMode="auto">
          <a:xfrm>
            <a:off x="1524000" y="1143000"/>
            <a:ext cx="6350000" cy="5473700"/>
          </a:xfrm>
          <a:prstGeom prst="rect">
            <a:avLst/>
          </a:prstGeom>
          <a:noFill/>
        </p:spPr>
      </p:pic>
      <p:pic>
        <p:nvPicPr>
          <p:cNvPr id="5123" name="Picture 3" descr="C:\Users\Ptr. Daniel White\Desktop\Bible pictures\Prophecy pictures\prophecy pictures\rapture and second coming\1 Dad's Pix (19).jpg"/>
          <p:cNvPicPr>
            <a:picLocks noChangeAspect="1" noChangeArrowheads="1"/>
          </p:cNvPicPr>
          <p:nvPr/>
        </p:nvPicPr>
        <p:blipFill>
          <a:blip r:embed="rId4" cstate="print"/>
          <a:srcRect r="2183" b="30667"/>
          <a:stretch>
            <a:fillRect/>
          </a:stretch>
        </p:blipFill>
        <p:spPr bwMode="auto">
          <a:xfrm>
            <a:off x="2743200" y="1600200"/>
            <a:ext cx="2133600" cy="1981200"/>
          </a:xfrm>
          <a:prstGeom prst="ellipse">
            <a:avLst/>
          </a:prstGeom>
          <a:ln>
            <a:noFill/>
          </a:ln>
          <a:effectLst>
            <a:softEdge rad="112500"/>
          </a:effectLst>
        </p:spPr>
      </p:pic>
    </p:spTree>
    <p:extLst>
      <p:ext uri="{BB962C8B-B14F-4D97-AF65-F5344CB8AC3E}">
        <p14:creationId xmlns:p14="http://schemas.microsoft.com/office/powerpoint/2010/main" val="403798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507162"/>
          </a:xfrm>
        </p:spPr>
        <p:txBody>
          <a:bodyPr>
            <a:noAutofit/>
          </a:bodyPr>
          <a:lstStyle/>
          <a:p>
            <a:r>
              <a:rPr lang="en-US" sz="3600" i="1" dirty="0"/>
              <a:t>(Revelation 19:11-20) </a:t>
            </a:r>
            <a:r>
              <a:rPr lang="en-US" sz="3600" i="1" dirty="0" smtClean="0"/>
              <a:t>“And </a:t>
            </a:r>
            <a:r>
              <a:rPr lang="en-US" sz="3600" i="1" dirty="0"/>
              <a:t>I saw heaven opened, and behold a white horse; and he that sat upon him was called Faithful and True, and in righteousness he doth judge and make war.  His eyes were as a flame of fire, and on his head were many crowns; and he had a name written, that no man knew, but he himself. And he was clothed with a vesture dipped in blood: and his name is called The Word of God. And the armies which were in heaven followed him upon white horses, clothed in fine linen, white and </a:t>
            </a:r>
            <a:r>
              <a:rPr lang="en-US" sz="3600" i="1" dirty="0" smtClean="0"/>
              <a:t>clean… </a:t>
            </a:r>
            <a:endParaRPr lang="en-US" sz="3600" i="1" dirty="0"/>
          </a:p>
        </p:txBody>
      </p:sp>
    </p:spTree>
    <p:extLst>
      <p:ext uri="{BB962C8B-B14F-4D97-AF65-F5344CB8AC3E}">
        <p14:creationId xmlns:p14="http://schemas.microsoft.com/office/powerpoint/2010/main" val="139901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24800" cy="6507162"/>
          </a:xfrm>
        </p:spPr>
        <p:txBody>
          <a:bodyPr>
            <a:normAutofit/>
          </a:bodyPr>
          <a:lstStyle/>
          <a:p>
            <a:r>
              <a:rPr lang="en-US" sz="4000" i="1" dirty="0"/>
              <a:t> And out of his mouth </a:t>
            </a:r>
            <a:r>
              <a:rPr lang="en-US" sz="4000" i="1" dirty="0" err="1"/>
              <a:t>goeth</a:t>
            </a:r>
            <a:r>
              <a:rPr lang="en-US" sz="4000" i="1" dirty="0"/>
              <a:t> a sharp sword, that with it he should smite the nations: and he shall rule them with a rod of iron: and he </a:t>
            </a:r>
            <a:r>
              <a:rPr lang="en-US" sz="4000" i="1" dirty="0" err="1"/>
              <a:t>treadeth</a:t>
            </a:r>
            <a:r>
              <a:rPr lang="en-US" sz="4000" i="1" dirty="0"/>
              <a:t> the winepress of the fierceness and wrath of Almighty God. And he hath on his vesture and on his thigh a name written, KING OF KINGS, AND LORD OF </a:t>
            </a:r>
            <a:r>
              <a:rPr lang="en-US" sz="4000" i="1" dirty="0" smtClean="0"/>
              <a:t>LORDS…</a:t>
            </a:r>
            <a:endParaRPr lang="en-US" sz="4000" i="1" dirty="0"/>
          </a:p>
        </p:txBody>
      </p:sp>
    </p:spTree>
    <p:extLst>
      <p:ext uri="{BB962C8B-B14F-4D97-AF65-F5344CB8AC3E}">
        <p14:creationId xmlns:p14="http://schemas.microsoft.com/office/powerpoint/2010/main" val="234800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924800" cy="6858000"/>
          </a:xfrm>
        </p:spPr>
        <p:txBody>
          <a:bodyPr>
            <a:noAutofit/>
          </a:bodyPr>
          <a:lstStyle/>
          <a:p>
            <a:r>
              <a:rPr lang="en-US" i="1" u="sng" dirty="0" smtClean="0"/>
              <a:t>And </a:t>
            </a:r>
            <a:r>
              <a:rPr lang="en-US" i="1" u="sng" dirty="0"/>
              <a:t>I saw the beast, and the kings of the earth, and their armies, gathered together to make war against him that sat on the horse, and against his </a:t>
            </a:r>
            <a:r>
              <a:rPr lang="en-US" i="1" u="sng" dirty="0" smtClean="0"/>
              <a:t>army</a:t>
            </a:r>
            <a:r>
              <a:rPr lang="en-US" i="1" dirty="0" smtClean="0"/>
              <a:t>.”</a:t>
            </a:r>
            <a:endParaRPr lang="en-US" i="1" dirty="0"/>
          </a:p>
        </p:txBody>
      </p:sp>
    </p:spTree>
    <p:extLst>
      <p:ext uri="{BB962C8B-B14F-4D97-AF65-F5344CB8AC3E}">
        <p14:creationId xmlns:p14="http://schemas.microsoft.com/office/powerpoint/2010/main" val="179922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Ptr. Daniel White\Desktop\Bible pictures\angels\scan0163.jpg"/>
          <p:cNvPicPr>
            <a:picLocks noChangeAspect="1" noChangeArrowheads="1"/>
          </p:cNvPicPr>
          <p:nvPr/>
        </p:nvPicPr>
        <p:blipFill>
          <a:blip r:embed="rId3" cstate="print">
            <a:lum bright="-10000"/>
          </a:blip>
          <a:srcRect/>
          <a:stretch>
            <a:fillRect/>
          </a:stretch>
        </p:blipFill>
        <p:spPr bwMode="auto">
          <a:xfrm>
            <a:off x="0" y="-89772"/>
            <a:ext cx="9144000" cy="6947772"/>
          </a:xfrm>
          <a:prstGeom prst="rect">
            <a:avLst/>
          </a:prstGeom>
          <a:noFill/>
        </p:spPr>
      </p:pic>
      <p:pic>
        <p:nvPicPr>
          <p:cNvPr id="3" name="Picture 5" descr="C:\Users\Ptr. Daniel White\Desktop\Bible pictures\Prophecy pictures\prophecy pictures\rapture and second coming\jesus_return.jpg"/>
          <p:cNvPicPr>
            <a:picLocks noChangeAspect="1" noChangeArrowheads="1"/>
          </p:cNvPicPr>
          <p:nvPr/>
        </p:nvPicPr>
        <p:blipFill>
          <a:blip r:embed="rId4" cstate="print"/>
          <a:srcRect l="52620" t="3452" r="-311" b="29167"/>
          <a:stretch>
            <a:fillRect/>
          </a:stretch>
        </p:blipFill>
        <p:spPr bwMode="auto">
          <a:xfrm>
            <a:off x="4733557" y="0"/>
            <a:ext cx="4410444" cy="3048000"/>
          </a:xfrm>
          <a:prstGeom prst="ellipse">
            <a:avLst/>
          </a:prstGeom>
          <a:ln>
            <a:noFill/>
          </a:ln>
          <a:effectLst>
            <a:softEdge rad="112500"/>
          </a:effectLst>
        </p:spPr>
      </p:pic>
      <p:sp>
        <p:nvSpPr>
          <p:cNvPr id="4" name="Title 3"/>
          <p:cNvSpPr>
            <a:spLocks noGrp="1"/>
          </p:cNvSpPr>
          <p:nvPr>
            <p:ph type="title"/>
          </p:nvPr>
        </p:nvSpPr>
        <p:spPr>
          <a:xfrm>
            <a:off x="457200" y="457200"/>
            <a:ext cx="8229600" cy="5715000"/>
          </a:xfrm>
        </p:spPr>
        <p:txBody>
          <a:bodyPr>
            <a:normAutofit fontScale="90000"/>
          </a:bodyPr>
          <a:lstStyle/>
          <a:p>
            <a:r>
              <a:rPr lang="en-US" b="1" i="1" dirty="0" smtClean="0">
                <a:solidFill>
                  <a:schemeClr val="bg1"/>
                </a:solidFill>
                <a:effectLst>
                  <a:glow rad="101600">
                    <a:srgbClr val="FFFF00">
                      <a:alpha val="60000"/>
                    </a:srgbClr>
                  </a:glow>
                </a:effectLst>
              </a:rPr>
              <a:t>“The kings of the earth set themselves, and the rulers take counsel together, against the LORD, and against his anointed, saying,</a:t>
            </a:r>
            <a:br>
              <a:rPr lang="en-US" b="1" i="1" dirty="0" smtClean="0">
                <a:solidFill>
                  <a:schemeClr val="bg1"/>
                </a:solidFill>
                <a:effectLst>
                  <a:glow rad="101600">
                    <a:srgbClr val="FFFF00">
                      <a:alpha val="60000"/>
                    </a:srgbClr>
                  </a:glow>
                </a:effectLst>
              </a:rPr>
            </a:br>
            <a:r>
              <a:rPr lang="en-US" b="1" i="1" dirty="0" smtClean="0">
                <a:solidFill>
                  <a:schemeClr val="bg1"/>
                </a:solidFill>
                <a:effectLst>
                  <a:glow rad="101600">
                    <a:srgbClr val="FFFF00">
                      <a:alpha val="60000"/>
                    </a:srgbClr>
                  </a:glow>
                </a:effectLst>
              </a:rPr>
              <a:t> Let us break their bands asunder, and cast away their cords from us. He that </a:t>
            </a:r>
            <a:r>
              <a:rPr lang="en-US" b="1" i="1" dirty="0" err="1" smtClean="0">
                <a:solidFill>
                  <a:schemeClr val="bg1"/>
                </a:solidFill>
                <a:effectLst>
                  <a:glow rad="101600">
                    <a:srgbClr val="FFFF00">
                      <a:alpha val="60000"/>
                    </a:srgbClr>
                  </a:glow>
                </a:effectLst>
              </a:rPr>
              <a:t>sitteth</a:t>
            </a:r>
            <a:r>
              <a:rPr lang="en-US" b="1" i="1" dirty="0" smtClean="0">
                <a:solidFill>
                  <a:schemeClr val="bg1"/>
                </a:solidFill>
                <a:effectLst>
                  <a:glow rad="101600">
                    <a:srgbClr val="FFFF00">
                      <a:alpha val="60000"/>
                    </a:srgbClr>
                  </a:glow>
                </a:effectLst>
              </a:rPr>
              <a:t> in the heavens shall laugh: the Lord shall have them in derision. Then shall he speak unto them in his wrath, and vex them in his sore displeasure.” (Psalms 2:2-5)</a:t>
            </a:r>
            <a:endParaRPr lang="en-US" b="1" i="1" dirty="0">
              <a:solidFill>
                <a:schemeClr val="bg1"/>
              </a:solidFill>
              <a:effectLst>
                <a:glow rad="101600">
                  <a:srgbClr val="FFFF00">
                    <a:alpha val="60000"/>
                  </a:srgbClr>
                </a:glow>
              </a:effectLst>
            </a:endParaRPr>
          </a:p>
        </p:txBody>
      </p:sp>
    </p:spTree>
    <p:extLst>
      <p:ext uri="{BB962C8B-B14F-4D97-AF65-F5344CB8AC3E}">
        <p14:creationId xmlns:p14="http://schemas.microsoft.com/office/powerpoint/2010/main" val="19545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C:\Users\Ptr. Daniel White\Desktop\Bible pictures\war\Military-Tank-28966.jpg"/>
          <p:cNvPicPr>
            <a:picLocks noChangeAspect="1" noChangeArrowheads="1"/>
          </p:cNvPicPr>
          <p:nvPr/>
        </p:nvPicPr>
        <p:blipFill>
          <a:blip r:embed="rId3" cstate="print"/>
          <a:srcRect/>
          <a:stretch>
            <a:fillRect/>
          </a:stretch>
        </p:blipFill>
        <p:spPr bwMode="auto">
          <a:xfrm>
            <a:off x="3657600" y="0"/>
            <a:ext cx="2580917" cy="1935163"/>
          </a:xfrm>
          <a:prstGeom prst="rect">
            <a:avLst/>
          </a:prstGeom>
          <a:noFill/>
        </p:spPr>
      </p:pic>
      <p:pic>
        <p:nvPicPr>
          <p:cNvPr id="4098" name="Picture 2" descr="C:\Users\Ptr. Daniel White\Desktop\Bible pictures\war\030321_war_07.jpg"/>
          <p:cNvPicPr>
            <a:picLocks noChangeAspect="1" noChangeArrowheads="1"/>
          </p:cNvPicPr>
          <p:nvPr/>
        </p:nvPicPr>
        <p:blipFill>
          <a:blip r:embed="rId4" cstate="print"/>
          <a:srcRect l="6099" t="2413" r="5464" b="5873"/>
          <a:stretch>
            <a:fillRect/>
          </a:stretch>
        </p:blipFill>
        <p:spPr bwMode="auto">
          <a:xfrm>
            <a:off x="6629400" y="4343400"/>
            <a:ext cx="2514600" cy="2514600"/>
          </a:xfrm>
          <a:prstGeom prst="rect">
            <a:avLst/>
          </a:prstGeom>
          <a:noFill/>
        </p:spPr>
      </p:pic>
      <p:pic>
        <p:nvPicPr>
          <p:cNvPr id="4099" name="Picture 3" descr="C:\Users\Ptr. Daniel White\Desktop\Bible pictures\war\99311356_2y5Ay9Ii_IMG_1245.jpg"/>
          <p:cNvPicPr>
            <a:picLocks noChangeAspect="1" noChangeArrowheads="1"/>
          </p:cNvPicPr>
          <p:nvPr/>
        </p:nvPicPr>
        <p:blipFill>
          <a:blip r:embed="rId5" cstate="print"/>
          <a:srcRect/>
          <a:stretch>
            <a:fillRect/>
          </a:stretch>
        </p:blipFill>
        <p:spPr bwMode="auto">
          <a:xfrm flipH="1">
            <a:off x="6356006" y="2209800"/>
            <a:ext cx="2787994" cy="2438400"/>
          </a:xfrm>
          <a:prstGeom prst="rect">
            <a:avLst/>
          </a:prstGeom>
          <a:noFill/>
        </p:spPr>
      </p:pic>
      <p:pic>
        <p:nvPicPr>
          <p:cNvPr id="4100" name="Picture 4" descr="C:\Users\Ptr. Daniel White\Desktop\Bible pictures\war\249225949_9f31736e76.jpg"/>
          <p:cNvPicPr>
            <a:picLocks noChangeAspect="1" noChangeArrowheads="1"/>
          </p:cNvPicPr>
          <p:nvPr/>
        </p:nvPicPr>
        <p:blipFill>
          <a:blip r:embed="rId6" cstate="print"/>
          <a:srcRect/>
          <a:stretch>
            <a:fillRect/>
          </a:stretch>
        </p:blipFill>
        <p:spPr bwMode="auto">
          <a:xfrm flipH="1">
            <a:off x="6172200" y="0"/>
            <a:ext cx="2971800" cy="2306637"/>
          </a:xfrm>
          <a:prstGeom prst="rect">
            <a:avLst/>
          </a:prstGeom>
          <a:noFill/>
        </p:spPr>
      </p:pic>
      <p:pic>
        <p:nvPicPr>
          <p:cNvPr id="4101" name="Picture 5" descr="C:\Users\Ptr. Daniel White\Desktop\Bible pictures\war\capt.1048836063.iraq_us_war_xlr103.jpg"/>
          <p:cNvPicPr>
            <a:picLocks noChangeAspect="1" noChangeArrowheads="1"/>
          </p:cNvPicPr>
          <p:nvPr/>
        </p:nvPicPr>
        <p:blipFill>
          <a:blip r:embed="rId7" cstate="print"/>
          <a:srcRect/>
          <a:stretch>
            <a:fillRect/>
          </a:stretch>
        </p:blipFill>
        <p:spPr bwMode="auto">
          <a:xfrm>
            <a:off x="3048000" y="4511783"/>
            <a:ext cx="3886200" cy="2346217"/>
          </a:xfrm>
          <a:prstGeom prst="rect">
            <a:avLst/>
          </a:prstGeom>
          <a:noFill/>
        </p:spPr>
      </p:pic>
      <p:pic>
        <p:nvPicPr>
          <p:cNvPr id="4102" name="Picture 6" descr="C:\Users\Ptr. Daniel White\Desktop\Bible pictures\war\IAF.jpg"/>
          <p:cNvPicPr>
            <a:picLocks noChangeAspect="1" noChangeArrowheads="1"/>
          </p:cNvPicPr>
          <p:nvPr/>
        </p:nvPicPr>
        <p:blipFill>
          <a:blip r:embed="rId8" cstate="print"/>
          <a:srcRect/>
          <a:stretch>
            <a:fillRect/>
          </a:stretch>
        </p:blipFill>
        <p:spPr bwMode="auto">
          <a:xfrm>
            <a:off x="1295400" y="0"/>
            <a:ext cx="2650332" cy="2209800"/>
          </a:xfrm>
          <a:prstGeom prst="rect">
            <a:avLst/>
          </a:prstGeom>
          <a:noFill/>
        </p:spPr>
      </p:pic>
      <p:pic>
        <p:nvPicPr>
          <p:cNvPr id="4103" name="Picture 7" descr="C:\Users\Ptr. Daniel White\Desktop\Bible pictures\war\israeliarmy2.jpg"/>
          <p:cNvPicPr>
            <a:picLocks noChangeAspect="1" noChangeArrowheads="1"/>
          </p:cNvPicPr>
          <p:nvPr/>
        </p:nvPicPr>
        <p:blipFill>
          <a:blip r:embed="rId9" cstate="print"/>
          <a:srcRect/>
          <a:stretch>
            <a:fillRect/>
          </a:stretch>
        </p:blipFill>
        <p:spPr bwMode="auto">
          <a:xfrm>
            <a:off x="0" y="4455979"/>
            <a:ext cx="3200400" cy="2402021"/>
          </a:xfrm>
          <a:prstGeom prst="rect">
            <a:avLst/>
          </a:prstGeom>
          <a:noFill/>
        </p:spPr>
      </p:pic>
      <p:pic>
        <p:nvPicPr>
          <p:cNvPr id="4104" name="Picture 8" descr="C:\Users\Ptr. Daniel White\Desktop\Bible pictures\war\Military-Naval-2814.jpg"/>
          <p:cNvPicPr>
            <a:picLocks noChangeAspect="1" noChangeArrowheads="1"/>
          </p:cNvPicPr>
          <p:nvPr/>
        </p:nvPicPr>
        <p:blipFill>
          <a:blip r:embed="rId10" cstate="print"/>
          <a:srcRect/>
          <a:stretch>
            <a:fillRect/>
          </a:stretch>
        </p:blipFill>
        <p:spPr bwMode="auto">
          <a:xfrm>
            <a:off x="0" y="1905000"/>
            <a:ext cx="3276599" cy="2667000"/>
          </a:xfrm>
          <a:prstGeom prst="rect">
            <a:avLst/>
          </a:prstGeom>
          <a:noFill/>
        </p:spPr>
      </p:pic>
      <p:pic>
        <p:nvPicPr>
          <p:cNvPr id="4105" name="Picture 9" descr="C:\Users\Ptr. Daniel White\Desktop\Bible pictures\war\Prophets, beast, and armies.jpg"/>
          <p:cNvPicPr>
            <a:picLocks noChangeAspect="1" noChangeArrowheads="1"/>
          </p:cNvPicPr>
          <p:nvPr/>
        </p:nvPicPr>
        <p:blipFill>
          <a:blip r:embed="rId11" cstate="print"/>
          <a:srcRect/>
          <a:stretch>
            <a:fillRect/>
          </a:stretch>
        </p:blipFill>
        <p:spPr bwMode="auto">
          <a:xfrm>
            <a:off x="0" y="0"/>
            <a:ext cx="2152650" cy="1953669"/>
          </a:xfrm>
          <a:prstGeom prst="rect">
            <a:avLst/>
          </a:prstGeom>
          <a:noFill/>
        </p:spPr>
      </p:pic>
      <p:pic>
        <p:nvPicPr>
          <p:cNvPr id="4106" name="Picture 10" descr="C:\Users\Ptr. Daniel White\Desktop\Bible pictures\war\soldiersfighting.jpg"/>
          <p:cNvPicPr>
            <a:picLocks noChangeAspect="1" noChangeArrowheads="1"/>
          </p:cNvPicPr>
          <p:nvPr/>
        </p:nvPicPr>
        <p:blipFill>
          <a:blip r:embed="rId12" cstate="print"/>
          <a:srcRect/>
          <a:stretch>
            <a:fillRect/>
          </a:stretch>
        </p:blipFill>
        <p:spPr bwMode="auto">
          <a:xfrm>
            <a:off x="6146066" y="0"/>
            <a:ext cx="2997934" cy="2286000"/>
          </a:xfrm>
          <a:prstGeom prst="rect">
            <a:avLst/>
          </a:prstGeom>
          <a:noFill/>
        </p:spPr>
      </p:pic>
      <p:pic>
        <p:nvPicPr>
          <p:cNvPr id="4109" name="Picture 13" descr="C:\Users\Ptr. Daniel White\Desktop\Bible pictures\war\Military-Aircraft-29687.jpg"/>
          <p:cNvPicPr>
            <a:picLocks noChangeAspect="1" noChangeArrowheads="1"/>
          </p:cNvPicPr>
          <p:nvPr/>
        </p:nvPicPr>
        <p:blipFill>
          <a:blip r:embed="rId13" cstate="print"/>
          <a:srcRect/>
          <a:stretch>
            <a:fillRect/>
          </a:stretch>
        </p:blipFill>
        <p:spPr bwMode="auto">
          <a:xfrm>
            <a:off x="2971800" y="1905000"/>
            <a:ext cx="3617913" cy="2713434"/>
          </a:xfrm>
          <a:prstGeom prst="rect">
            <a:avLst/>
          </a:prstGeom>
          <a:noFill/>
        </p:spPr>
      </p:pic>
      <p:pic>
        <p:nvPicPr>
          <p:cNvPr id="4110" name="Picture 14" descr="C:\Users\Ptr. Daniel White\Desktop\Bible pictures\Prophecy pictures\prophecy pictures\rapture and second coming\14~.JPG"/>
          <p:cNvPicPr>
            <a:picLocks noChangeAspect="1" noChangeArrowheads="1"/>
          </p:cNvPicPr>
          <p:nvPr/>
        </p:nvPicPr>
        <p:blipFill>
          <a:blip r:embed="rId14" cstate="print">
            <a:lum bright="-10000" contrast="30000"/>
          </a:blip>
          <a:srcRect/>
          <a:stretch>
            <a:fillRect/>
          </a:stretch>
        </p:blipFill>
        <p:spPr bwMode="auto">
          <a:xfrm>
            <a:off x="1828800" y="-228600"/>
            <a:ext cx="5694066" cy="7315200"/>
          </a:xfrm>
          <a:prstGeom prst="ellipse">
            <a:avLst/>
          </a:prstGeom>
          <a:ln>
            <a:noFill/>
          </a:ln>
          <a:effectLst>
            <a:softEdge rad="112500"/>
          </a:effectLst>
        </p:spPr>
      </p:pic>
    </p:spTree>
    <p:extLst>
      <p:ext uri="{BB962C8B-B14F-4D97-AF65-F5344CB8AC3E}">
        <p14:creationId xmlns:p14="http://schemas.microsoft.com/office/powerpoint/2010/main" val="301555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10"/>
                                        </p:tgtEl>
                                        <p:attrNameLst>
                                          <p:attrName>style.visibility</p:attrName>
                                        </p:attrNameLst>
                                      </p:cBhvr>
                                      <p:to>
                                        <p:strVal val="visible"/>
                                      </p:to>
                                    </p:set>
                                    <p:animEffect transition="in" filter="fade">
                                      <p:cBhvr>
                                        <p:cTn id="7" dur="2000"/>
                                        <p:tgtEl>
                                          <p:spTgt spid="4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Prophecy pictures\prophecy pictures\revelation\armageddon 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itle 2"/>
          <p:cNvSpPr>
            <a:spLocks noGrp="1"/>
          </p:cNvSpPr>
          <p:nvPr>
            <p:ph type="title"/>
          </p:nvPr>
        </p:nvSpPr>
        <p:spPr>
          <a:xfrm>
            <a:off x="457200" y="274638"/>
            <a:ext cx="8229600" cy="1858962"/>
          </a:xfrm>
        </p:spPr>
        <p:txBody>
          <a:bodyPr>
            <a:normAutofit fontScale="90000"/>
          </a:bodyPr>
          <a:lstStyle/>
          <a:p>
            <a:r>
              <a:rPr lang="en-US" i="1" dirty="0" smtClean="0">
                <a:effectLst>
                  <a:glow rad="101600">
                    <a:schemeClr val="bg1">
                      <a:alpha val="60000"/>
                    </a:schemeClr>
                  </a:glow>
                </a:effectLst>
              </a:rPr>
              <a:t>“And he gathered them together into a place called in the Hebrew tongue Armageddon.”</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424215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ible pictures\Prophecy pictures\prophecy pictures\prophecy charts\Map of Battle of Armageddon Rev 16.jpg"/>
          <p:cNvPicPr>
            <a:picLocks noChangeAspect="1" noChangeArrowheads="1"/>
          </p:cNvPicPr>
          <p:nvPr/>
        </p:nvPicPr>
        <p:blipFill>
          <a:blip r:embed="rId3" cstate="print"/>
          <a:srcRect/>
          <a:stretch>
            <a:fillRect/>
          </a:stretch>
        </p:blipFill>
        <p:spPr bwMode="auto">
          <a:xfrm>
            <a:off x="838200" y="152400"/>
            <a:ext cx="7763436" cy="6509964"/>
          </a:xfrm>
          <a:prstGeom prst="rect">
            <a:avLst/>
          </a:prstGeom>
          <a:noFill/>
        </p:spPr>
      </p:pic>
    </p:spTree>
    <p:extLst>
      <p:ext uri="{BB962C8B-B14F-4D97-AF65-F5344CB8AC3E}">
        <p14:creationId xmlns:p14="http://schemas.microsoft.com/office/powerpoint/2010/main" val="134309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descr="C:\Users\Ptr. Daniel White\Desktop\Bible pictures\Prophecy pictures\prophecy pictures\rapture and second coming\901051412_dfddaf3860.jpg"/>
          <p:cNvPicPr>
            <a:picLocks noChangeAspect="1" noChangeArrowheads="1"/>
          </p:cNvPicPr>
          <p:nvPr/>
        </p:nvPicPr>
        <p:blipFill>
          <a:blip r:embed="rId3" cstate="print">
            <a:lum bright="-10000"/>
          </a:blip>
          <a:srcRect/>
          <a:stretch>
            <a:fillRect/>
          </a:stretch>
        </p:blipFill>
        <p:spPr bwMode="auto">
          <a:xfrm>
            <a:off x="1143000" y="762000"/>
            <a:ext cx="7264400" cy="5448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580" name="Picture 4" descr="C:\Users\Ptr. Daniel White\Desktop\Bible pictures\Prophecy pictures\prophecy pictures\rapture and second coming\14~.JPG"/>
          <p:cNvPicPr>
            <a:picLocks noChangeAspect="1" noChangeArrowheads="1"/>
          </p:cNvPicPr>
          <p:nvPr/>
        </p:nvPicPr>
        <p:blipFill>
          <a:blip r:embed="rId4" cstate="print"/>
          <a:srcRect/>
          <a:stretch>
            <a:fillRect/>
          </a:stretch>
        </p:blipFill>
        <p:spPr bwMode="auto">
          <a:xfrm>
            <a:off x="2057400" y="0"/>
            <a:ext cx="5338187" cy="6858000"/>
          </a:xfrm>
          <a:prstGeom prst="ellipse">
            <a:avLst/>
          </a:prstGeom>
          <a:ln>
            <a:noFill/>
          </a:ln>
          <a:effectLst>
            <a:softEdge rad="112500"/>
          </a:effectLst>
        </p:spPr>
      </p:pic>
      <p:pic>
        <p:nvPicPr>
          <p:cNvPr id="24581" name="Picture 5" descr="C:\Users\Ptr. Daniel White\Desktop\Bible pictures\Prophecy pictures\prophecy pictures\rapture and second coming\Battle_of_Armageddon_2_ls.jpg"/>
          <p:cNvPicPr>
            <a:picLocks noChangeAspect="1" noChangeArrowheads="1"/>
          </p:cNvPicPr>
          <p:nvPr/>
        </p:nvPicPr>
        <p:blipFill>
          <a:blip r:embed="rId5" cstate="print"/>
          <a:srcRect r="1863" b="10627"/>
          <a:stretch>
            <a:fillRect/>
          </a:stretch>
        </p:blipFill>
        <p:spPr bwMode="auto">
          <a:xfrm>
            <a:off x="55756" y="1295400"/>
            <a:ext cx="9088244" cy="4716684"/>
          </a:xfrm>
          <a:prstGeom prst="rect">
            <a:avLst/>
          </a:prstGeom>
          <a:ln>
            <a:noFill/>
          </a:ln>
          <a:effectLst>
            <a:softEdge rad="112500"/>
          </a:effectLst>
        </p:spPr>
      </p:pic>
      <p:pic>
        <p:nvPicPr>
          <p:cNvPr id="6" name="Picture 2" descr="C:\Users\Ptr. Daniel White\Desktop\Bible pictures\angels\CD081_e.jpg"/>
          <p:cNvPicPr>
            <a:picLocks noChangeAspect="1" noChangeArrowheads="1"/>
          </p:cNvPicPr>
          <p:nvPr/>
        </p:nvPicPr>
        <p:blipFill>
          <a:blip r:embed="rId6" cstate="print">
            <a:lum bright="-10000" contrast="40000"/>
          </a:blip>
          <a:srcRect/>
          <a:stretch>
            <a:fillRect/>
          </a:stretch>
        </p:blipFill>
        <p:spPr bwMode="auto">
          <a:xfrm>
            <a:off x="0" y="1"/>
            <a:ext cx="9144000" cy="6858000"/>
          </a:xfrm>
          <a:prstGeom prst="rect">
            <a:avLst/>
          </a:prstGeom>
          <a:noFill/>
        </p:spPr>
      </p:pic>
    </p:spTree>
    <p:extLst>
      <p:ext uri="{BB962C8B-B14F-4D97-AF65-F5344CB8AC3E}">
        <p14:creationId xmlns:p14="http://schemas.microsoft.com/office/powerpoint/2010/main" val="90694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1000"/>
                                        <p:tgtEl>
                                          <p:spTgt spid="24579"/>
                                        </p:tgtEl>
                                        <p:attrNameLst>
                                          <p:attrName>ppt_w</p:attrName>
                                        </p:attrNameLst>
                                      </p:cBhvr>
                                      <p:tavLst>
                                        <p:tav tm="0">
                                          <p:val>
                                            <p:strVal val="ppt_w"/>
                                          </p:val>
                                        </p:tav>
                                        <p:tav tm="100000">
                                          <p:val>
                                            <p:fltVal val="0"/>
                                          </p:val>
                                        </p:tav>
                                      </p:tavLst>
                                    </p:anim>
                                    <p:anim calcmode="lin" valueType="num">
                                      <p:cBhvr>
                                        <p:cTn id="7" dur="1000"/>
                                        <p:tgtEl>
                                          <p:spTgt spid="24579"/>
                                        </p:tgtEl>
                                        <p:attrNameLst>
                                          <p:attrName>ppt_h</p:attrName>
                                        </p:attrNameLst>
                                      </p:cBhvr>
                                      <p:tavLst>
                                        <p:tav tm="0">
                                          <p:val>
                                            <p:strVal val="ppt_h"/>
                                          </p:val>
                                        </p:tav>
                                        <p:tav tm="100000">
                                          <p:val>
                                            <p:fltVal val="0"/>
                                          </p:val>
                                        </p:tav>
                                      </p:tavLst>
                                    </p:anim>
                                    <p:animEffect transition="out" filter="fade">
                                      <p:cBhvr>
                                        <p:cTn id="8" dur="1000"/>
                                        <p:tgtEl>
                                          <p:spTgt spid="24579"/>
                                        </p:tgtEl>
                                      </p:cBhvr>
                                    </p:animEffect>
                                    <p:set>
                                      <p:cBhvr>
                                        <p:cTn id="9" dur="1" fill="hold">
                                          <p:stCondLst>
                                            <p:cond delay="999"/>
                                          </p:stCondLst>
                                        </p:cTn>
                                        <p:tgtEl>
                                          <p:spTgt spid="2457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4580"/>
                                        </p:tgtEl>
                                        <p:attrNameLst>
                                          <p:attrName>style.visibility</p:attrName>
                                        </p:attrNameLst>
                                      </p:cBhvr>
                                      <p:to>
                                        <p:strVal val="visible"/>
                                      </p:to>
                                    </p:set>
                                    <p:anim calcmode="lin" valueType="num">
                                      <p:cBhvr>
                                        <p:cTn id="14" dur="1000" fill="hold"/>
                                        <p:tgtEl>
                                          <p:spTgt spid="24580"/>
                                        </p:tgtEl>
                                        <p:attrNameLst>
                                          <p:attrName>ppt_w</p:attrName>
                                        </p:attrNameLst>
                                      </p:cBhvr>
                                      <p:tavLst>
                                        <p:tav tm="0">
                                          <p:val>
                                            <p:fltVal val="0"/>
                                          </p:val>
                                        </p:tav>
                                        <p:tav tm="100000">
                                          <p:val>
                                            <p:strVal val="#ppt_w"/>
                                          </p:val>
                                        </p:tav>
                                      </p:tavLst>
                                    </p:anim>
                                    <p:anim calcmode="lin" valueType="num">
                                      <p:cBhvr>
                                        <p:cTn id="15" dur="1000" fill="hold"/>
                                        <p:tgtEl>
                                          <p:spTgt spid="24580"/>
                                        </p:tgtEl>
                                        <p:attrNameLst>
                                          <p:attrName>ppt_h</p:attrName>
                                        </p:attrNameLst>
                                      </p:cBhvr>
                                      <p:tavLst>
                                        <p:tav tm="0">
                                          <p:val>
                                            <p:fltVal val="0"/>
                                          </p:val>
                                        </p:tav>
                                        <p:tav tm="100000">
                                          <p:val>
                                            <p:strVal val="#ppt_h"/>
                                          </p:val>
                                        </p:tav>
                                      </p:tavLst>
                                    </p:anim>
                                    <p:animEffect transition="in" filter="fade">
                                      <p:cBhvr>
                                        <p:cTn id="16" dur="1000"/>
                                        <p:tgtEl>
                                          <p:spTgt spid="2458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0" fill="hold" nodeType="clickEffect">
                                  <p:stCondLst>
                                    <p:cond delay="0"/>
                                  </p:stCondLst>
                                  <p:childTnLst>
                                    <p:anim calcmode="lin" valueType="num">
                                      <p:cBhvr>
                                        <p:cTn id="20" dur="1000"/>
                                        <p:tgtEl>
                                          <p:spTgt spid="24580"/>
                                        </p:tgtEl>
                                        <p:attrNameLst>
                                          <p:attrName>ppt_w</p:attrName>
                                        </p:attrNameLst>
                                      </p:cBhvr>
                                      <p:tavLst>
                                        <p:tav tm="0">
                                          <p:val>
                                            <p:strVal val="ppt_w"/>
                                          </p:val>
                                        </p:tav>
                                        <p:tav tm="100000">
                                          <p:val>
                                            <p:fltVal val="0"/>
                                          </p:val>
                                        </p:tav>
                                      </p:tavLst>
                                    </p:anim>
                                    <p:anim calcmode="lin" valueType="num">
                                      <p:cBhvr>
                                        <p:cTn id="21" dur="1000"/>
                                        <p:tgtEl>
                                          <p:spTgt spid="24580"/>
                                        </p:tgtEl>
                                        <p:attrNameLst>
                                          <p:attrName>ppt_h</p:attrName>
                                        </p:attrNameLst>
                                      </p:cBhvr>
                                      <p:tavLst>
                                        <p:tav tm="0">
                                          <p:val>
                                            <p:strVal val="ppt_h"/>
                                          </p:val>
                                        </p:tav>
                                        <p:tav tm="100000">
                                          <p:val>
                                            <p:fltVal val="0"/>
                                          </p:val>
                                        </p:tav>
                                      </p:tavLst>
                                    </p:anim>
                                    <p:animEffect transition="out" filter="fade">
                                      <p:cBhvr>
                                        <p:cTn id="22" dur="1000"/>
                                        <p:tgtEl>
                                          <p:spTgt spid="24580"/>
                                        </p:tgtEl>
                                      </p:cBhvr>
                                    </p:animEffect>
                                    <p:set>
                                      <p:cBhvr>
                                        <p:cTn id="23" dur="1" fill="hold">
                                          <p:stCondLst>
                                            <p:cond delay="999"/>
                                          </p:stCondLst>
                                        </p:cTn>
                                        <p:tgtEl>
                                          <p:spTgt spid="2458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24581"/>
                                        </p:tgtEl>
                                        <p:attrNameLst>
                                          <p:attrName>style.visibility</p:attrName>
                                        </p:attrNameLst>
                                      </p:cBhvr>
                                      <p:to>
                                        <p:strVal val="visible"/>
                                      </p:to>
                                    </p:set>
                                    <p:anim calcmode="lin" valueType="num">
                                      <p:cBhvr>
                                        <p:cTn id="28" dur="1000" fill="hold"/>
                                        <p:tgtEl>
                                          <p:spTgt spid="24581"/>
                                        </p:tgtEl>
                                        <p:attrNameLst>
                                          <p:attrName>ppt_w</p:attrName>
                                        </p:attrNameLst>
                                      </p:cBhvr>
                                      <p:tavLst>
                                        <p:tav tm="0">
                                          <p:val>
                                            <p:fltVal val="0"/>
                                          </p:val>
                                        </p:tav>
                                        <p:tav tm="100000">
                                          <p:val>
                                            <p:strVal val="#ppt_w"/>
                                          </p:val>
                                        </p:tav>
                                      </p:tavLst>
                                    </p:anim>
                                    <p:anim calcmode="lin" valueType="num">
                                      <p:cBhvr>
                                        <p:cTn id="29" dur="1000" fill="hold"/>
                                        <p:tgtEl>
                                          <p:spTgt spid="24581"/>
                                        </p:tgtEl>
                                        <p:attrNameLst>
                                          <p:attrName>ppt_h</p:attrName>
                                        </p:attrNameLst>
                                      </p:cBhvr>
                                      <p:tavLst>
                                        <p:tav tm="0">
                                          <p:val>
                                            <p:fltVal val="0"/>
                                          </p:val>
                                        </p:tav>
                                        <p:tav tm="100000">
                                          <p:val>
                                            <p:strVal val="#ppt_h"/>
                                          </p:val>
                                        </p:tav>
                                      </p:tavLst>
                                    </p:anim>
                                    <p:animEffect transition="in" filter="fade">
                                      <p:cBhvr>
                                        <p:cTn id="30" dur="1000"/>
                                        <p:tgtEl>
                                          <p:spTgt spid="2458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000" fill="hold"/>
                                        <p:tgtEl>
                                          <p:spTgt spid="6"/>
                                        </p:tgtEl>
                                        <p:attrNameLst>
                                          <p:attrName>ppt_w</p:attrName>
                                        </p:attrNameLst>
                                      </p:cBhvr>
                                      <p:tavLst>
                                        <p:tav tm="0">
                                          <p:val>
                                            <p:fltVal val="0"/>
                                          </p:val>
                                        </p:tav>
                                        <p:tav tm="100000">
                                          <p:val>
                                            <p:strVal val="#ppt_w"/>
                                          </p:val>
                                        </p:tav>
                                      </p:tavLst>
                                    </p:anim>
                                    <p:anim calcmode="lin" valueType="num">
                                      <p:cBhvr>
                                        <p:cTn id="36" dur="1000" fill="hold"/>
                                        <p:tgtEl>
                                          <p:spTgt spid="6"/>
                                        </p:tgtEl>
                                        <p:attrNameLst>
                                          <p:attrName>ppt_h</p:attrName>
                                        </p:attrNameLst>
                                      </p:cBhvr>
                                      <p:tavLst>
                                        <p:tav tm="0">
                                          <p:val>
                                            <p:fltVal val="0"/>
                                          </p:val>
                                        </p:tav>
                                        <p:tav tm="100000">
                                          <p:val>
                                            <p:strVal val="#ppt_h"/>
                                          </p:val>
                                        </p:tav>
                                      </p:tavLst>
                                    </p:anim>
                                    <p:animEffect transition="in" filter="fade">
                                      <p:cBhvr>
                                        <p:cTn id="3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26162"/>
          </a:xfrm>
        </p:spPr>
        <p:txBody>
          <a:bodyPr>
            <a:normAutofit/>
          </a:bodyPr>
          <a:lstStyle/>
          <a:p>
            <a:r>
              <a:rPr lang="en-US" sz="4800" i="1" dirty="0" smtClean="0"/>
              <a:t>“Thrust in thy sickle, and reap: for the time is come for thee to reap; for the harvest of the earth is ripe…And the angel thrust in his sickle into the earth, and gathered the vine of the earth, and cast it into the great winepress of the wrath of God.”</a:t>
            </a:r>
            <a:endParaRPr lang="en-US" sz="4800" i="1" dirty="0"/>
          </a:p>
        </p:txBody>
      </p:sp>
    </p:spTree>
    <p:extLst>
      <p:ext uri="{BB962C8B-B14F-4D97-AF65-F5344CB8AC3E}">
        <p14:creationId xmlns:p14="http://schemas.microsoft.com/office/powerpoint/2010/main" val="228812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C:\Users\Ptr. Daniel White\Desktop\Bible pictures\angels\`7 vials 1365-NT-161.jpg"/>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0" y="1"/>
            <a:ext cx="9144001" cy="6858000"/>
          </a:xfrm>
          <a:prstGeom prst="rect">
            <a:avLst/>
          </a:prstGeom>
          <a:noFill/>
        </p:spPr>
      </p:pic>
      <p:pic>
        <p:nvPicPr>
          <p:cNvPr id="13314" name="Picture 2" descr="c:\Users\Ptr. Daniel White\Desktop\Bible pictures\Prophecy pictures\prophecy pictures\rapture and second coming\wrath_of_god.jpg"/>
          <p:cNvPicPr>
            <a:picLocks noChangeAspect="1" noChangeArrowheads="1"/>
          </p:cNvPicPr>
          <p:nvPr/>
        </p:nvPicPr>
        <p:blipFill>
          <a:blip r:embed="rId4" cstate="print"/>
          <a:srcRect b="4444"/>
          <a:stretch>
            <a:fillRect/>
          </a:stretch>
        </p:blipFill>
        <p:spPr bwMode="auto">
          <a:xfrm>
            <a:off x="0" y="0"/>
            <a:ext cx="9144000" cy="6858000"/>
          </a:xfrm>
          <a:prstGeom prst="rect">
            <a:avLst/>
          </a:prstGeom>
          <a:noFill/>
        </p:spPr>
      </p:pic>
      <p:sp>
        <p:nvSpPr>
          <p:cNvPr id="3" name="Title 2"/>
          <p:cNvSpPr>
            <a:spLocks noGrp="1"/>
          </p:cNvSpPr>
          <p:nvPr>
            <p:ph type="title"/>
          </p:nvPr>
        </p:nvSpPr>
        <p:spPr>
          <a:xfrm>
            <a:off x="914400" y="274638"/>
            <a:ext cx="7772400" cy="6354762"/>
          </a:xfrm>
        </p:spPr>
        <p:txBody>
          <a:bodyPr>
            <a:normAutofit/>
          </a:bodyPr>
          <a:lstStyle/>
          <a:p>
            <a:r>
              <a:rPr lang="en-US" sz="6600" i="1" dirty="0" smtClean="0">
                <a:effectLst>
                  <a:glow rad="101600">
                    <a:schemeClr val="bg1">
                      <a:alpha val="60000"/>
                    </a:schemeClr>
                  </a:glow>
                </a:effectLst>
              </a:rPr>
              <a:t>“For in them is  filled up the wrath of God”</a:t>
            </a:r>
            <a:endParaRPr lang="en-US" sz="6600" i="1" dirty="0">
              <a:effectLst>
                <a:glow rad="101600">
                  <a:schemeClr val="bg1">
                    <a:alpha val="60000"/>
                  </a:schemeClr>
                </a:glow>
              </a:effectLst>
            </a:endParaRPr>
          </a:p>
        </p:txBody>
      </p:sp>
    </p:spTree>
    <p:extLst>
      <p:ext uri="{BB962C8B-B14F-4D97-AF65-F5344CB8AC3E}">
        <p14:creationId xmlns:p14="http://schemas.microsoft.com/office/powerpoint/2010/main" val="204688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314"/>
                                        </p:tgtEl>
                                        <p:attrNameLst>
                                          <p:attrName>style.visibility</p:attrName>
                                        </p:attrNameLst>
                                      </p:cBhvr>
                                      <p:to>
                                        <p:strVal val="visible"/>
                                      </p:to>
                                    </p:set>
                                    <p:animEffect transition="in" filter="fade">
                                      <p:cBhvr>
                                        <p:cTn id="14" dur="2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angels\Reaper.jpg"/>
          <p:cNvPicPr>
            <a:picLocks noChangeAspect="1" noChangeArrowheads="1"/>
          </p:cNvPicPr>
          <p:nvPr/>
        </p:nvPicPr>
        <p:blipFill>
          <a:blip r:embed="rId2" cstate="print"/>
          <a:srcRect r="1299" b="2597"/>
          <a:stretch>
            <a:fillRect/>
          </a:stretch>
        </p:blipFill>
        <p:spPr bwMode="auto">
          <a:xfrm>
            <a:off x="914400" y="15039"/>
            <a:ext cx="6934200" cy="6842961"/>
          </a:xfrm>
          <a:prstGeom prst="rect">
            <a:avLst/>
          </a:prstGeom>
          <a:ln>
            <a:noFill/>
          </a:ln>
          <a:effectLst>
            <a:softEdge rad="112500"/>
          </a:effectLst>
        </p:spPr>
      </p:pic>
      <p:pic>
        <p:nvPicPr>
          <p:cNvPr id="3" name="Picture 2"/>
          <p:cNvPicPr>
            <a:picLocks noChangeAspect="1" noChangeArrowheads="1"/>
          </p:cNvPicPr>
          <p:nvPr/>
        </p:nvPicPr>
        <p:blipFill>
          <a:blip r:embed="rId3" cstate="print"/>
          <a:srcRect/>
          <a:stretch>
            <a:fillRect/>
          </a:stretch>
        </p:blipFill>
        <p:spPr bwMode="auto">
          <a:xfrm>
            <a:off x="4419600" y="4191000"/>
            <a:ext cx="2717158" cy="2460032"/>
          </a:xfrm>
          <a:prstGeom prst="ellipse">
            <a:avLst/>
          </a:prstGeom>
          <a:ln>
            <a:noFill/>
          </a:ln>
          <a:effectLst>
            <a:softEdge rad="112500"/>
          </a:effectLst>
        </p:spPr>
      </p:pic>
    </p:spTree>
    <p:extLst>
      <p:ext uri="{BB962C8B-B14F-4D97-AF65-F5344CB8AC3E}">
        <p14:creationId xmlns:p14="http://schemas.microsoft.com/office/powerpoint/2010/main" val="189802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ppt_w</p:attrName>
                                        </p:attrNameLst>
                                      </p:cBhvr>
                                      <p:tavLst>
                                        <p:tav tm="0">
                                          <p:val>
                                            <p:fltVal val="0"/>
                                          </p:val>
                                        </p:tav>
                                        <p:tav tm="100000">
                                          <p:val>
                                            <p:strVal val="#ppt_w"/>
                                          </p:val>
                                        </p:tav>
                                      </p:tavLst>
                                    </p:anim>
                                    <p:anim calcmode="lin" valueType="num">
                                      <p:cBhvr>
                                        <p:cTn id="13" dur="2000" fill="hold"/>
                                        <p:tgtEl>
                                          <p:spTgt spid="3"/>
                                        </p:tgtEl>
                                        <p:attrNameLst>
                                          <p:attrName>ppt_h</p:attrName>
                                        </p:attrNameLst>
                                      </p:cBhvr>
                                      <p:tavLst>
                                        <p:tav tm="0">
                                          <p:val>
                                            <p:fltVal val="0"/>
                                          </p:val>
                                        </p:tav>
                                        <p:tav tm="100000">
                                          <p:val>
                                            <p:strVal val="#ppt_h"/>
                                          </p:val>
                                        </p:tav>
                                      </p:tavLst>
                                    </p:anim>
                                    <p:animEffect transition="in" filter="fade">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8610600" cy="6740307"/>
          </a:xfrm>
          <a:prstGeom prst="rect">
            <a:avLst/>
          </a:prstGeom>
        </p:spPr>
        <p:txBody>
          <a:bodyPr wrap="square">
            <a:spAutoFit/>
          </a:bodyPr>
          <a:lstStyle/>
          <a:p>
            <a:pPr algn="ctr"/>
            <a:r>
              <a:rPr lang="en-US" sz="5400" i="1" dirty="0" smtClean="0"/>
              <a:t>“And the winepress was trodden without the city, and blood came out of the winepress, even unto the horse bridles, by the space of a thousand and six hundred furlongs (184 miles).” (Revelation 14:20)</a:t>
            </a:r>
            <a:endParaRPr lang="en-US" sz="5400" i="1" dirty="0"/>
          </a:p>
        </p:txBody>
      </p:sp>
    </p:spTree>
    <p:extLst>
      <p:ext uri="{BB962C8B-B14F-4D97-AF65-F5344CB8AC3E}">
        <p14:creationId xmlns:p14="http://schemas.microsoft.com/office/powerpoint/2010/main" val="210974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evelation\Blood to horses bridles.jpg"/>
          <p:cNvPicPr>
            <a:picLocks noChangeAspect="1" noChangeArrowheads="1"/>
          </p:cNvPicPr>
          <p:nvPr/>
        </p:nvPicPr>
        <p:blipFill>
          <a:blip r:embed="rId2" cstate="print"/>
          <a:srcRect/>
          <a:stretch>
            <a:fillRect/>
          </a:stretch>
        </p:blipFill>
        <p:spPr bwMode="auto">
          <a:xfrm>
            <a:off x="18420" y="-152400"/>
            <a:ext cx="9277980" cy="7162800"/>
          </a:xfrm>
          <a:prstGeom prst="rect">
            <a:avLst/>
          </a:prstGeom>
          <a:noFill/>
        </p:spPr>
      </p:pic>
    </p:spTree>
    <p:extLst>
      <p:ext uri="{BB962C8B-B14F-4D97-AF65-F5344CB8AC3E}">
        <p14:creationId xmlns:p14="http://schemas.microsoft.com/office/powerpoint/2010/main" val="84843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Armageddon_the Cosmic Battle.jpg"/>
          <p:cNvPicPr>
            <a:picLocks noChangeAspect="1" noChangeArrowheads="1"/>
          </p:cNvPicPr>
          <p:nvPr/>
        </p:nvPicPr>
        <p:blipFill>
          <a:blip r:embed="rId3" cstate="print"/>
          <a:srcRect/>
          <a:stretch>
            <a:fillRect/>
          </a:stretch>
        </p:blipFill>
        <p:spPr bwMode="auto">
          <a:xfrm>
            <a:off x="304800" y="533400"/>
            <a:ext cx="5081716" cy="3581400"/>
          </a:xfrm>
          <a:prstGeom prst="rect">
            <a:avLst/>
          </a:prstGeom>
          <a:noFill/>
        </p:spPr>
      </p:pic>
      <p:pic>
        <p:nvPicPr>
          <p:cNvPr id="2051" name="Picture 3" descr="C:\Users\Ptr. Daniel White\Desktop\Bible pictures\Prophecy pictures\prophecy pictures\revelation\meggido Armageddon.jpg"/>
          <p:cNvPicPr>
            <a:picLocks noChangeAspect="1" noChangeArrowheads="1"/>
          </p:cNvPicPr>
          <p:nvPr/>
        </p:nvPicPr>
        <p:blipFill>
          <a:blip r:embed="rId4" cstate="print"/>
          <a:srcRect/>
          <a:stretch>
            <a:fillRect/>
          </a:stretch>
        </p:blipFill>
        <p:spPr bwMode="auto">
          <a:xfrm>
            <a:off x="533399" y="4419600"/>
            <a:ext cx="4728235" cy="2126888"/>
          </a:xfrm>
          <a:prstGeom prst="rect">
            <a:avLst/>
          </a:prstGeom>
          <a:noFill/>
        </p:spPr>
      </p:pic>
      <p:pic>
        <p:nvPicPr>
          <p:cNvPr id="2053" name="Picture 5" descr="C:\Users\Ptr. Daniel White\Desktop\Bible pictures\Prophecy pictures\prophecy pictures\revelation\megiddo_israel.jpg"/>
          <p:cNvPicPr>
            <a:picLocks noChangeAspect="1" noChangeArrowheads="1"/>
          </p:cNvPicPr>
          <p:nvPr/>
        </p:nvPicPr>
        <p:blipFill>
          <a:blip r:embed="rId5" cstate="print">
            <a:lum bright="-10000"/>
          </a:blip>
          <a:srcRect/>
          <a:stretch>
            <a:fillRect/>
          </a:stretch>
        </p:blipFill>
        <p:spPr bwMode="auto">
          <a:xfrm>
            <a:off x="5486400" y="4186428"/>
            <a:ext cx="3335784" cy="2290572"/>
          </a:xfrm>
          <a:prstGeom prst="rect">
            <a:avLst/>
          </a:prstGeom>
          <a:noFill/>
        </p:spPr>
      </p:pic>
      <p:pic>
        <p:nvPicPr>
          <p:cNvPr id="2054" name="Picture 6" descr="C:\Users\Ptr. Daniel White\Desktop\Bible pictures\Prophecy pictures\prophecy pictures\revelation\armageddon 2.jpg"/>
          <p:cNvPicPr>
            <a:picLocks noChangeAspect="1" noChangeArrowheads="1"/>
          </p:cNvPicPr>
          <p:nvPr/>
        </p:nvPicPr>
        <p:blipFill>
          <a:blip r:embed="rId6" cstate="print"/>
          <a:srcRect/>
          <a:stretch>
            <a:fillRect/>
          </a:stretch>
        </p:blipFill>
        <p:spPr bwMode="auto">
          <a:xfrm>
            <a:off x="5638799" y="1143000"/>
            <a:ext cx="3386667" cy="2286000"/>
          </a:xfrm>
          <a:prstGeom prst="rect">
            <a:avLst/>
          </a:prstGeom>
          <a:noFill/>
        </p:spPr>
      </p:pic>
      <p:pic>
        <p:nvPicPr>
          <p:cNvPr id="1028" name="Picture 4" descr="c:\Users\Ptr. Daniel White\Desktop\Bible pictures\Bible mis\CUSTOMS\Wine press 22-277.jpg"/>
          <p:cNvPicPr>
            <a:picLocks noChangeAspect="1" noChangeArrowheads="1"/>
          </p:cNvPicPr>
          <p:nvPr/>
        </p:nvPicPr>
        <p:blipFill>
          <a:blip r:embed="rId7" cstate="print">
            <a:duotone>
              <a:schemeClr val="accent4">
                <a:shade val="45000"/>
                <a:satMod val="135000"/>
              </a:schemeClr>
              <a:prstClr val="white"/>
            </a:duotone>
            <a:lum bright="-20000" contrast="30000"/>
          </a:blip>
          <a:srcRect/>
          <a:stretch>
            <a:fillRect/>
          </a:stretch>
        </p:blipFill>
        <p:spPr bwMode="auto">
          <a:xfrm>
            <a:off x="0" y="0"/>
            <a:ext cx="9150351" cy="6858000"/>
          </a:xfrm>
          <a:prstGeom prst="rect">
            <a:avLst/>
          </a:prstGeom>
          <a:ln>
            <a:noFill/>
          </a:ln>
          <a:effectLst>
            <a:softEdge rad="112500"/>
          </a:effectLst>
        </p:spPr>
      </p:pic>
    </p:spTree>
    <p:extLst>
      <p:ext uri="{BB962C8B-B14F-4D97-AF65-F5344CB8AC3E}">
        <p14:creationId xmlns:p14="http://schemas.microsoft.com/office/powerpoint/2010/main" val="134731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Ptr. Daniel White\Desktop\Bible pictures\angels\scan0109.jpg"/>
          <p:cNvPicPr>
            <a:picLocks noChangeAspect="1" noChangeArrowheads="1"/>
          </p:cNvPicPr>
          <p:nvPr/>
        </p:nvPicPr>
        <p:blipFill>
          <a:blip r:embed="rId3" cstate="print"/>
          <a:srcRect/>
          <a:stretch>
            <a:fillRect/>
          </a:stretch>
        </p:blipFill>
        <p:spPr bwMode="auto">
          <a:xfrm>
            <a:off x="4724400" y="0"/>
            <a:ext cx="4419600" cy="6913159"/>
          </a:xfrm>
          <a:prstGeom prst="rect">
            <a:avLst/>
          </a:prstGeom>
          <a:noFill/>
        </p:spPr>
      </p:pic>
      <p:sp>
        <p:nvSpPr>
          <p:cNvPr id="4" name="Title 3"/>
          <p:cNvSpPr>
            <a:spLocks noGrp="1"/>
          </p:cNvSpPr>
          <p:nvPr>
            <p:ph type="title"/>
          </p:nvPr>
        </p:nvSpPr>
        <p:spPr>
          <a:xfrm>
            <a:off x="228600" y="0"/>
            <a:ext cx="4343400" cy="6858000"/>
          </a:xfrm>
        </p:spPr>
        <p:txBody>
          <a:bodyPr>
            <a:normAutofit fontScale="90000"/>
          </a:bodyPr>
          <a:lstStyle/>
          <a:p>
            <a:r>
              <a:rPr lang="en-US" i="1" dirty="0" smtClean="0"/>
              <a:t>“And I saw an angel standing in the sun; and he cried with a loud voice, saying to all the fowls that fly in the midst of heaven, Come and gather yourselves together unto </a:t>
            </a:r>
            <a:br>
              <a:rPr lang="en-US" i="1" dirty="0" smtClean="0"/>
            </a:br>
            <a:r>
              <a:rPr lang="en-US" i="1" dirty="0" smtClean="0"/>
              <a:t>the supper of the </a:t>
            </a:r>
            <a:br>
              <a:rPr lang="en-US" i="1" dirty="0" smtClean="0"/>
            </a:br>
            <a:r>
              <a:rPr lang="en-US" i="1" dirty="0" smtClean="0"/>
              <a:t>great God.”</a:t>
            </a:r>
            <a:endParaRPr lang="en-US" i="1" dirty="0"/>
          </a:p>
        </p:txBody>
      </p:sp>
    </p:spTree>
    <p:extLst>
      <p:ext uri="{BB962C8B-B14F-4D97-AF65-F5344CB8AC3E}">
        <p14:creationId xmlns:p14="http://schemas.microsoft.com/office/powerpoint/2010/main" val="54489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angels\scan0109.jpg"/>
          <p:cNvPicPr>
            <a:picLocks noChangeAspect="1" noChangeArrowheads="1"/>
          </p:cNvPicPr>
          <p:nvPr/>
        </p:nvPicPr>
        <p:blipFill>
          <a:blip r:embed="rId3" cstate="print"/>
          <a:srcRect/>
          <a:stretch>
            <a:fillRect/>
          </a:stretch>
        </p:blipFill>
        <p:spPr bwMode="auto">
          <a:xfrm>
            <a:off x="0" y="-55159"/>
            <a:ext cx="4419600" cy="6913159"/>
          </a:xfrm>
          <a:prstGeom prst="rect">
            <a:avLst/>
          </a:prstGeom>
          <a:noFill/>
        </p:spPr>
      </p:pic>
      <p:sp>
        <p:nvSpPr>
          <p:cNvPr id="3" name="Title 2"/>
          <p:cNvSpPr>
            <a:spLocks noGrp="1"/>
          </p:cNvSpPr>
          <p:nvPr>
            <p:ph type="title"/>
          </p:nvPr>
        </p:nvSpPr>
        <p:spPr>
          <a:xfrm>
            <a:off x="4572000" y="0"/>
            <a:ext cx="4572000" cy="6858000"/>
          </a:xfrm>
        </p:spPr>
        <p:txBody>
          <a:bodyPr>
            <a:normAutofit fontScale="90000"/>
          </a:bodyPr>
          <a:lstStyle/>
          <a:p>
            <a:r>
              <a:rPr lang="en-US" i="1" dirty="0" smtClean="0"/>
              <a:t>“That ye may eat the flesh of kings, and the flesh of captains, and the flesh of mighty men, and the flesh of horses, and of them that sit on them, and the flesh of all men, both free and bond, both small and great.”</a:t>
            </a:r>
            <a:endParaRPr lang="en-US" i="1" dirty="0"/>
          </a:p>
        </p:txBody>
      </p:sp>
    </p:spTree>
    <p:extLst>
      <p:ext uri="{BB962C8B-B14F-4D97-AF65-F5344CB8AC3E}">
        <p14:creationId xmlns:p14="http://schemas.microsoft.com/office/powerpoint/2010/main" val="410981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Ptr. Daniel White\Desktop\Bible pictures\Prophecy pictures\prophecy pictures\antichrist\image25.jpg"/>
          <p:cNvPicPr>
            <a:picLocks noChangeAspect="1" noChangeArrowheads="1"/>
          </p:cNvPicPr>
          <p:nvPr/>
        </p:nvPicPr>
        <p:blipFill>
          <a:blip r:embed="rId3" cstate="print"/>
          <a:srcRect b="4444"/>
          <a:stretch>
            <a:fillRect/>
          </a:stretch>
        </p:blipFill>
        <p:spPr bwMode="auto">
          <a:xfrm>
            <a:off x="4419600" y="0"/>
            <a:ext cx="4724400" cy="6858000"/>
          </a:xfrm>
          <a:prstGeom prst="rect">
            <a:avLst/>
          </a:prstGeom>
          <a:noFill/>
        </p:spPr>
      </p:pic>
      <p:sp>
        <p:nvSpPr>
          <p:cNvPr id="3" name="Title 2"/>
          <p:cNvSpPr>
            <a:spLocks noGrp="1"/>
          </p:cNvSpPr>
          <p:nvPr>
            <p:ph type="title"/>
          </p:nvPr>
        </p:nvSpPr>
        <p:spPr>
          <a:xfrm>
            <a:off x="0" y="0"/>
            <a:ext cx="4419600" cy="6858000"/>
          </a:xfrm>
        </p:spPr>
        <p:txBody>
          <a:bodyPr>
            <a:noAutofit/>
          </a:bodyPr>
          <a:lstStyle/>
          <a:p>
            <a:r>
              <a:rPr lang="en-US" sz="3200" i="1" dirty="0" smtClean="0"/>
              <a:t> “And the beast was taken, and with him the false prophet that wrought miracles before him, with which he deceived them that had received the mark of the beast, and them that worshipped his image. These both were cast alive into a lake of fire burning with brimstone.”</a:t>
            </a:r>
            <a:endParaRPr lang="en-US" sz="3200" i="1" dirty="0"/>
          </a:p>
        </p:txBody>
      </p:sp>
    </p:spTree>
    <p:extLst>
      <p:ext uri="{BB962C8B-B14F-4D97-AF65-F5344CB8AC3E}">
        <p14:creationId xmlns:p14="http://schemas.microsoft.com/office/powerpoint/2010/main" val="3188584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C:\Users\Ptr. Daniel White\Desktop\Bible pictures\heaven\ch21_pat_40_Gate of Pearl.jpg"/>
          <p:cNvPicPr>
            <a:picLocks noChangeAspect="1" noChangeArrowheads="1"/>
          </p:cNvPicPr>
          <p:nvPr/>
        </p:nvPicPr>
        <p:blipFill>
          <a:blip r:embed="rId3" cstate="print">
            <a:lum bright="-10000"/>
          </a:blip>
          <a:srcRect t="-5325" b="5325"/>
          <a:stretch>
            <a:fillRect/>
          </a:stretch>
        </p:blipFill>
        <p:spPr bwMode="auto">
          <a:xfrm>
            <a:off x="0" y="-457200"/>
            <a:ext cx="9144000" cy="7611533"/>
          </a:xfrm>
          <a:prstGeom prst="rect">
            <a:avLst/>
          </a:prstGeom>
          <a:ln>
            <a:noFill/>
          </a:ln>
          <a:effectLst>
            <a:outerShdw blurRad="292100" dist="139700" dir="2700000" algn="tl" rotWithShape="0">
              <a:srgbClr val="333333">
                <a:alpha val="65000"/>
              </a:srgbClr>
            </a:outerShdw>
          </a:effectLst>
        </p:spPr>
      </p:pic>
      <p:pic>
        <p:nvPicPr>
          <p:cNvPr id="16390" name="Picture 6" descr="c:\Users\Ptr. Daniel White\Desktop\Bible pictures\war\390px-September_14_2001_Ground_Zero_02.jpg"/>
          <p:cNvPicPr>
            <a:picLocks noChangeAspect="1" noChangeArrowheads="1"/>
          </p:cNvPicPr>
          <p:nvPr/>
        </p:nvPicPr>
        <p:blipFill>
          <a:blip r:embed="rId4" cstate="print">
            <a:duotone>
              <a:prstClr val="black"/>
              <a:srgbClr val="FFFF00">
                <a:tint val="45000"/>
                <a:satMod val="400000"/>
              </a:srgbClr>
            </a:duotone>
            <a:lum bright="30000" contrast="40000"/>
          </a:blip>
          <a:srcRect t="30939" r="27951"/>
          <a:stretch>
            <a:fillRect/>
          </a:stretch>
        </p:blipFill>
        <p:spPr bwMode="auto">
          <a:xfrm>
            <a:off x="3352800" y="2667000"/>
            <a:ext cx="2743200" cy="2743200"/>
          </a:xfrm>
          <a:prstGeom prst="ellipse">
            <a:avLst/>
          </a:prstGeom>
          <a:ln>
            <a:noFill/>
          </a:ln>
          <a:effectLst>
            <a:softEdge rad="112500"/>
          </a:effectLst>
        </p:spPr>
      </p:pic>
      <p:pic>
        <p:nvPicPr>
          <p:cNvPr id="7" name="Picture 4" descr="C:\Users\Ptr. Daniel White\Desktop\Bible pictures\heaven\ch21_pat_40_Gate of Pearl.jpg"/>
          <p:cNvPicPr>
            <a:picLocks noChangeAspect="1" noChangeArrowheads="1"/>
          </p:cNvPicPr>
          <p:nvPr/>
        </p:nvPicPr>
        <p:blipFill>
          <a:blip r:embed="rId3" cstate="print">
            <a:lum bright="-10000"/>
          </a:blip>
          <a:srcRect l="12413" t="37565" r="60746" b="29240"/>
          <a:stretch>
            <a:fillRect/>
          </a:stretch>
        </p:blipFill>
        <p:spPr bwMode="auto">
          <a:xfrm>
            <a:off x="685800" y="2514600"/>
            <a:ext cx="2895600" cy="29807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itle 4"/>
          <p:cNvSpPr>
            <a:spLocks noGrp="1"/>
          </p:cNvSpPr>
          <p:nvPr>
            <p:ph type="title"/>
          </p:nvPr>
        </p:nvSpPr>
        <p:spPr>
          <a:xfrm>
            <a:off x="0" y="0"/>
            <a:ext cx="9144000" cy="1905000"/>
          </a:xfrm>
        </p:spPr>
        <p:txBody>
          <a:bodyPr>
            <a:noAutofit/>
          </a:bodyPr>
          <a:lstStyle/>
          <a:p>
            <a:r>
              <a:rPr lang="en-US" sz="2600" b="1" i="1" dirty="0" smtClean="0">
                <a:solidFill>
                  <a:schemeClr val="bg1"/>
                </a:solidFill>
                <a:effectLst>
                  <a:glow rad="101600">
                    <a:schemeClr val="tx1">
                      <a:alpha val="60000"/>
                    </a:schemeClr>
                  </a:glow>
                </a:effectLst>
              </a:rPr>
              <a:t>“And the temple was filled with smoke from the glory of God, and from his power; and no man was able to enter into the temple, till the seven plagues of the seven angels were fulfilled.” (Revelation 15:8)</a:t>
            </a:r>
            <a:endParaRPr lang="en-US" sz="2600"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6621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fade">
                                      <p:cBhvr>
                                        <p:cTn id="7" dur="2000"/>
                                        <p:tgtEl>
                                          <p:spTgt spid="16390"/>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nodeType="clickEffect">
                                  <p:stCondLst>
                                    <p:cond delay="0"/>
                                  </p:stCondLst>
                                  <p:childTnLst>
                                    <p:animMotion origin="layout" path="M -3.33333E-6 2.22222E-6 L 0.28334 0.00486 " pathEditMode="relative" rAng="0" ptsTypes="AA">
                                      <p:cBhvr>
                                        <p:cTn id="11" dur="2000" fill="hold"/>
                                        <p:tgtEl>
                                          <p:spTgt spid="7"/>
                                        </p:tgtEl>
                                        <p:attrNameLst>
                                          <p:attrName>ppt_x</p:attrName>
                                          <p:attrName>ppt_y</p:attrName>
                                        </p:attrNameLst>
                                      </p:cBhvr>
                                      <p:rCtr x="14200" y="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6430962"/>
          </a:xfrm>
        </p:spPr>
        <p:txBody>
          <a:bodyPr>
            <a:noAutofit/>
          </a:bodyPr>
          <a:lstStyle/>
          <a:p>
            <a:r>
              <a:rPr lang="en-US" sz="4000" i="1" dirty="0" smtClean="0"/>
              <a:t> “And the seventh angel poured out his vial into the air; and there came a great voice out of the temple of heaven, from the throne, saying, It is done.</a:t>
            </a:r>
            <a:r>
              <a:rPr lang="en-US" sz="4000" i="1" dirty="0"/>
              <a:t> </a:t>
            </a:r>
            <a:r>
              <a:rPr lang="en-US" sz="4000" i="1" dirty="0" smtClean="0"/>
              <a:t>And there were voices, and thunders, and lightnings; and there was a great earthquake, such as was not since men were upon the earth, so mighty an earthquake, and so great.”</a:t>
            </a:r>
            <a:endParaRPr lang="en-US" sz="4000" i="1" dirty="0"/>
          </a:p>
        </p:txBody>
      </p:sp>
      <p:pic>
        <p:nvPicPr>
          <p:cNvPr id="47106" name="Picture 2" descr="c:\Users\Ptr. Daniel White\Desktop\Bible pictures\Prophecy pictures\prophecy pictures\revelation\Earth lighted by an angel 7.jpg"/>
          <p:cNvPicPr>
            <a:picLocks noChangeAspect="1" noChangeArrowheads="1"/>
          </p:cNvPicPr>
          <p:nvPr/>
        </p:nvPicPr>
        <p:blipFill>
          <a:blip r:embed="rId3" cstate="print">
            <a:lum bright="-20000" contrast="30000"/>
          </a:blip>
          <a:srcRect/>
          <a:stretch>
            <a:fillRect/>
          </a:stretch>
        </p:blipFill>
        <p:spPr bwMode="auto">
          <a:xfrm>
            <a:off x="228600" y="304800"/>
            <a:ext cx="8624887" cy="6179024"/>
          </a:xfrm>
          <a:prstGeom prst="rect">
            <a:avLst/>
          </a:prstGeom>
          <a:noFill/>
        </p:spPr>
      </p:pic>
    </p:spTree>
    <p:extLst>
      <p:ext uri="{BB962C8B-B14F-4D97-AF65-F5344CB8AC3E}">
        <p14:creationId xmlns:p14="http://schemas.microsoft.com/office/powerpoint/2010/main" val="150101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fade">
                                      <p:cBhvr>
                                        <p:cTn id="7" dur="2000"/>
                                        <p:tgtEl>
                                          <p:spTgt spid="47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0"/>
            <a:ext cx="4648200" cy="6705600"/>
          </a:xfrm>
        </p:spPr>
        <p:txBody>
          <a:bodyPr>
            <a:normAutofit/>
          </a:bodyPr>
          <a:lstStyle/>
          <a:p>
            <a:r>
              <a:rPr lang="en-US" sz="3600" i="1" dirty="0" smtClean="0"/>
              <a:t>“And the great city was divided into three parts, and the cities of the nations fell: and great Babylon came in remembrance before God, to give unto her the cup of the wine of the fierceness of </a:t>
            </a:r>
            <a:br>
              <a:rPr lang="en-US" sz="3600" i="1" dirty="0" smtClean="0"/>
            </a:br>
            <a:r>
              <a:rPr lang="en-US" sz="3600" i="1" dirty="0" smtClean="0"/>
              <a:t>his wrath.”</a:t>
            </a:r>
            <a:endParaRPr lang="en-US" sz="3600" i="1" dirty="0"/>
          </a:p>
        </p:txBody>
      </p:sp>
      <p:pic>
        <p:nvPicPr>
          <p:cNvPr id="48130" name="Picture 2" descr="C:\Users\Ptr. Daniel White\Desktop\Bible pictures\Prophecy pictures\prophecy pictures\revelation\bowl judgments\BabylonCoals.jpg"/>
          <p:cNvPicPr>
            <a:picLocks noChangeAspect="1" noChangeArrowheads="1"/>
          </p:cNvPicPr>
          <p:nvPr/>
        </p:nvPicPr>
        <p:blipFill>
          <a:blip r:embed="rId3" cstate="print">
            <a:lum contrast="30000"/>
          </a:blip>
          <a:srcRect/>
          <a:stretch>
            <a:fillRect/>
          </a:stretch>
        </p:blipFill>
        <p:spPr bwMode="auto">
          <a:xfrm>
            <a:off x="0" y="0"/>
            <a:ext cx="4290498" cy="3352800"/>
          </a:xfrm>
          <a:prstGeom prst="rect">
            <a:avLst/>
          </a:prstGeom>
          <a:noFill/>
          <a:effectLst>
            <a:reflection blurRad="6350" stA="50000" endA="295" endPos="92000" dist="101600" dir="5400000" sy="-100000" algn="bl" rotWithShape="0"/>
          </a:effectLst>
        </p:spPr>
      </p:pic>
      <p:pic>
        <p:nvPicPr>
          <p:cNvPr id="48132" name="Picture 4" descr="C:\Users\Ptr. Daniel White\Desktop\Bible pictures\Prophecy pictures\prophecy pictures\revelation\Seal Judgments\The fall of babylon 9.jpg"/>
          <p:cNvPicPr>
            <a:picLocks noChangeAspect="1" noChangeArrowheads="1"/>
          </p:cNvPicPr>
          <p:nvPr/>
        </p:nvPicPr>
        <p:blipFill>
          <a:blip r:embed="rId4" cstate="print"/>
          <a:srcRect r="5138" b="4444"/>
          <a:stretch>
            <a:fillRect/>
          </a:stretch>
        </p:blipFill>
        <p:spPr bwMode="auto">
          <a:xfrm>
            <a:off x="0" y="0"/>
            <a:ext cx="4453270" cy="6858000"/>
          </a:xfrm>
          <a:prstGeom prst="rect">
            <a:avLst/>
          </a:prstGeom>
          <a:noFill/>
        </p:spPr>
      </p:pic>
      <p:pic>
        <p:nvPicPr>
          <p:cNvPr id="48131" name="Picture 3" descr="c:\Users\Ptr. Daniel White\Desktop\Bible pictures\war\The fall of babylon 2.bmp"/>
          <p:cNvPicPr>
            <a:picLocks noChangeAspect="1" noChangeArrowheads="1"/>
          </p:cNvPicPr>
          <p:nvPr/>
        </p:nvPicPr>
        <p:blipFill>
          <a:blip r:embed="rId5" cstate="print"/>
          <a:srcRect/>
          <a:stretch>
            <a:fillRect/>
          </a:stretch>
        </p:blipFill>
        <p:spPr bwMode="auto">
          <a:xfrm>
            <a:off x="0" y="0"/>
            <a:ext cx="4495799" cy="685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3131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fade">
                                      <p:cBhvr>
                                        <p:cTn id="7" dur="2000"/>
                                        <p:tgtEl>
                                          <p:spTgt spid="481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131"/>
                                        </p:tgtEl>
                                        <p:attrNameLst>
                                          <p:attrName>style.visibility</p:attrName>
                                        </p:attrNameLst>
                                      </p:cBhvr>
                                      <p:to>
                                        <p:strVal val="visible"/>
                                      </p:to>
                                    </p:set>
                                    <p:animEffect transition="in" filter="fade">
                                      <p:cBhvr>
                                        <p:cTn id="12" dur="2000"/>
                                        <p:tgtEl>
                                          <p:spTgt spid="48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Prophecy pictures\prophecy pictures\rapture and second coming\wrath_of_god.jpg"/>
          <p:cNvPicPr>
            <a:picLocks noChangeAspect="1" noChangeArrowheads="1"/>
          </p:cNvPicPr>
          <p:nvPr/>
        </p:nvPicPr>
        <p:blipFill>
          <a:blip r:embed="rId3" cstate="print"/>
          <a:srcRect b="4444"/>
          <a:stretch>
            <a:fillRect/>
          </a:stretch>
        </p:blipFill>
        <p:spPr bwMode="auto">
          <a:xfrm>
            <a:off x="0" y="0"/>
            <a:ext cx="9144000" cy="6858000"/>
          </a:xfrm>
          <a:prstGeom prst="rect">
            <a:avLst/>
          </a:prstGeom>
          <a:noFill/>
        </p:spPr>
      </p:pic>
      <p:sp>
        <p:nvSpPr>
          <p:cNvPr id="4" name="Rectangle 3"/>
          <p:cNvSpPr/>
          <p:nvPr/>
        </p:nvSpPr>
        <p:spPr>
          <a:xfrm>
            <a:off x="304800" y="1219200"/>
            <a:ext cx="8839200" cy="4154984"/>
          </a:xfrm>
          <a:prstGeom prst="rect">
            <a:avLst/>
          </a:prstGeom>
        </p:spPr>
        <p:txBody>
          <a:bodyPr wrap="square">
            <a:spAutoFit/>
          </a:bodyPr>
          <a:lstStyle/>
          <a:p>
            <a:pPr algn="ctr"/>
            <a:r>
              <a:rPr lang="en-US" sz="6600" i="1" dirty="0" smtClean="0">
                <a:effectLst>
                  <a:glow rad="101600">
                    <a:schemeClr val="bg1">
                      <a:alpha val="60000"/>
                    </a:schemeClr>
                  </a:glow>
                </a:effectLst>
              </a:rPr>
              <a:t>“It is a fearful thing to fall into the hands of </a:t>
            </a:r>
          </a:p>
          <a:p>
            <a:pPr algn="ctr"/>
            <a:r>
              <a:rPr lang="en-US" sz="6600" i="1" dirty="0" smtClean="0">
                <a:effectLst>
                  <a:glow rad="101600">
                    <a:schemeClr val="bg1">
                      <a:alpha val="60000"/>
                    </a:schemeClr>
                  </a:glow>
                </a:effectLst>
              </a:rPr>
              <a:t>the living God.” </a:t>
            </a:r>
          </a:p>
          <a:p>
            <a:pPr algn="ctr"/>
            <a:r>
              <a:rPr lang="en-US" sz="6600" i="1" dirty="0" smtClean="0">
                <a:effectLst>
                  <a:glow rad="101600">
                    <a:schemeClr val="bg1">
                      <a:alpha val="60000"/>
                    </a:schemeClr>
                  </a:glow>
                </a:effectLst>
              </a:rPr>
              <a:t>(Hebrews 10:31) </a:t>
            </a:r>
            <a:endParaRPr lang="en-US" sz="6600" i="1" dirty="0">
              <a:effectLst>
                <a:glow rad="101600">
                  <a:schemeClr val="bg1">
                    <a:alpha val="60000"/>
                  </a:schemeClr>
                </a:glow>
              </a:effectLst>
            </a:endParaRPr>
          </a:p>
        </p:txBody>
      </p:sp>
    </p:spTree>
    <p:extLst>
      <p:ext uri="{BB962C8B-B14F-4D97-AF65-F5344CB8AC3E}">
        <p14:creationId xmlns:p14="http://schemas.microsoft.com/office/powerpoint/2010/main" val="279146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C:\Users\Ptr. Daniel White\Desktop\Bible pictures\Prophecy pictures\prophecy pictures\revelation\Trumpet Judgments\2580135408_91c0640323.jpg"/>
          <p:cNvPicPr>
            <a:picLocks noChangeAspect="1" noChangeArrowheads="1"/>
          </p:cNvPicPr>
          <p:nvPr/>
        </p:nvPicPr>
        <p:blipFill>
          <a:blip r:embed="rId3" cstate="print"/>
          <a:srcRect/>
          <a:stretch>
            <a:fillRect/>
          </a:stretch>
        </p:blipFill>
        <p:spPr bwMode="auto">
          <a:xfrm>
            <a:off x="0" y="2590800"/>
            <a:ext cx="4724400" cy="2705100"/>
          </a:xfrm>
          <a:prstGeom prst="rect">
            <a:avLst/>
          </a:prstGeom>
          <a:ln>
            <a:noFill/>
          </a:ln>
          <a:effectLst>
            <a:softEdge rad="112500"/>
          </a:effectLst>
        </p:spPr>
      </p:pic>
      <p:sp>
        <p:nvSpPr>
          <p:cNvPr id="3" name="Title 2"/>
          <p:cNvSpPr>
            <a:spLocks noGrp="1"/>
          </p:cNvSpPr>
          <p:nvPr>
            <p:ph type="title"/>
          </p:nvPr>
        </p:nvSpPr>
        <p:spPr>
          <a:xfrm>
            <a:off x="457200" y="4953000"/>
            <a:ext cx="8229600" cy="1905000"/>
          </a:xfrm>
        </p:spPr>
        <p:txBody>
          <a:bodyPr/>
          <a:lstStyle/>
          <a:p>
            <a:r>
              <a:rPr lang="en-US" i="1" dirty="0" smtClean="0"/>
              <a:t> “Every island fled away, and the mountains were not found.”</a:t>
            </a:r>
            <a:endParaRPr lang="en-US" i="1" dirty="0"/>
          </a:p>
        </p:txBody>
      </p:sp>
      <p:pic>
        <p:nvPicPr>
          <p:cNvPr id="6146" name="Picture 2" descr="c:\Users\Ptr. Daniel White\Desktop\Bible pictures\backgrounds\earth and space\Military-Explosion-37326.jpg"/>
          <p:cNvPicPr>
            <a:picLocks noChangeAspect="1" noChangeArrowheads="1"/>
          </p:cNvPicPr>
          <p:nvPr/>
        </p:nvPicPr>
        <p:blipFill>
          <a:blip r:embed="rId4" cstate="print"/>
          <a:srcRect/>
          <a:stretch>
            <a:fillRect/>
          </a:stretch>
        </p:blipFill>
        <p:spPr bwMode="auto">
          <a:xfrm>
            <a:off x="4352130" y="2057400"/>
            <a:ext cx="4791870" cy="3194580"/>
          </a:xfrm>
          <a:prstGeom prst="rect">
            <a:avLst/>
          </a:prstGeom>
          <a:ln>
            <a:noFill/>
          </a:ln>
          <a:effectLst>
            <a:softEdge rad="112500"/>
          </a:effectLst>
        </p:spPr>
      </p:pic>
      <p:pic>
        <p:nvPicPr>
          <p:cNvPr id="6147" name="Picture 3" descr="C:\Users\Ptr. Daniel White\Desktop\Bible pictures\Prophecy pictures\prophecy pictures\revelation\Seal Judgments\7thIslands fled away_mtns not found.jpg"/>
          <p:cNvPicPr>
            <a:picLocks noChangeAspect="1" noChangeArrowheads="1"/>
          </p:cNvPicPr>
          <p:nvPr/>
        </p:nvPicPr>
        <p:blipFill>
          <a:blip r:embed="rId5" cstate="print"/>
          <a:srcRect/>
          <a:stretch>
            <a:fillRect/>
          </a:stretch>
        </p:blipFill>
        <p:spPr bwMode="auto">
          <a:xfrm>
            <a:off x="4572000" y="0"/>
            <a:ext cx="4572000" cy="2743200"/>
          </a:xfrm>
          <a:prstGeom prst="rect">
            <a:avLst/>
          </a:prstGeom>
          <a:ln>
            <a:noFill/>
          </a:ln>
          <a:effectLst>
            <a:softEdge rad="112500"/>
          </a:effectLst>
        </p:spPr>
      </p:pic>
      <p:pic>
        <p:nvPicPr>
          <p:cNvPr id="45058" name="Picture 2" descr="C:\Users\Ptr. Daniel White\Desktop\Bible pictures\Prophecy pictures\prophecy pictures\revelation\bowl judgments\Tidal Wave Hits.jpg"/>
          <p:cNvPicPr>
            <a:picLocks noChangeAspect="1" noChangeArrowheads="1"/>
          </p:cNvPicPr>
          <p:nvPr/>
        </p:nvPicPr>
        <p:blipFill>
          <a:blip r:embed="rId6" cstate="print"/>
          <a:srcRect/>
          <a:stretch>
            <a:fillRect/>
          </a:stretch>
        </p:blipFill>
        <p:spPr bwMode="auto">
          <a:xfrm>
            <a:off x="0" y="0"/>
            <a:ext cx="4876800" cy="3200400"/>
          </a:xfrm>
          <a:prstGeom prst="rect">
            <a:avLst/>
          </a:prstGeom>
          <a:ln>
            <a:noFill/>
          </a:ln>
          <a:effectLst>
            <a:softEdge rad="112500"/>
          </a:effectLst>
        </p:spPr>
      </p:pic>
    </p:spTree>
    <p:extLst>
      <p:ext uri="{BB962C8B-B14F-4D97-AF65-F5344CB8AC3E}">
        <p14:creationId xmlns:p14="http://schemas.microsoft.com/office/powerpoint/2010/main" val="134327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Dan White\Pictures\Bible pictures\Prophecy pictures\prophecy pictures\revelation\bowl judgments\wolverton08.jpg"/>
          <p:cNvPicPr>
            <a:picLocks noChangeAspect="1" noChangeArrowheads="1"/>
          </p:cNvPicPr>
          <p:nvPr/>
        </p:nvPicPr>
        <p:blipFill>
          <a:blip r:embed="rId2" cstate="print"/>
          <a:srcRect/>
          <a:stretch>
            <a:fillRect/>
          </a:stretch>
        </p:blipFill>
        <p:spPr bwMode="auto">
          <a:xfrm>
            <a:off x="-1" y="28634"/>
            <a:ext cx="4698837" cy="6829366"/>
          </a:xfrm>
          <a:prstGeom prst="rect">
            <a:avLst/>
          </a:prstGeom>
          <a:noFill/>
        </p:spPr>
      </p:pic>
      <p:sp>
        <p:nvSpPr>
          <p:cNvPr id="3" name="Rectangle 2"/>
          <p:cNvSpPr/>
          <p:nvPr/>
        </p:nvSpPr>
        <p:spPr>
          <a:xfrm>
            <a:off x="4876800" y="457200"/>
            <a:ext cx="4267200" cy="5632311"/>
          </a:xfrm>
          <a:prstGeom prst="rect">
            <a:avLst/>
          </a:prstGeom>
        </p:spPr>
        <p:txBody>
          <a:bodyPr wrap="square">
            <a:spAutoFit/>
          </a:bodyPr>
          <a:lstStyle/>
          <a:p>
            <a:pPr algn="ctr"/>
            <a:r>
              <a:rPr lang="en-US" sz="3600" i="1" dirty="0" smtClean="0">
                <a:effectLst>
                  <a:glow rad="101600">
                    <a:schemeClr val="bg1">
                      <a:alpha val="60000"/>
                    </a:schemeClr>
                  </a:glow>
                </a:effectLst>
              </a:rPr>
              <a:t>“And there fell upon men a great hail out of heaven, every stone about the weight of a talent: and men blasphemed God because of the plague of the hail; for the plague thereof was exceeding great.”</a:t>
            </a:r>
            <a:endParaRPr lang="en-US" sz="3600" dirty="0"/>
          </a:p>
        </p:txBody>
      </p:sp>
    </p:spTree>
    <p:extLst>
      <p:ext uri="{BB962C8B-B14F-4D97-AF65-F5344CB8AC3E}">
        <p14:creationId xmlns:p14="http://schemas.microsoft.com/office/powerpoint/2010/main" val="37337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Ptr. Daniel White\Desktop\Bible pictures\Prophecy pictures\prophecy pictures\revelation\bowl judgments\Hail stones.jpg"/>
          <p:cNvPicPr>
            <a:picLocks noChangeAspect="1" noChangeArrowheads="1"/>
          </p:cNvPicPr>
          <p:nvPr/>
        </p:nvPicPr>
        <p:blipFill>
          <a:blip r:embed="rId3" cstate="print">
            <a:lum bright="-10000"/>
          </a:blip>
          <a:srcRect/>
          <a:stretch>
            <a:fillRect/>
          </a:stretch>
        </p:blipFill>
        <p:spPr bwMode="auto">
          <a:xfrm>
            <a:off x="-1" y="0"/>
            <a:ext cx="9277975" cy="6858000"/>
          </a:xfrm>
          <a:prstGeom prst="rect">
            <a:avLst/>
          </a:prstGeom>
          <a:noFill/>
        </p:spPr>
      </p:pic>
    </p:spTree>
    <p:extLst>
      <p:ext uri="{BB962C8B-B14F-4D97-AF65-F5344CB8AC3E}">
        <p14:creationId xmlns:p14="http://schemas.microsoft.com/office/powerpoint/2010/main" val="238827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Desktop\Bible pictures\angels\Seven Bowls of God's wrath.jpg"/>
          <p:cNvPicPr>
            <a:picLocks noChangeAspect="1" noChangeArrowheads="1"/>
          </p:cNvPicPr>
          <p:nvPr/>
        </p:nvPicPr>
        <p:blipFill>
          <a:blip r:embed="rId3" cstate="print"/>
          <a:srcRect/>
          <a:stretch>
            <a:fillRect/>
          </a:stretch>
        </p:blipFill>
        <p:spPr bwMode="auto">
          <a:xfrm>
            <a:off x="0" y="1"/>
            <a:ext cx="9144000" cy="6858000"/>
          </a:xfrm>
          <a:prstGeom prst="rect">
            <a:avLst/>
          </a:prstGeom>
          <a:ln>
            <a:noFill/>
          </a:ln>
          <a:effectLst>
            <a:softEdge rad="112500"/>
          </a:effectLst>
        </p:spPr>
      </p:pic>
      <p:sp>
        <p:nvSpPr>
          <p:cNvPr id="2" name="Title 1"/>
          <p:cNvSpPr>
            <a:spLocks noGrp="1"/>
          </p:cNvSpPr>
          <p:nvPr>
            <p:ph type="title"/>
          </p:nvPr>
        </p:nvSpPr>
        <p:spPr/>
        <p:txBody>
          <a:bodyPr>
            <a:normAutofit fontScale="90000"/>
          </a:bodyPr>
          <a:lstStyle/>
          <a:p>
            <a:r>
              <a:rPr lang="en-US" sz="4900" b="1" dirty="0" smtClean="0">
                <a:effectLst>
                  <a:glow rad="101600">
                    <a:schemeClr val="bg1">
                      <a:alpha val="60000"/>
                    </a:schemeClr>
                  </a:glow>
                </a:effectLst>
              </a:rPr>
              <a:t>The Seven Vile Judgments</a:t>
            </a:r>
            <a:r>
              <a:rPr lang="en-US" b="1" dirty="0" smtClean="0">
                <a:effectLst>
                  <a:glow rad="101600">
                    <a:schemeClr val="bg1">
                      <a:alpha val="60000"/>
                    </a:schemeClr>
                  </a:glow>
                </a:effectLst>
              </a:rPr>
              <a:t/>
            </a:r>
            <a:br>
              <a:rPr lang="en-US" b="1" dirty="0" smtClean="0">
                <a:effectLst>
                  <a:glow rad="101600">
                    <a:schemeClr val="bg1">
                      <a:alpha val="60000"/>
                    </a:schemeClr>
                  </a:glow>
                </a:effectLst>
              </a:rPr>
            </a:br>
            <a:r>
              <a:rPr lang="en-US" b="1" i="1" dirty="0" smtClean="0">
                <a:effectLst>
                  <a:glow rad="101600">
                    <a:schemeClr val="bg1">
                      <a:alpha val="60000"/>
                    </a:schemeClr>
                  </a:glow>
                </a:effectLst>
              </a:rPr>
              <a:t>(Revelation 16:1-21)</a:t>
            </a:r>
            <a:endParaRPr lang="en-US" b="1" i="1" dirty="0">
              <a:effectLst>
                <a:glow rad="101600">
                  <a:schemeClr val="bg1">
                    <a:alpha val="60000"/>
                  </a:schemeClr>
                </a:glow>
              </a:effectLst>
            </a:endParaRPr>
          </a:p>
        </p:txBody>
      </p:sp>
    </p:spTree>
    <p:extLst>
      <p:ext uri="{BB962C8B-B14F-4D97-AF65-F5344CB8AC3E}">
        <p14:creationId xmlns:p14="http://schemas.microsoft.com/office/powerpoint/2010/main" val="251931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angels\Seven Bowls of God's wrath.jpg"/>
          <p:cNvPicPr>
            <a:picLocks noChangeAspect="1" noChangeArrowheads="1"/>
          </p:cNvPicPr>
          <p:nvPr/>
        </p:nvPicPr>
        <p:blipFill>
          <a:blip r:embed="rId3" cstate="print"/>
          <a:srcRect/>
          <a:stretch>
            <a:fillRect/>
          </a:stretch>
        </p:blipFill>
        <p:spPr bwMode="auto">
          <a:xfrm>
            <a:off x="-133977" y="1"/>
            <a:ext cx="9277977" cy="6858000"/>
          </a:xfrm>
          <a:prstGeom prst="rect">
            <a:avLst/>
          </a:prstGeom>
          <a:noFill/>
        </p:spPr>
      </p:pic>
      <p:sp>
        <p:nvSpPr>
          <p:cNvPr id="4" name="Content Placeholder 3"/>
          <p:cNvSpPr>
            <a:spLocks noGrp="1"/>
          </p:cNvSpPr>
          <p:nvPr>
            <p:ph idx="1"/>
          </p:nvPr>
        </p:nvSpPr>
        <p:spPr>
          <a:xfrm>
            <a:off x="0" y="0"/>
            <a:ext cx="9144000" cy="6858000"/>
          </a:xfrm>
        </p:spPr>
        <p:txBody>
          <a:bodyPr>
            <a:noAutofit/>
          </a:bodyPr>
          <a:lstStyle/>
          <a:p>
            <a:r>
              <a:rPr lang="en-US" sz="4000" dirty="0" smtClean="0">
                <a:effectLst>
                  <a:glow rad="101600">
                    <a:schemeClr val="bg1">
                      <a:alpha val="60000"/>
                    </a:schemeClr>
                  </a:glow>
                </a:effectLst>
              </a:rPr>
              <a:t>Grievous sores upon those who have the mark of the beast and worship his image</a:t>
            </a:r>
          </a:p>
          <a:p>
            <a:r>
              <a:rPr lang="en-US" sz="4000" dirty="0" smtClean="0">
                <a:effectLst>
                  <a:glow rad="101600">
                    <a:schemeClr val="bg1">
                      <a:alpha val="60000"/>
                    </a:schemeClr>
                  </a:glow>
                </a:effectLst>
              </a:rPr>
              <a:t>Sea turns to the blood of a dead man</a:t>
            </a:r>
          </a:p>
          <a:p>
            <a:r>
              <a:rPr lang="en-US" sz="4000" dirty="0" smtClean="0">
                <a:effectLst>
                  <a:glow rad="101600">
                    <a:schemeClr val="bg1">
                      <a:alpha val="60000"/>
                    </a:schemeClr>
                  </a:glow>
                </a:effectLst>
              </a:rPr>
              <a:t>Every living thing in the sea dies</a:t>
            </a:r>
          </a:p>
          <a:p>
            <a:r>
              <a:rPr lang="en-US" sz="4000" dirty="0" smtClean="0">
                <a:effectLst>
                  <a:glow rad="101600">
                    <a:schemeClr val="bg1">
                      <a:alpha val="60000"/>
                    </a:schemeClr>
                  </a:glow>
                </a:effectLst>
              </a:rPr>
              <a:t>Rivers and fountains of waters become blood</a:t>
            </a:r>
          </a:p>
          <a:p>
            <a:r>
              <a:rPr lang="en-US" sz="4000" dirty="0" smtClean="0">
                <a:effectLst>
                  <a:glow rad="101600">
                    <a:schemeClr val="bg1">
                      <a:alpha val="60000"/>
                    </a:schemeClr>
                  </a:glow>
                </a:effectLst>
              </a:rPr>
              <a:t>Men are scorched with fire from heaven</a:t>
            </a:r>
          </a:p>
          <a:p>
            <a:r>
              <a:rPr lang="en-US" sz="4000" dirty="0" smtClean="0">
                <a:effectLst>
                  <a:glow rad="101600">
                    <a:schemeClr val="bg1">
                      <a:alpha val="60000"/>
                    </a:schemeClr>
                  </a:glow>
                </a:effectLst>
              </a:rPr>
              <a:t>Darkness over the face of the whole earth</a:t>
            </a:r>
          </a:p>
          <a:p>
            <a:r>
              <a:rPr lang="en-US" sz="4000" dirty="0" smtClean="0">
                <a:effectLst>
                  <a:glow rad="101600">
                    <a:schemeClr val="bg1">
                      <a:alpha val="60000"/>
                    </a:schemeClr>
                  </a:glow>
                </a:effectLst>
              </a:rPr>
              <a:t>Men are afflicted  with great pain</a:t>
            </a:r>
          </a:p>
          <a:p>
            <a:endParaRPr lang="en-US" sz="4000" dirty="0" smtClean="0">
              <a:effectLst>
                <a:glow rad="101600">
                  <a:schemeClr val="bg1">
                    <a:alpha val="60000"/>
                  </a:schemeClr>
                </a:glow>
              </a:effectLst>
            </a:endParaRPr>
          </a:p>
        </p:txBody>
      </p:sp>
    </p:spTree>
    <p:extLst>
      <p:ext uri="{BB962C8B-B14F-4D97-AF65-F5344CB8AC3E}">
        <p14:creationId xmlns:p14="http://schemas.microsoft.com/office/powerpoint/2010/main" val="377933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tr. Daniel White\Desktop\Bible pictures\angels\Seven Bowls of God's wrath.jpg"/>
          <p:cNvPicPr>
            <a:picLocks noChangeAspect="1" noChangeArrowheads="1"/>
          </p:cNvPicPr>
          <p:nvPr/>
        </p:nvPicPr>
        <p:blipFill>
          <a:blip r:embed="rId3" cstate="print"/>
          <a:srcRect/>
          <a:stretch>
            <a:fillRect/>
          </a:stretch>
        </p:blipFill>
        <p:spPr bwMode="auto">
          <a:xfrm>
            <a:off x="-133977" y="1"/>
            <a:ext cx="9277977" cy="6858000"/>
          </a:xfrm>
          <a:prstGeom prst="rect">
            <a:avLst/>
          </a:prstGeom>
          <a:noFill/>
        </p:spPr>
      </p:pic>
      <p:sp>
        <p:nvSpPr>
          <p:cNvPr id="4" name="Content Placeholder 3"/>
          <p:cNvSpPr>
            <a:spLocks noGrp="1"/>
          </p:cNvSpPr>
          <p:nvPr>
            <p:ph idx="1"/>
          </p:nvPr>
        </p:nvSpPr>
        <p:spPr>
          <a:xfrm>
            <a:off x="152400" y="228600"/>
            <a:ext cx="8534400" cy="6629400"/>
          </a:xfrm>
        </p:spPr>
        <p:txBody>
          <a:bodyPr>
            <a:noAutofit/>
          </a:bodyPr>
          <a:lstStyle/>
          <a:p>
            <a:r>
              <a:rPr lang="en-US" sz="4000" dirty="0" smtClean="0">
                <a:effectLst>
                  <a:glow rad="101600">
                    <a:schemeClr val="bg1">
                      <a:alpha val="60000"/>
                    </a:schemeClr>
                  </a:glow>
                </a:effectLst>
              </a:rPr>
              <a:t>Powerful storms </a:t>
            </a:r>
          </a:p>
          <a:p>
            <a:r>
              <a:rPr lang="en-US" sz="4000" dirty="0" smtClean="0">
                <a:effectLst>
                  <a:glow rad="101600">
                    <a:schemeClr val="bg1">
                      <a:alpha val="60000"/>
                    </a:schemeClr>
                  </a:glow>
                </a:effectLst>
              </a:rPr>
              <a:t>Great earthquakes</a:t>
            </a:r>
          </a:p>
          <a:p>
            <a:r>
              <a:rPr lang="en-US" sz="4000" dirty="0" smtClean="0">
                <a:effectLst>
                  <a:glow rad="101600">
                    <a:schemeClr val="bg1">
                      <a:alpha val="60000"/>
                    </a:schemeClr>
                  </a:glow>
                </a:effectLst>
              </a:rPr>
              <a:t>Major cities around the world are destroyed</a:t>
            </a:r>
          </a:p>
          <a:p>
            <a:r>
              <a:rPr lang="en-US" sz="4000" dirty="0" smtClean="0">
                <a:effectLst>
                  <a:glow rad="101600">
                    <a:schemeClr val="bg1">
                      <a:alpha val="60000"/>
                    </a:schemeClr>
                  </a:glow>
                </a:effectLst>
              </a:rPr>
              <a:t>Every island disappears</a:t>
            </a:r>
          </a:p>
          <a:p>
            <a:r>
              <a:rPr lang="en-US" sz="4000" dirty="0" smtClean="0">
                <a:effectLst>
                  <a:glow rad="101600">
                    <a:schemeClr val="bg1">
                      <a:alpha val="60000"/>
                    </a:schemeClr>
                  </a:glow>
                </a:effectLst>
              </a:rPr>
              <a:t>Every mountain is removed</a:t>
            </a:r>
          </a:p>
          <a:p>
            <a:r>
              <a:rPr lang="en-US" sz="4000" dirty="0" smtClean="0">
                <a:effectLst>
                  <a:glow rad="101600">
                    <a:schemeClr val="bg1">
                      <a:alpha val="60000"/>
                    </a:schemeClr>
                  </a:glow>
                </a:effectLst>
              </a:rPr>
              <a:t>Great hail the weight of a talent</a:t>
            </a:r>
          </a:p>
          <a:p>
            <a:r>
              <a:rPr lang="en-US" sz="4000" dirty="0" smtClean="0">
                <a:effectLst>
                  <a:glow rad="101600">
                    <a:schemeClr val="bg1">
                      <a:alpha val="60000"/>
                    </a:schemeClr>
                  </a:glow>
                </a:effectLst>
              </a:rPr>
              <a:t>Man blaspheme God</a:t>
            </a:r>
          </a:p>
          <a:p>
            <a:r>
              <a:rPr lang="en-US" sz="4000" dirty="0" smtClean="0">
                <a:effectLst>
                  <a:glow rad="101600">
                    <a:schemeClr val="bg1">
                      <a:alpha val="60000"/>
                    </a:schemeClr>
                  </a:glow>
                </a:effectLst>
              </a:rPr>
              <a:t>Battle of Armageddon</a:t>
            </a:r>
          </a:p>
          <a:p>
            <a:endParaRPr lang="en-US" sz="4000" dirty="0" smtClean="0">
              <a:effectLst>
                <a:glow rad="101600">
                  <a:schemeClr val="bg1">
                    <a:alpha val="60000"/>
                  </a:schemeClr>
                </a:glow>
              </a:effectLst>
            </a:endParaRPr>
          </a:p>
          <a:p>
            <a:endParaRPr lang="en-US" sz="4000" dirty="0"/>
          </a:p>
        </p:txBody>
      </p:sp>
    </p:spTree>
    <p:extLst>
      <p:ext uri="{BB962C8B-B14F-4D97-AF65-F5344CB8AC3E}">
        <p14:creationId xmlns:p14="http://schemas.microsoft.com/office/powerpoint/2010/main" val="229973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i="1" dirty="0" smtClean="0"/>
              <a:t>“And I saw as it were a sea of glass mingled with fire: and them that had gotten the victory over the beast, and over his image, and over his mark, and over the number of his name, stand on the sea of glass, having the harps of God.”</a:t>
            </a:r>
            <a:endParaRPr lang="en-US" i="1" dirty="0"/>
          </a:p>
        </p:txBody>
      </p:sp>
    </p:spTree>
    <p:extLst>
      <p:ext uri="{BB962C8B-B14F-4D97-AF65-F5344CB8AC3E}">
        <p14:creationId xmlns:p14="http://schemas.microsoft.com/office/powerpoint/2010/main" val="147034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C:\Users\Ptr. Daniel White\Desktop\Bible pictures\backgrounds\The-Throne-of-God Clouds.jpg"/>
          <p:cNvPicPr>
            <a:picLocks noChangeAspect="1" noChangeArrowheads="1"/>
          </p:cNvPicPr>
          <p:nvPr/>
        </p:nvPicPr>
        <p:blipFill>
          <a:blip r:embed="rId3" cstate="print"/>
          <a:srcRect/>
          <a:stretch>
            <a:fillRect/>
          </a:stretch>
        </p:blipFill>
        <p:spPr bwMode="auto">
          <a:xfrm>
            <a:off x="0" y="-57149"/>
            <a:ext cx="9144000" cy="6915150"/>
          </a:xfrm>
          <a:prstGeom prst="rect">
            <a:avLst/>
          </a:prstGeom>
          <a:noFill/>
        </p:spPr>
      </p:pic>
      <p:pic>
        <p:nvPicPr>
          <p:cNvPr id="14342" name="Picture 6" descr="C:\Users\Ptr. Daniel White\Desktop\Bible pictures\backgrounds\Ocean, lakes, rivers\102_4730.JPG"/>
          <p:cNvPicPr>
            <a:picLocks noChangeAspect="1" noChangeArrowheads="1"/>
          </p:cNvPicPr>
          <p:nvPr/>
        </p:nvPicPr>
        <p:blipFill>
          <a:blip r:embed="rId4" cstate="print"/>
          <a:srcRect/>
          <a:stretch>
            <a:fillRect/>
          </a:stretch>
        </p:blipFill>
        <p:spPr bwMode="auto">
          <a:xfrm>
            <a:off x="304800" y="990600"/>
            <a:ext cx="8458200" cy="5638800"/>
          </a:xfrm>
          <a:prstGeom prst="rect">
            <a:avLst/>
          </a:prstGeom>
          <a:ln>
            <a:noFill/>
          </a:ln>
          <a:effectLst>
            <a:softEdge rad="112500"/>
          </a:effectLst>
        </p:spPr>
      </p:pic>
      <p:pic>
        <p:nvPicPr>
          <p:cNvPr id="14339" name="Picture 3" descr="C:\Users\Ptr. Daniel White\Desktop\Bible pictures\heaven\godthrone.jpg"/>
          <p:cNvPicPr>
            <a:picLocks noChangeAspect="1" noChangeArrowheads="1"/>
          </p:cNvPicPr>
          <p:nvPr/>
        </p:nvPicPr>
        <p:blipFill>
          <a:blip r:embed="rId5" cstate="print"/>
          <a:srcRect/>
          <a:stretch>
            <a:fillRect/>
          </a:stretch>
        </p:blipFill>
        <p:spPr bwMode="auto">
          <a:xfrm>
            <a:off x="304800" y="228600"/>
            <a:ext cx="8534400" cy="4114800"/>
          </a:xfrm>
          <a:prstGeom prst="rect">
            <a:avLst/>
          </a:prstGeom>
          <a:ln>
            <a:noFill/>
          </a:ln>
          <a:effectLst>
            <a:softEdge rad="112500"/>
          </a:effectLst>
        </p:spPr>
      </p:pic>
      <p:pic>
        <p:nvPicPr>
          <p:cNvPr id="14344" name="Picture 8" descr="C:\Users\Ptr. Daniel White\Desktop\Bible pictures\hell\Artistic-Elemental-41635.jpg"/>
          <p:cNvPicPr>
            <a:picLocks noChangeAspect="1" noChangeArrowheads="1"/>
          </p:cNvPicPr>
          <p:nvPr/>
        </p:nvPicPr>
        <p:blipFill>
          <a:blip r:embed="rId6" cstate="print"/>
          <a:srcRect t="40173"/>
          <a:stretch>
            <a:fillRect/>
          </a:stretch>
        </p:blipFill>
        <p:spPr bwMode="auto">
          <a:xfrm>
            <a:off x="228600" y="4114799"/>
            <a:ext cx="8610600" cy="2460263"/>
          </a:xfrm>
          <a:prstGeom prst="rect">
            <a:avLst/>
          </a:prstGeom>
          <a:ln>
            <a:noFill/>
          </a:ln>
          <a:effectLst>
            <a:softEdge rad="112500"/>
          </a:effectLst>
        </p:spPr>
      </p:pic>
      <p:pic>
        <p:nvPicPr>
          <p:cNvPr id="14348" name="Picture 12" descr="C:\Users\Ptr. Daniel White\Desktop\Bible pictures\Prophecy pictures\prophecy pictures\antichrist\Dragon with seven heads.jpg"/>
          <p:cNvPicPr>
            <a:picLocks noChangeAspect="1" noChangeArrowheads="1"/>
          </p:cNvPicPr>
          <p:nvPr/>
        </p:nvPicPr>
        <p:blipFill>
          <a:blip r:embed="rId7" cstate="print">
            <a:duotone>
              <a:prstClr val="black"/>
              <a:srgbClr val="FFC000">
                <a:tint val="45000"/>
                <a:satMod val="400000"/>
              </a:srgbClr>
            </a:duotone>
            <a:lum bright="10000"/>
          </a:blip>
          <a:srcRect/>
          <a:stretch>
            <a:fillRect/>
          </a:stretch>
        </p:blipFill>
        <p:spPr bwMode="auto">
          <a:xfrm flipH="1">
            <a:off x="5011066" y="304800"/>
            <a:ext cx="3814279" cy="2819400"/>
          </a:xfrm>
          <a:prstGeom prst="ellipse">
            <a:avLst/>
          </a:prstGeom>
          <a:ln>
            <a:noFill/>
          </a:ln>
          <a:effectLst>
            <a:softEdge rad="112500"/>
          </a:effectLst>
        </p:spPr>
      </p:pic>
      <p:pic>
        <p:nvPicPr>
          <p:cNvPr id="17" name="Picture 2" descr="c:\Users\Ptr. Daniel White\Desktop\Bible pictures\Prophecy pictures\prophecy pictures\revelation\Harps &amp; those slain.jpg"/>
          <p:cNvPicPr>
            <a:picLocks noChangeAspect="1" noChangeArrowheads="1"/>
          </p:cNvPicPr>
          <p:nvPr/>
        </p:nvPicPr>
        <p:blipFill>
          <a:blip r:embed="rId8" cstate="print">
            <a:duotone>
              <a:prstClr val="black"/>
              <a:schemeClr val="accent6">
                <a:tint val="45000"/>
                <a:satMod val="400000"/>
              </a:schemeClr>
            </a:duotone>
          </a:blip>
          <a:srcRect l="60776" t="26667" r="-1020" b="35555"/>
          <a:stretch>
            <a:fillRect/>
          </a:stretch>
        </p:blipFill>
        <p:spPr bwMode="auto">
          <a:xfrm>
            <a:off x="1600200" y="2503805"/>
            <a:ext cx="5867400" cy="4071257"/>
          </a:xfrm>
          <a:prstGeom prst="ellipse">
            <a:avLst/>
          </a:prstGeom>
          <a:ln>
            <a:noFill/>
          </a:ln>
          <a:effectLst>
            <a:softEdge rad="112500"/>
          </a:effectLst>
        </p:spPr>
      </p:pic>
    </p:spTree>
    <p:extLst>
      <p:ext uri="{BB962C8B-B14F-4D97-AF65-F5344CB8AC3E}">
        <p14:creationId xmlns:p14="http://schemas.microsoft.com/office/powerpoint/2010/main" val="371460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1000"/>
                                        <p:tgtEl>
                                          <p:spTgt spid="143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42"/>
                                        </p:tgtEl>
                                        <p:attrNameLst>
                                          <p:attrName>style.visibility</p:attrName>
                                        </p:attrNameLst>
                                      </p:cBhvr>
                                      <p:to>
                                        <p:strVal val="visible"/>
                                      </p:to>
                                    </p:set>
                                    <p:animEffect transition="in" filter="fade">
                                      <p:cBhvr>
                                        <p:cTn id="12" dur="1000"/>
                                        <p:tgtEl>
                                          <p:spTgt spid="143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44"/>
                                        </p:tgtEl>
                                        <p:attrNameLst>
                                          <p:attrName>style.visibility</p:attrName>
                                        </p:attrNameLst>
                                      </p:cBhvr>
                                      <p:to>
                                        <p:strVal val="visible"/>
                                      </p:to>
                                    </p:set>
                                    <p:animEffect transition="in" filter="fade">
                                      <p:cBhvr>
                                        <p:cTn id="17" dur="1000"/>
                                        <p:tgtEl>
                                          <p:spTgt spid="143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348"/>
                                        </p:tgtEl>
                                        <p:attrNameLst>
                                          <p:attrName>style.visibility</p:attrName>
                                        </p:attrNameLst>
                                      </p:cBhvr>
                                      <p:to>
                                        <p:strVal val="visible"/>
                                      </p:to>
                                    </p:set>
                                    <p:animEffect transition="in" filter="fade">
                                      <p:cBhvr>
                                        <p:cTn id="27" dur="2000"/>
                                        <p:tgtEl>
                                          <p:spTgt spid="14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n White\Pictures\Bible pictures\Prophecy pictures\prophecy pictures\antichrist\rev13.jpg"/>
          <p:cNvPicPr>
            <a:picLocks noChangeAspect="1" noChangeArrowheads="1"/>
          </p:cNvPicPr>
          <p:nvPr/>
        </p:nvPicPr>
        <p:blipFill>
          <a:blip r:embed="rId3" cstate="print"/>
          <a:srcRect/>
          <a:stretch>
            <a:fillRect/>
          </a:stretch>
        </p:blipFill>
        <p:spPr bwMode="auto">
          <a:xfrm>
            <a:off x="2286000" y="1066800"/>
            <a:ext cx="4495800" cy="5619750"/>
          </a:xfrm>
          <a:prstGeom prst="rect">
            <a:avLst/>
          </a:prstGeom>
          <a:noFill/>
        </p:spPr>
      </p:pic>
      <p:pic>
        <p:nvPicPr>
          <p:cNvPr id="6" name="Picture 4" descr="http://www.freecdtracts.com/images/HEAVENLYTHRONE.jpg"/>
          <p:cNvPicPr>
            <a:picLocks noChangeAspect="1" noChangeArrowheads="1"/>
          </p:cNvPicPr>
          <p:nvPr/>
        </p:nvPicPr>
        <p:blipFill>
          <a:blip r:embed="rId4" cstate="print"/>
          <a:srcRect/>
          <a:stretch>
            <a:fillRect/>
          </a:stretch>
        </p:blipFill>
        <p:spPr bwMode="auto">
          <a:xfrm>
            <a:off x="0" y="0"/>
            <a:ext cx="9144000" cy="6858000"/>
          </a:xfrm>
          <a:prstGeom prst="rect">
            <a:avLst/>
          </a:prstGeom>
          <a:ln>
            <a:noFill/>
          </a:ln>
          <a:effectLst>
            <a:softEdge rad="112500"/>
          </a:effectLst>
        </p:spPr>
      </p:pic>
      <p:sp>
        <p:nvSpPr>
          <p:cNvPr id="2" name="Title 1"/>
          <p:cNvSpPr>
            <a:spLocks noGrp="1"/>
          </p:cNvSpPr>
          <p:nvPr>
            <p:ph type="title"/>
          </p:nvPr>
        </p:nvSpPr>
        <p:spPr>
          <a:xfrm>
            <a:off x="457200" y="0"/>
            <a:ext cx="8229600" cy="1219200"/>
          </a:xfrm>
        </p:spPr>
        <p:txBody>
          <a:bodyPr>
            <a:normAutofit/>
          </a:bodyPr>
          <a:lstStyle/>
          <a:p>
            <a:r>
              <a:rPr lang="en-US" sz="4800" b="1" i="1" dirty="0" smtClean="0">
                <a:effectLst>
                  <a:glow rad="101600">
                    <a:schemeClr val="bg1">
                      <a:alpha val="60000"/>
                    </a:schemeClr>
                  </a:glow>
                </a:effectLst>
              </a:rPr>
              <a:t>Victory over the Beast</a:t>
            </a:r>
            <a:endParaRPr lang="en-US" sz="4800" b="1" i="1" dirty="0">
              <a:effectLst>
                <a:glow rad="101600">
                  <a:schemeClr val="bg1">
                    <a:alpha val="60000"/>
                  </a:schemeClr>
                </a:glow>
              </a:effectLst>
            </a:endParaRPr>
          </a:p>
        </p:txBody>
      </p:sp>
    </p:spTree>
    <p:extLst>
      <p:ext uri="{BB962C8B-B14F-4D97-AF65-F5344CB8AC3E}">
        <p14:creationId xmlns:p14="http://schemas.microsoft.com/office/powerpoint/2010/main" val="160387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TotalTime>
  <Words>2009</Words>
  <Application>Microsoft Office PowerPoint</Application>
  <PresentationFormat>On-screen Show (4:3)</PresentationFormat>
  <Paragraphs>136</Paragraphs>
  <Slides>65</Slides>
  <Notes>49</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The Revelation  of Jesus Christ</vt:lpstr>
      <vt:lpstr>PowerPoint Presentation</vt:lpstr>
      <vt:lpstr>“And I saw another sign in heaven, great and marvellous, seven angels having the seven last plagues.”</vt:lpstr>
      <vt:lpstr>“Seven Angels Having the  Seven Last Plagues.”</vt:lpstr>
      <vt:lpstr>“For in them is  filled up the wrath of God”</vt:lpstr>
      <vt:lpstr>PowerPoint Presentation</vt:lpstr>
      <vt:lpstr>“And I saw as it were a sea of glass mingled with fire: and them that had gotten the victory over the beast, and over his image, and over his mark, and over the number of his name, stand on the sea of glass, having the harps of God.”</vt:lpstr>
      <vt:lpstr>PowerPoint Presentation</vt:lpstr>
      <vt:lpstr>Victory over the Beast</vt:lpstr>
      <vt:lpstr>PowerPoint Presentation</vt:lpstr>
      <vt:lpstr>“They overcame him by the blood of the Lamb”- Revelation 12:11</vt:lpstr>
      <vt:lpstr>“Having the harps of God. And they sing the song of Moses the servant of God, and the song of the Lamb, saying, Great and marvellous are thy works, Lord God Almighty; just and true are thy ways, thou King of saints. Who shall not fear thee, O Lord, and glorify thy name? for thou only art holy: for all nations shall come and worship before thee; for thy judgments are made manifest.”</vt:lpstr>
      <vt:lpstr>“And after that I looked, and, behold, the temple of the tabernacle of the testimony in heaven was opened: And the seven angels came out of the temple, having the seven plagues, clothed in pure and white linen, and having their breasts girded with golden girdles.”</vt:lpstr>
      <vt:lpstr>PowerPoint Presentation</vt:lpstr>
      <vt:lpstr>“And one of the four beasts gave unto the seven angels seven golden vials full of the wrath of God, who liveth for ever and ever.” </vt:lpstr>
      <vt:lpstr>The Seven Vile Judgments (Revelation 16:1-21)</vt:lpstr>
      <vt:lpstr>PowerPoint Presentation</vt:lpstr>
      <vt:lpstr>PowerPoint Presentation</vt:lpstr>
      <vt:lpstr>“And the second angel poured out his vial upon the sea; and it became as the blood of a dead man: and every living soul died in the sea.”</vt:lpstr>
      <vt:lpstr>“And the third angel poured out his vial upon the rivers and fountains of waters; and they became blood.”</vt:lpstr>
      <vt:lpstr>“And I heard the angel of the waters say, Thou art righteous, O Lord, which art, and wast, and shalt be, because thou hast judged thus. For they have shed the blood of saints and prophets, and thou hast given them blood to drink; for they are worthy.”  </vt:lpstr>
      <vt:lpstr>“And I heard another (angel) out of the altar say, Even so, Lord God Almighty, true and righteous are thy judgments.”</vt:lpstr>
      <vt:lpstr>“And the fourth angel poured out his vial upon the sun; and power was given unto him to scorch men with fire. And men were scorched with great heat, and blasphemed the name of God, which  hath power over these  plagues: and they  repented not to give  him glory.”</vt:lpstr>
      <vt:lpstr>“And the fifth angel poured out his vial upon the seat of the beast; and his kingdom was full  of darkness; and they gnawed their  tongues for pain.”</vt:lpstr>
      <vt:lpstr>“And blasphemed the God of heaven because of their pains and their sores, and repented not of their deeds.”</vt:lpstr>
      <vt:lpstr>“And the sixth angel poured out his vial upon the great river Euphrates; and the water thereof was dried up, that the way of the kings of the east might be prepared.”</vt:lpstr>
      <vt:lpstr>PowerPoint Presentation</vt:lpstr>
      <vt:lpstr>PowerPoint Presentation</vt:lpstr>
      <vt:lpstr>“And I saw three unclean spirits like frogs come out of the mouth of the dragon, and out of the mouth of the beast, and out of the mouth of the false prophet. For they are the spirits of devils, working miracles, which go forth unto the kings of the earth and of the whole world, to gather them to the battle of that great day of God Almighty.”</vt:lpstr>
      <vt:lpstr>The Great Red Dragon “That old serpent called the Devil, and Satan, which deceiveth the whole world.”  (Revelation 12:9)</vt:lpstr>
      <vt:lpstr>Anti-Christ (Revelation 13:1-10)</vt:lpstr>
      <vt:lpstr> False Prophet (Revelation 13:11)</vt:lpstr>
      <vt:lpstr>PowerPoint Presentation</vt:lpstr>
      <vt:lpstr>PowerPoint Presentation</vt:lpstr>
      <vt:lpstr>PowerPoint Presentation</vt:lpstr>
      <vt:lpstr>PowerPoint Presentation</vt:lpstr>
      <vt:lpstr>PowerPoint Presentation</vt:lpstr>
      <vt:lpstr>PowerPoint Presentation</vt:lpstr>
      <vt:lpstr>“And his feet shall stand in that day upon the mount of Olives, which is before Jerusalem on the east, and the mount of Olives shall cleave in the midst thereof toward the east and toward the west, and there shall be a very great valley; and half of the mountain shall remove toward the north, and half of it toward the south.” (Zechariah 14:4) </vt:lpstr>
      <vt:lpstr>Revelation 19:11-20</vt:lpstr>
      <vt:lpstr>(Revelation 19:11-20) “And I saw heaven opened, and behold a white horse; and he that sat upon him was called Faithful and True, and in righteousness he doth judge and make war.  His eyes were as a flame of fire, and on his head were many crowns; and he had a name written, that no man knew, but he himself. And he was clothed with a vesture dipped in blood: and his name is called The Word of God. And the armies which were in heaven followed him upon white horses, clothed in fine linen, white and clean… </vt:lpstr>
      <vt:lpstr> And out of his mouth goeth a sharp sword, that with it he should smite the nations: and he shall rule them with a rod of iron: and he treadeth the winepress of the fierceness and wrath of Almighty God. And he hath on his vesture and on his thigh a name written, KING OF KINGS, AND LORD OF LORDS…</vt:lpstr>
      <vt:lpstr>And I saw the beast, and the kings of the earth, and their armies, gathered together to make war against him that sat on the horse, and against his army.”</vt:lpstr>
      <vt:lpstr>“The kings of the earth set themselves, and the rulers take counsel together, against the LORD, and against his anointed, saying,  Let us break their bands asunder, and cast away their cords from us. He that sitteth in the heavens shall laugh: the Lord shall have them in derision. Then shall he speak unto them in his wrath, and vex them in his sore displeasure.” (Psalms 2:2-5)</vt:lpstr>
      <vt:lpstr>PowerPoint Presentation</vt:lpstr>
      <vt:lpstr>“And he gathered them together into a place called in the Hebrew tongue Armageddon.”</vt:lpstr>
      <vt:lpstr>PowerPoint Presentation</vt:lpstr>
      <vt:lpstr>PowerPoint Presentation</vt:lpstr>
      <vt:lpstr>“Thrust in thy sickle, and reap: for the time is come for thee to reap; for the harvest of the earth is ripe…And the angel thrust in his sickle into the earth, and gathered the vine of the earth, and cast it into the great winepress of the wrath of God.”</vt:lpstr>
      <vt:lpstr>PowerPoint Presentation</vt:lpstr>
      <vt:lpstr>PowerPoint Presentation</vt:lpstr>
      <vt:lpstr>PowerPoint Presentation</vt:lpstr>
      <vt:lpstr>PowerPoint Presentation</vt:lpstr>
      <vt:lpstr>“And I saw an angel standing in the sun; and he cried with a loud voice, saying to all the fowls that fly in the midst of heaven, Come and gather yourselves together unto  the supper of the  great God.”</vt:lpstr>
      <vt:lpstr>“That ye may eat the flesh of kings, and the flesh of captains, and the flesh of mighty men, and the flesh of horses, and of them that sit on them, and the flesh of all men, both free and bond, both small and great.”</vt:lpstr>
      <vt:lpstr> “And the beast was taken, and with him the false prophet that wrought miracles before him, with which he deceived them that had received the mark of the beast, and them that worshipped his image. These both were cast alive into a lake of fire burning with brimstone.”</vt:lpstr>
      <vt:lpstr>“And the temple was filled with smoke from the glory of God, and from his power; and no man was able to enter into the temple, till the seven plagues of the seven angels were fulfilled.” (Revelation 15:8)</vt:lpstr>
      <vt:lpstr> “And the seventh angel poured out his vial into the air; and there came a great voice out of the temple of heaven, from the throne, saying, It is done. And there were voices, and thunders, and lightnings; and there was a great earthquake, such as was not since men were upon the earth, so mighty an earthquake, and so great.”</vt:lpstr>
      <vt:lpstr>“And the great city was divided into three parts, and the cities of the nations fell: and great Babylon came in remembrance before God, to give unto her the cup of the wine of the fierceness of  his wrath.”</vt:lpstr>
      <vt:lpstr> “Every island fled away, and the mountains were not found.”</vt:lpstr>
      <vt:lpstr>PowerPoint Presentation</vt:lpstr>
      <vt:lpstr>PowerPoint Presentation</vt:lpstr>
      <vt:lpstr>The Seven Vile Judgments (Revelation 16:1-21)</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9</cp:revision>
  <dcterms:created xsi:type="dcterms:W3CDTF">2015-02-16T19:02:21Z</dcterms:created>
  <dcterms:modified xsi:type="dcterms:W3CDTF">2015-03-19T13:34:38Z</dcterms:modified>
</cp:coreProperties>
</file>