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258" r:id="rId3"/>
    <p:sldId id="259" r:id="rId4"/>
    <p:sldId id="260" r:id="rId5"/>
    <p:sldId id="261" r:id="rId6"/>
    <p:sldId id="262" r:id="rId7"/>
    <p:sldId id="263" r:id="rId8"/>
    <p:sldId id="264" r:id="rId9"/>
    <p:sldId id="265" r:id="rId10"/>
    <p:sldId id="266" r:id="rId11"/>
    <p:sldId id="267" r:id="rId12"/>
    <p:sldId id="336" r:id="rId13"/>
    <p:sldId id="330" r:id="rId14"/>
    <p:sldId id="331" r:id="rId15"/>
    <p:sldId id="268" r:id="rId16"/>
    <p:sldId id="275" r:id="rId17"/>
    <p:sldId id="269" r:id="rId18"/>
    <p:sldId id="292" r:id="rId19"/>
    <p:sldId id="270" r:id="rId20"/>
    <p:sldId id="299" r:id="rId21"/>
    <p:sldId id="271" r:id="rId22"/>
    <p:sldId id="276" r:id="rId23"/>
    <p:sldId id="337" r:id="rId24"/>
    <p:sldId id="279" r:id="rId25"/>
    <p:sldId id="280" r:id="rId26"/>
    <p:sldId id="281" r:id="rId27"/>
    <p:sldId id="282" r:id="rId28"/>
    <p:sldId id="283" r:id="rId29"/>
    <p:sldId id="284" r:id="rId30"/>
    <p:sldId id="289" r:id="rId31"/>
    <p:sldId id="290" r:id="rId32"/>
    <p:sldId id="285" r:id="rId33"/>
    <p:sldId id="286" r:id="rId34"/>
    <p:sldId id="287" r:id="rId35"/>
    <p:sldId id="288" r:id="rId36"/>
    <p:sldId id="295" r:id="rId37"/>
    <p:sldId id="296" r:id="rId38"/>
    <p:sldId id="297" r:id="rId39"/>
    <p:sldId id="293" r:id="rId40"/>
    <p:sldId id="338" r:id="rId41"/>
    <p:sldId id="294" r:id="rId42"/>
    <p:sldId id="339" r:id="rId43"/>
    <p:sldId id="291" r:id="rId44"/>
    <p:sldId id="272" r:id="rId45"/>
    <p:sldId id="27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417" autoAdjust="0"/>
    <p:restoredTop sz="94660"/>
  </p:normalViewPr>
  <p:slideViewPr>
    <p:cSldViewPr snapToGrid="0">
      <p:cViewPr varScale="1">
        <p:scale>
          <a:sx n="103" d="100"/>
          <a:sy n="103" d="100"/>
        </p:scale>
        <p:origin x="11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149D9-5AA6-4530-8EFE-551EC90464A1}" type="datetimeFigureOut">
              <a:rPr lang="en-US" smtClean="0"/>
              <a:t>2/13/2017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EC335-F02F-4E11-844D-8BB7045AA436}" type="slidenum">
              <a:rPr lang="en-US" smtClean="0"/>
              <a:t>‹#›</a:t>
            </a:fld>
            <a:endParaRPr lang="en-US" dirty="0"/>
          </a:p>
        </p:txBody>
      </p:sp>
    </p:spTree>
    <p:extLst>
      <p:ext uri="{BB962C8B-B14F-4D97-AF65-F5344CB8AC3E}">
        <p14:creationId xmlns:p14="http://schemas.microsoft.com/office/powerpoint/2010/main" val="1401029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139639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25468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238489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106832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13632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41198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338610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71926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415754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18444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39211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56A9D9-BA32-4781-837D-D1BEC974405A}" type="datetimeFigureOut">
              <a:rPr lang="en-US" smtClean="0"/>
              <a:t>2/13/2017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459CE7-F137-42FF-BC38-01BEFB3713F1}" type="slidenum">
              <a:rPr lang="en-US" smtClean="0"/>
              <a:t>‹#›</a:t>
            </a:fld>
            <a:endParaRPr lang="en-US" dirty="0"/>
          </a:p>
        </p:txBody>
      </p:sp>
    </p:spTree>
    <p:extLst>
      <p:ext uri="{BB962C8B-B14F-4D97-AF65-F5344CB8AC3E}">
        <p14:creationId xmlns:p14="http://schemas.microsoft.com/office/powerpoint/2010/main" val="307690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6A9D9-BA32-4781-837D-D1BEC974405A}" type="datetimeFigureOut">
              <a:rPr lang="en-US" smtClean="0"/>
              <a:t>2/13/2017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59CE7-F137-42FF-BC38-01BEFB3713F1}" type="slidenum">
              <a:rPr lang="en-US" smtClean="0"/>
              <a:t>‹#›</a:t>
            </a:fld>
            <a:endParaRPr lang="en-US" dirty="0"/>
          </a:p>
        </p:txBody>
      </p:sp>
    </p:spTree>
    <p:extLst>
      <p:ext uri="{BB962C8B-B14F-4D97-AF65-F5344CB8AC3E}">
        <p14:creationId xmlns:p14="http://schemas.microsoft.com/office/powerpoint/2010/main" val="34808377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sp>
        <p:nvSpPr>
          <p:cNvPr id="5" name="Rectangle 4"/>
          <p:cNvSpPr/>
          <p:nvPr/>
        </p:nvSpPr>
        <p:spPr>
          <a:xfrm>
            <a:off x="4580389" y="1142811"/>
            <a:ext cx="7541703" cy="553998"/>
          </a:xfrm>
          <a:prstGeom prst="rect">
            <a:avLst/>
          </a:prstGeom>
        </p:spPr>
        <p:txBody>
          <a:bodyPr wrap="square">
            <a:spAutoFit/>
          </a:bodyPr>
          <a:lstStyle/>
          <a:p>
            <a:endParaRPr lang="en-US" sz="3000" dirty="0"/>
          </a:p>
        </p:txBody>
      </p:sp>
      <p:pic>
        <p:nvPicPr>
          <p:cNvPr id="3" name="Picture 2"/>
          <p:cNvPicPr>
            <a:picLocks noChangeAspect="1"/>
          </p:cNvPicPr>
          <p:nvPr/>
        </p:nvPicPr>
        <p:blipFill>
          <a:blip r:embed="rId2"/>
          <a:stretch>
            <a:fillRect/>
          </a:stretch>
        </p:blipFill>
        <p:spPr>
          <a:xfrm rot="20889441">
            <a:off x="128109" y="2028052"/>
            <a:ext cx="4286250" cy="2695575"/>
          </a:xfrm>
          <a:prstGeom prst="rect">
            <a:avLst/>
          </a:prstGeom>
        </p:spPr>
      </p:pic>
      <p:sp>
        <p:nvSpPr>
          <p:cNvPr id="4" name="Rectangle 3"/>
          <p:cNvSpPr/>
          <p:nvPr/>
        </p:nvSpPr>
        <p:spPr>
          <a:xfrm>
            <a:off x="5115707" y="1616917"/>
            <a:ext cx="6471065" cy="4401205"/>
          </a:xfrm>
          <a:prstGeom prst="rect">
            <a:avLst/>
          </a:prstGeom>
        </p:spPr>
        <p:txBody>
          <a:bodyPr wrap="square">
            <a:spAutoFit/>
          </a:bodyPr>
          <a:lstStyle/>
          <a:p>
            <a:pPr algn="ctr"/>
            <a:r>
              <a:rPr lang="en-US" sz="4000" i="1" dirty="0"/>
              <a:t>“Having the understanding darkened, being alienated from the life of God through the ignorance that is in them, because of the </a:t>
            </a:r>
            <a:r>
              <a:rPr lang="en-US" sz="4000" i="1" u="sng" dirty="0"/>
              <a:t>blindness</a:t>
            </a:r>
            <a:r>
              <a:rPr lang="en-US" sz="4000" i="1" dirty="0"/>
              <a:t> </a:t>
            </a:r>
          </a:p>
          <a:p>
            <a:pPr algn="ctr"/>
            <a:r>
              <a:rPr lang="en-US" sz="4000" i="1" dirty="0"/>
              <a:t>of their heart.” </a:t>
            </a:r>
          </a:p>
          <a:p>
            <a:pPr algn="ctr"/>
            <a:r>
              <a:rPr lang="en-US" sz="4000" i="1" dirty="0"/>
              <a:t> (Eph. 4:18) </a:t>
            </a:r>
            <a:endParaRPr lang="en-US" sz="4000" dirty="0"/>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967"/>
          <a:stretch/>
        </p:blipFill>
        <p:spPr>
          <a:xfrm>
            <a:off x="0" y="0"/>
            <a:ext cx="12254669" cy="6858000"/>
          </a:xfrm>
          <a:prstGeom prst="rect">
            <a:avLst/>
          </a:prstGeom>
        </p:spPr>
      </p:pic>
      <p:sp>
        <p:nvSpPr>
          <p:cNvPr id="2" name="Title 1"/>
          <p:cNvSpPr>
            <a:spLocks noGrp="1"/>
          </p:cNvSpPr>
          <p:nvPr>
            <p:ph type="title"/>
          </p:nvPr>
        </p:nvSpPr>
        <p:spPr>
          <a:xfrm>
            <a:off x="0" y="0"/>
            <a:ext cx="12192000" cy="1325563"/>
          </a:xfrm>
        </p:spPr>
        <p:txBody>
          <a:bodyPr/>
          <a:lstStyle/>
          <a:p>
            <a:pPr algn="ctr"/>
            <a:r>
              <a:rPr lang="en-US" b="1" dirty="0">
                <a:solidFill>
                  <a:srgbClr val="FFFF00"/>
                </a:solidFill>
                <a:effectLst>
                  <a:glow rad="101600">
                    <a:schemeClr val="bg1">
                      <a:alpha val="60000"/>
                    </a:schemeClr>
                  </a:glow>
                </a:effectLst>
              </a:rPr>
              <a:t>Satan steals the Word of God from human hearts</a:t>
            </a:r>
          </a:p>
        </p:txBody>
      </p:sp>
      <p:sp>
        <p:nvSpPr>
          <p:cNvPr id="3" name="Content Placeholder 2"/>
          <p:cNvSpPr>
            <a:spLocks noGrp="1"/>
          </p:cNvSpPr>
          <p:nvPr>
            <p:ph idx="1"/>
          </p:nvPr>
        </p:nvSpPr>
        <p:spPr>
          <a:xfrm>
            <a:off x="539097" y="1697438"/>
            <a:ext cx="4908259" cy="4351338"/>
          </a:xfrm>
        </p:spPr>
        <p:txBody>
          <a:bodyPr>
            <a:normAutofit lnSpcReduction="10000"/>
          </a:bodyPr>
          <a:lstStyle/>
          <a:p>
            <a:pPr marL="0" indent="0" algn="ctr">
              <a:buNone/>
            </a:pPr>
            <a:r>
              <a:rPr lang="en-US" sz="3600" i="1" dirty="0"/>
              <a:t>"When any one heareth the word of the kingdom, and understandeth it not, then cometh the wicked one, and catcheth away that which was sown in his heart. This is he which received seed by the way side." (Matt. 13:19)</a:t>
            </a:r>
          </a:p>
        </p:txBody>
      </p:sp>
      <p:pic>
        <p:nvPicPr>
          <p:cNvPr id="5" name="Picture 4"/>
          <p:cNvPicPr>
            <a:picLocks noChangeAspect="1"/>
          </p:cNvPicPr>
          <p:nvPr/>
        </p:nvPicPr>
        <p:blipFill rotWithShape="1">
          <a:blip r:embed="rId3"/>
          <a:srcRect l="9789" t="662" r="8941" b="1"/>
          <a:stretch/>
        </p:blipFill>
        <p:spPr>
          <a:xfrm rot="690712">
            <a:off x="6914215" y="1022403"/>
            <a:ext cx="2796586" cy="2818671"/>
          </a:xfrm>
          <a:prstGeom prst="ellipse">
            <a:avLst/>
          </a:prstGeom>
          <a:ln>
            <a:noFill/>
          </a:ln>
          <a:effectLst>
            <a:softEdge rad="112500"/>
          </a:effectLst>
        </p:spPr>
      </p:pic>
      <p:sp>
        <p:nvSpPr>
          <p:cNvPr id="6" name="Rectangle 5"/>
          <p:cNvSpPr/>
          <p:nvPr/>
        </p:nvSpPr>
        <p:spPr>
          <a:xfrm>
            <a:off x="5986453" y="4863477"/>
            <a:ext cx="5307435" cy="1754326"/>
          </a:xfrm>
          <a:prstGeom prst="rect">
            <a:avLst/>
          </a:prstGeom>
        </p:spPr>
        <p:txBody>
          <a:bodyPr wrap="square">
            <a:spAutoFit/>
          </a:bodyPr>
          <a:lstStyle/>
          <a:p>
            <a:pPr algn="ctr"/>
            <a:r>
              <a:rPr lang="en-US" sz="3600" i="1" dirty="0">
                <a:effectLst>
                  <a:glow rad="101600">
                    <a:schemeClr val="bg1">
                      <a:alpha val="60000"/>
                    </a:schemeClr>
                  </a:glow>
                </a:effectLst>
              </a:rPr>
              <a:t>“The thief cometh not, but for to steal, and to kill, and to destroy.”</a:t>
            </a:r>
          </a:p>
        </p:txBody>
      </p:sp>
    </p:spTree>
    <p:extLst>
      <p:ext uri="{BB962C8B-B14F-4D97-AF65-F5344CB8AC3E}">
        <p14:creationId xmlns:p14="http://schemas.microsoft.com/office/powerpoint/2010/main" val="5510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b="1" dirty="0">
                <a:solidFill>
                  <a:srgbClr val="FFFF00"/>
                </a:solidFill>
              </a:rPr>
              <a:t>Satan afflicts men with physical and mental illness</a:t>
            </a:r>
          </a:p>
        </p:txBody>
      </p:sp>
      <p:sp>
        <p:nvSpPr>
          <p:cNvPr id="3" name="Content Placeholder 2"/>
          <p:cNvSpPr>
            <a:spLocks noGrp="1"/>
          </p:cNvSpPr>
          <p:nvPr>
            <p:ph idx="1"/>
          </p:nvPr>
        </p:nvSpPr>
        <p:spPr>
          <a:xfrm>
            <a:off x="6065240" y="1825624"/>
            <a:ext cx="5889072" cy="5032375"/>
          </a:xfrm>
        </p:spPr>
        <p:txBody>
          <a:bodyPr>
            <a:normAutofit/>
          </a:bodyPr>
          <a:lstStyle/>
          <a:p>
            <a:pPr marL="0" indent="0" algn="ctr">
              <a:buNone/>
            </a:pPr>
            <a:r>
              <a:rPr lang="en-US" sz="4000" i="1" dirty="0"/>
              <a:t>“How God anointed Jesus of Nazareth with the Holy Ghost and with power: who went about doing good, and </a:t>
            </a:r>
            <a:r>
              <a:rPr lang="en-US" sz="4000" i="1" u="sng" dirty="0"/>
              <a:t>healing all that were oppressed of the devil</a:t>
            </a:r>
            <a:r>
              <a:rPr lang="en-US" sz="4000" i="1" dirty="0"/>
              <a:t>; for God was with him.”</a:t>
            </a:r>
          </a:p>
          <a:p>
            <a:pPr marL="0" indent="0" algn="ctr">
              <a:buNone/>
            </a:pPr>
            <a:r>
              <a:rPr lang="en-US" sz="4000" i="1" dirty="0"/>
              <a:t>(Acts 10:38).</a:t>
            </a:r>
          </a:p>
        </p:txBody>
      </p:sp>
      <p:pic>
        <p:nvPicPr>
          <p:cNvPr id="4" name="Picture 3"/>
          <p:cNvPicPr>
            <a:picLocks noChangeAspect="1"/>
          </p:cNvPicPr>
          <p:nvPr/>
        </p:nvPicPr>
        <p:blipFill>
          <a:blip r:embed="rId2"/>
          <a:stretch>
            <a:fillRect/>
          </a:stretch>
        </p:blipFill>
        <p:spPr>
          <a:xfrm>
            <a:off x="0" y="1431329"/>
            <a:ext cx="5901050" cy="4862465"/>
          </a:xfrm>
          <a:prstGeom prst="rect">
            <a:avLst/>
          </a:prstGeom>
        </p:spPr>
      </p:pic>
    </p:spTree>
    <p:extLst>
      <p:ext uri="{BB962C8B-B14F-4D97-AF65-F5344CB8AC3E}">
        <p14:creationId xmlns:p14="http://schemas.microsoft.com/office/powerpoint/2010/main" val="16058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55400"/>
            <a:ext cx="10515600" cy="1325563"/>
          </a:xfrm>
        </p:spPr>
        <p:txBody>
          <a:bodyPr/>
          <a:lstStyle/>
          <a:p>
            <a:pPr algn="ctr"/>
            <a:r>
              <a:rPr lang="en-US" b="1" dirty="0">
                <a:solidFill>
                  <a:srgbClr val="FFFF00"/>
                </a:solidFill>
              </a:rPr>
              <a:t>Satan deceives and tempts men to sin</a:t>
            </a:r>
          </a:p>
        </p:txBody>
      </p:sp>
      <p:sp>
        <p:nvSpPr>
          <p:cNvPr id="5" name="Rectangle 4"/>
          <p:cNvSpPr/>
          <p:nvPr/>
        </p:nvSpPr>
        <p:spPr>
          <a:xfrm>
            <a:off x="5274578" y="2135056"/>
            <a:ext cx="6096000" cy="707886"/>
          </a:xfrm>
          <a:prstGeom prst="rect">
            <a:avLst/>
          </a:prstGeom>
        </p:spPr>
        <p:txBody>
          <a:bodyPr>
            <a:spAutoFit/>
          </a:bodyPr>
          <a:lstStyle/>
          <a:p>
            <a:pPr algn="ctr"/>
            <a:endParaRPr lang="en-US" sz="4000" i="1" dirty="0"/>
          </a:p>
        </p:txBody>
      </p:sp>
      <p:pic>
        <p:nvPicPr>
          <p:cNvPr id="4" name="Picture 3"/>
          <p:cNvPicPr>
            <a:picLocks noChangeAspect="1"/>
          </p:cNvPicPr>
          <p:nvPr/>
        </p:nvPicPr>
        <p:blipFill>
          <a:blip r:embed="rId2"/>
          <a:stretch>
            <a:fillRect/>
          </a:stretch>
        </p:blipFill>
        <p:spPr>
          <a:xfrm>
            <a:off x="6335486" y="2135056"/>
            <a:ext cx="5458214" cy="3602421"/>
          </a:xfrm>
          <a:prstGeom prst="rect">
            <a:avLst/>
          </a:prstGeom>
        </p:spPr>
      </p:pic>
      <p:sp>
        <p:nvSpPr>
          <p:cNvPr id="6" name="Rectangle 5"/>
          <p:cNvSpPr/>
          <p:nvPr/>
        </p:nvSpPr>
        <p:spPr>
          <a:xfrm>
            <a:off x="90195" y="1885914"/>
            <a:ext cx="6096000" cy="1754326"/>
          </a:xfrm>
          <a:prstGeom prst="rect">
            <a:avLst/>
          </a:prstGeom>
        </p:spPr>
        <p:txBody>
          <a:bodyPr>
            <a:spAutoFit/>
          </a:bodyPr>
          <a:lstStyle/>
          <a:p>
            <a:pPr algn="ctr"/>
            <a:r>
              <a:rPr lang="en-US" sz="3600" i="1" dirty="0"/>
              <a:t>“And the devil that deceived them was cast into the lake of fire.” (Revelation 20:10) </a:t>
            </a:r>
          </a:p>
        </p:txBody>
      </p:sp>
    </p:spTree>
    <p:extLst>
      <p:ext uri="{BB962C8B-B14F-4D97-AF65-F5344CB8AC3E}">
        <p14:creationId xmlns:p14="http://schemas.microsoft.com/office/powerpoint/2010/main" val="254314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55400"/>
            <a:ext cx="10515600" cy="1325563"/>
          </a:xfrm>
        </p:spPr>
        <p:txBody>
          <a:bodyPr/>
          <a:lstStyle/>
          <a:p>
            <a:pPr algn="ctr"/>
            <a:r>
              <a:rPr lang="en-US" b="1" dirty="0">
                <a:solidFill>
                  <a:srgbClr val="FFFF00"/>
                </a:solidFill>
              </a:rPr>
              <a:t>Satan deceives and tempts men to sin</a:t>
            </a:r>
          </a:p>
        </p:txBody>
      </p:sp>
      <p:sp>
        <p:nvSpPr>
          <p:cNvPr id="5" name="Rectangle 4"/>
          <p:cNvSpPr/>
          <p:nvPr/>
        </p:nvSpPr>
        <p:spPr>
          <a:xfrm>
            <a:off x="5274578" y="2135056"/>
            <a:ext cx="6096000" cy="707886"/>
          </a:xfrm>
          <a:prstGeom prst="rect">
            <a:avLst/>
          </a:prstGeom>
        </p:spPr>
        <p:txBody>
          <a:bodyPr>
            <a:spAutoFit/>
          </a:bodyPr>
          <a:lstStyle/>
          <a:p>
            <a:pPr algn="ctr"/>
            <a:endParaRPr lang="en-US" sz="4000" i="1" dirty="0"/>
          </a:p>
        </p:txBody>
      </p:sp>
      <p:pic>
        <p:nvPicPr>
          <p:cNvPr id="4" name="Picture 3"/>
          <p:cNvPicPr>
            <a:picLocks noChangeAspect="1"/>
          </p:cNvPicPr>
          <p:nvPr/>
        </p:nvPicPr>
        <p:blipFill>
          <a:blip r:embed="rId2"/>
          <a:stretch>
            <a:fillRect/>
          </a:stretch>
        </p:blipFill>
        <p:spPr>
          <a:xfrm>
            <a:off x="6335486" y="2135056"/>
            <a:ext cx="5458214" cy="3602421"/>
          </a:xfrm>
          <a:prstGeom prst="rect">
            <a:avLst/>
          </a:prstGeom>
        </p:spPr>
      </p:pic>
      <p:sp>
        <p:nvSpPr>
          <p:cNvPr id="3" name="Rectangle 2"/>
          <p:cNvSpPr/>
          <p:nvPr/>
        </p:nvSpPr>
        <p:spPr>
          <a:xfrm>
            <a:off x="0" y="2440692"/>
            <a:ext cx="6096000" cy="2308324"/>
          </a:xfrm>
          <a:prstGeom prst="rect">
            <a:avLst/>
          </a:prstGeom>
        </p:spPr>
        <p:txBody>
          <a:bodyPr>
            <a:spAutoFit/>
          </a:bodyPr>
          <a:lstStyle/>
          <a:p>
            <a:pPr algn="ctr"/>
            <a:r>
              <a:rPr lang="en-US" sz="3600" i="1" dirty="0"/>
              <a:t>“Submit yourselves therefore </a:t>
            </a:r>
          </a:p>
          <a:p>
            <a:pPr algn="ctr"/>
            <a:r>
              <a:rPr lang="en-US" sz="3600" i="1" dirty="0"/>
              <a:t>to God. Resist the devil (temptation), and he will flee from you.” (James 4:7)</a:t>
            </a:r>
          </a:p>
        </p:txBody>
      </p:sp>
      <p:pic>
        <p:nvPicPr>
          <p:cNvPr id="8" name="Picture 7"/>
          <p:cNvPicPr>
            <a:picLocks noChangeAspect="1"/>
          </p:cNvPicPr>
          <p:nvPr/>
        </p:nvPicPr>
        <p:blipFill rotWithShape="1">
          <a:blip r:embed="rId3"/>
          <a:srcRect t="6947"/>
          <a:stretch/>
        </p:blipFill>
        <p:spPr>
          <a:xfrm>
            <a:off x="6335486" y="2135057"/>
            <a:ext cx="5458214" cy="3602420"/>
          </a:xfrm>
          <a:prstGeom prst="rect">
            <a:avLst/>
          </a:prstGeom>
        </p:spPr>
      </p:pic>
    </p:spTree>
    <p:extLst>
      <p:ext uri="{BB962C8B-B14F-4D97-AF65-F5344CB8AC3E}">
        <p14:creationId xmlns:p14="http://schemas.microsoft.com/office/powerpoint/2010/main" val="417375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55400"/>
            <a:ext cx="10515600" cy="1325563"/>
          </a:xfrm>
        </p:spPr>
        <p:txBody>
          <a:bodyPr/>
          <a:lstStyle/>
          <a:p>
            <a:pPr algn="ctr"/>
            <a:r>
              <a:rPr lang="en-US" b="1" dirty="0">
                <a:solidFill>
                  <a:srgbClr val="FFFF00"/>
                </a:solidFill>
              </a:rPr>
              <a:t>Satan deceives and tempts men to sin</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24" r="28380"/>
          <a:stretch/>
        </p:blipFill>
        <p:spPr>
          <a:xfrm>
            <a:off x="226435" y="1622697"/>
            <a:ext cx="4320211" cy="4545463"/>
          </a:xfrm>
          <a:prstGeom prst="rect">
            <a:avLst/>
          </a:prstGeom>
        </p:spPr>
      </p:pic>
      <p:sp>
        <p:nvSpPr>
          <p:cNvPr id="5" name="Rectangle 4"/>
          <p:cNvSpPr/>
          <p:nvPr/>
        </p:nvSpPr>
        <p:spPr>
          <a:xfrm>
            <a:off x="5274578" y="2135056"/>
            <a:ext cx="6096000" cy="3785652"/>
          </a:xfrm>
          <a:prstGeom prst="rect">
            <a:avLst/>
          </a:prstGeom>
        </p:spPr>
        <p:txBody>
          <a:bodyPr>
            <a:spAutoFit/>
          </a:bodyPr>
          <a:lstStyle/>
          <a:p>
            <a:pPr algn="ctr"/>
            <a:r>
              <a:rPr lang="en-US" sz="4000" i="1" dirty="0"/>
              <a:t>1 Timothy 2:13-14 “For Adam was first formed, then Eve. And Adam was not deceived, but the woman being </a:t>
            </a:r>
            <a:r>
              <a:rPr lang="en-US" sz="4000" i="1" dirty="0">
                <a:solidFill>
                  <a:srgbClr val="FFFF00"/>
                </a:solidFill>
              </a:rPr>
              <a:t>deceived</a:t>
            </a:r>
            <a:r>
              <a:rPr lang="en-US" sz="4000" i="1" dirty="0"/>
              <a:t> was in the transgression.”</a:t>
            </a:r>
          </a:p>
        </p:txBody>
      </p:sp>
      <p:pic>
        <p:nvPicPr>
          <p:cNvPr id="4" name="Picture 3"/>
          <p:cNvPicPr>
            <a:picLocks noChangeAspect="1"/>
          </p:cNvPicPr>
          <p:nvPr/>
        </p:nvPicPr>
        <p:blipFill rotWithShape="1">
          <a:blip r:embed="rId4"/>
          <a:srcRect t="4518" b="1682"/>
          <a:stretch/>
        </p:blipFill>
        <p:spPr>
          <a:xfrm>
            <a:off x="226435" y="1622697"/>
            <a:ext cx="4320211" cy="4687198"/>
          </a:xfrm>
          <a:prstGeom prst="rect">
            <a:avLst/>
          </a:prstGeom>
        </p:spPr>
      </p:pic>
    </p:spTree>
    <p:extLst>
      <p:ext uri="{BB962C8B-B14F-4D97-AF65-F5344CB8AC3E}">
        <p14:creationId xmlns:p14="http://schemas.microsoft.com/office/powerpoint/2010/main" val="137063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24" r="28380"/>
          <a:stretch/>
        </p:blipFill>
        <p:spPr>
          <a:xfrm>
            <a:off x="226435" y="1622697"/>
            <a:ext cx="4320211" cy="4545463"/>
          </a:xfrm>
          <a:prstGeom prst="rect">
            <a:avLst/>
          </a:prstGeom>
        </p:spPr>
      </p:pic>
      <p:sp>
        <p:nvSpPr>
          <p:cNvPr id="4" name="Rectangle 3"/>
          <p:cNvSpPr/>
          <p:nvPr/>
        </p:nvSpPr>
        <p:spPr>
          <a:xfrm>
            <a:off x="4891481" y="1417423"/>
            <a:ext cx="6862194" cy="4401205"/>
          </a:xfrm>
          <a:prstGeom prst="rect">
            <a:avLst/>
          </a:prstGeom>
        </p:spPr>
        <p:txBody>
          <a:bodyPr wrap="square">
            <a:spAutoFit/>
          </a:bodyPr>
          <a:lstStyle/>
          <a:p>
            <a:pPr algn="ctr"/>
            <a:endParaRPr lang="en-US" sz="4000" i="1" dirty="0"/>
          </a:p>
          <a:p>
            <a:pPr algn="ctr"/>
            <a:r>
              <a:rPr lang="en-US" sz="4000" i="1" dirty="0"/>
              <a:t>2 Corinthians 11:3 “But I fear, lest by any means, as the serpent </a:t>
            </a:r>
            <a:r>
              <a:rPr lang="en-US" sz="4000" i="1" dirty="0">
                <a:solidFill>
                  <a:srgbClr val="FFFF00"/>
                </a:solidFill>
              </a:rPr>
              <a:t>beguiled</a:t>
            </a:r>
            <a:r>
              <a:rPr lang="en-US" sz="4000" i="1" dirty="0"/>
              <a:t> Eve through his subtilty, so your minds should be corrupted from the simplicity that is in Christ.”</a:t>
            </a:r>
          </a:p>
        </p:txBody>
      </p:sp>
      <p:sp>
        <p:nvSpPr>
          <p:cNvPr id="5" name="Rectangle 4"/>
          <p:cNvSpPr/>
          <p:nvPr/>
        </p:nvSpPr>
        <p:spPr>
          <a:xfrm>
            <a:off x="5274578" y="4150468"/>
            <a:ext cx="6096000" cy="584775"/>
          </a:xfrm>
          <a:prstGeom prst="rect">
            <a:avLst/>
          </a:prstGeom>
        </p:spPr>
        <p:txBody>
          <a:bodyPr>
            <a:spAutoFit/>
          </a:bodyPr>
          <a:lstStyle/>
          <a:p>
            <a:pPr algn="ctr"/>
            <a:endParaRPr lang="en-US" sz="3200" i="1" dirty="0"/>
          </a:p>
        </p:txBody>
      </p:sp>
    </p:spTree>
    <p:extLst>
      <p:ext uri="{BB962C8B-B14F-4D97-AF65-F5344CB8AC3E}">
        <p14:creationId xmlns:p14="http://schemas.microsoft.com/office/powerpoint/2010/main" val="316514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24" r="28380"/>
          <a:stretch/>
        </p:blipFill>
        <p:spPr>
          <a:xfrm>
            <a:off x="226435" y="1622697"/>
            <a:ext cx="4320211" cy="4545463"/>
          </a:xfrm>
          <a:prstGeom prst="rect">
            <a:avLst/>
          </a:prstGeom>
        </p:spPr>
      </p:pic>
      <p:sp>
        <p:nvSpPr>
          <p:cNvPr id="6" name="Title 5"/>
          <p:cNvSpPr>
            <a:spLocks noGrp="1"/>
          </p:cNvSpPr>
          <p:nvPr>
            <p:ph type="title"/>
          </p:nvPr>
        </p:nvSpPr>
        <p:spPr>
          <a:xfrm>
            <a:off x="5268285" y="432237"/>
            <a:ext cx="6093903" cy="6010508"/>
          </a:xfrm>
        </p:spPr>
        <p:txBody>
          <a:bodyPr>
            <a:normAutofit/>
          </a:bodyPr>
          <a:lstStyle/>
          <a:p>
            <a:pPr algn="ctr"/>
            <a:r>
              <a:rPr lang="en-US" sz="4000" i="1" dirty="0"/>
              <a:t>Genesis 3:1 “Now the serpent was more </a:t>
            </a:r>
            <a:r>
              <a:rPr lang="en-US" sz="4000" i="1" dirty="0">
                <a:solidFill>
                  <a:srgbClr val="FFFF00"/>
                </a:solidFill>
              </a:rPr>
              <a:t>subtil</a:t>
            </a:r>
            <a:r>
              <a:rPr lang="en-US" sz="4000" i="1" dirty="0"/>
              <a:t> than any beast of the field which the LORD God had made. And he said unto the woman, Yea, hath God said, Ye shall not eat of every tree of the garden?”</a:t>
            </a:r>
          </a:p>
        </p:txBody>
      </p:sp>
    </p:spTree>
    <p:extLst>
      <p:ext uri="{BB962C8B-B14F-4D97-AF65-F5344CB8AC3E}">
        <p14:creationId xmlns:p14="http://schemas.microsoft.com/office/powerpoint/2010/main" val="51803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101" y="517275"/>
            <a:ext cx="6093903" cy="6010508"/>
          </a:xfrm>
        </p:spPr>
        <p:txBody>
          <a:bodyPr>
            <a:normAutofit/>
          </a:bodyPr>
          <a:lstStyle/>
          <a:p>
            <a:pPr algn="ctr"/>
            <a:r>
              <a:rPr lang="en-US" sz="4000" i="1" dirty="0"/>
              <a:t> Genesis 3:13 “And the LORD God said unto the woman, What is this that thou hast done? And the woman said, The serpent </a:t>
            </a:r>
            <a:r>
              <a:rPr lang="en-US" sz="4000" i="1" dirty="0">
                <a:solidFill>
                  <a:srgbClr val="FFFF00"/>
                </a:solidFill>
              </a:rPr>
              <a:t>beguiled</a:t>
            </a:r>
            <a:r>
              <a:rPr lang="en-US" sz="4000" i="1" dirty="0"/>
              <a:t> me, and I did eat.” </a:t>
            </a:r>
          </a:p>
        </p:txBody>
      </p:sp>
      <p:pic>
        <p:nvPicPr>
          <p:cNvPr id="5" name="Picture 4"/>
          <p:cNvPicPr>
            <a:picLocks noChangeAspect="1"/>
          </p:cNvPicPr>
          <p:nvPr/>
        </p:nvPicPr>
        <p:blipFill>
          <a:blip r:embed="rId2"/>
          <a:stretch>
            <a:fillRect/>
          </a:stretch>
        </p:blipFill>
        <p:spPr>
          <a:xfrm>
            <a:off x="6831668" y="517275"/>
            <a:ext cx="5057192" cy="3792894"/>
          </a:xfrm>
          <a:prstGeom prst="rect">
            <a:avLst/>
          </a:prstGeom>
          <a:effectLst>
            <a:reflection blurRad="6350" stA="50000" endA="300" endPos="55000" dir="5400000" sy="-100000" algn="bl" rotWithShape="0"/>
          </a:effectLst>
        </p:spPr>
      </p:pic>
    </p:spTree>
    <p:extLst>
      <p:ext uri="{BB962C8B-B14F-4D97-AF65-F5344CB8AC3E}">
        <p14:creationId xmlns:p14="http://schemas.microsoft.com/office/powerpoint/2010/main" val="151362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909" y="191666"/>
            <a:ext cx="10515600" cy="1325563"/>
          </a:xfrm>
        </p:spPr>
        <p:txBody>
          <a:bodyPr>
            <a:noAutofit/>
          </a:bodyPr>
          <a:lstStyle/>
          <a:p>
            <a:pPr algn="ctr"/>
            <a:r>
              <a:rPr lang="en-US" sz="4800" b="1" dirty="0">
                <a:solidFill>
                  <a:schemeClr val="accent6"/>
                </a:solidFill>
                <a:effectLst>
                  <a:reflection blurRad="6350" stA="60000" endA="900" endPos="58000" dir="5400000" sy="-100000" algn="bl" rotWithShape="0"/>
                </a:effectLst>
              </a:rPr>
              <a:t>Satan’s two greatest weapons </a:t>
            </a:r>
            <a:br>
              <a:rPr lang="en-US" sz="4800" b="1" dirty="0">
                <a:solidFill>
                  <a:schemeClr val="accent6"/>
                </a:solidFill>
                <a:effectLst>
                  <a:reflection blurRad="6350" stA="60000" endA="900" endPos="58000" dir="5400000" sy="-100000" algn="bl" rotWithShape="0"/>
                </a:effectLst>
              </a:rPr>
            </a:br>
            <a:endParaRPr lang="en-US" sz="4800" b="1" dirty="0">
              <a:solidFill>
                <a:schemeClr val="accent6"/>
              </a:solidFill>
              <a:effectLst>
                <a:reflection blurRad="6350" stA="60000" endA="900" endPos="58000" dir="5400000" sy="-100000" algn="bl" rotWithShape="0"/>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1691379">
            <a:off x="7002146" y="2867438"/>
            <a:ext cx="4919199" cy="2381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rcRect l="9818" t="9936" r="9762" b="12148"/>
          <a:stretch/>
        </p:blipFill>
        <p:spPr>
          <a:xfrm rot="20021258">
            <a:off x="312540" y="2778829"/>
            <a:ext cx="4857624" cy="2545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a:srcRect l="979" t="9725" r="31767" b="367"/>
          <a:stretch/>
        </p:blipFill>
        <p:spPr>
          <a:xfrm>
            <a:off x="4868062" y="4429388"/>
            <a:ext cx="2635581" cy="2348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7"/>
          <a:srcRect l="27056" t="-1102" r="21010"/>
          <a:stretch/>
        </p:blipFill>
        <p:spPr>
          <a:xfrm>
            <a:off x="4728485" y="1089934"/>
            <a:ext cx="2757225" cy="17040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50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a:t>
            </a:r>
            <a:r>
              <a:rPr lang="en-US" sz="3600">
                <a:solidFill>
                  <a:srgbClr val="FFFF00"/>
                </a:solidFill>
              </a:rPr>
              <a:t>Part 23)</a:t>
            </a:r>
            <a:endParaRPr lang="en-US" sz="3600" dirty="0">
              <a:solidFill>
                <a:srgbClr val="FFFF00"/>
              </a:solidFill>
            </a:endParaRP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576859">
            <a:off x="2110044" y="245494"/>
            <a:ext cx="7853525" cy="6419548"/>
          </a:xfrm>
          <a:prstGeom prst="rect">
            <a:avLst/>
          </a:prstGeom>
        </p:spPr>
      </p:pic>
    </p:spTree>
    <p:extLst>
      <p:ext uri="{BB962C8B-B14F-4D97-AF65-F5344CB8AC3E}">
        <p14:creationId xmlns:p14="http://schemas.microsoft.com/office/powerpoint/2010/main" val="39539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40000" contrast="40000"/>
                    </a14:imgEffect>
                  </a14:imgLayer>
                </a14:imgProps>
              </a:ext>
            </a:extLst>
          </a:blip>
          <a:stretch>
            <a:fillRect/>
          </a:stretch>
        </p:blipFill>
        <p:spPr>
          <a:xfrm>
            <a:off x="102637" y="0"/>
            <a:ext cx="12192000" cy="6858000"/>
          </a:xfrm>
          <a:prstGeom prst="rect">
            <a:avLst/>
          </a:prstGeom>
        </p:spPr>
      </p:pic>
      <p:sp>
        <p:nvSpPr>
          <p:cNvPr id="3" name="Content Placeholder 2"/>
          <p:cNvSpPr>
            <a:spLocks noGrp="1"/>
          </p:cNvSpPr>
          <p:nvPr>
            <p:ph idx="1"/>
          </p:nvPr>
        </p:nvSpPr>
        <p:spPr>
          <a:xfrm>
            <a:off x="471774" y="617097"/>
            <a:ext cx="11453726" cy="4351338"/>
          </a:xfrm>
        </p:spPr>
        <p:txBody>
          <a:bodyPr>
            <a:noAutofit/>
          </a:bodyPr>
          <a:lstStyle/>
          <a:p>
            <a:pPr marL="0" indent="0">
              <a:buNone/>
            </a:pPr>
            <a:r>
              <a:rPr lang="en-US" sz="5400" i="1" dirty="0">
                <a:effectLst>
                  <a:glow rad="101600">
                    <a:schemeClr val="bg1">
                      <a:alpha val="60000"/>
                    </a:schemeClr>
                  </a:glow>
                </a:effectLst>
              </a:rPr>
              <a:t>Deut. 11:16 “Take heed to yourselves, that your heart be not deceived.”</a:t>
            </a:r>
          </a:p>
          <a:p>
            <a:pPr marL="0" indent="0">
              <a:buNone/>
            </a:pPr>
            <a:r>
              <a:rPr lang="en-US" sz="5400" i="1" dirty="0">
                <a:effectLst>
                  <a:glow rad="101600">
                    <a:schemeClr val="bg1">
                      <a:alpha val="60000"/>
                    </a:schemeClr>
                  </a:glow>
                </a:effectLst>
              </a:rPr>
              <a:t>Luke 21:8 “And he said, Take heed that ye be not deceived.”</a:t>
            </a:r>
          </a:p>
          <a:p>
            <a:pPr marL="0" indent="0">
              <a:buNone/>
            </a:pPr>
            <a:r>
              <a:rPr lang="en-US" sz="5400" i="1" dirty="0">
                <a:effectLst>
                  <a:glow rad="101600">
                    <a:schemeClr val="bg1">
                      <a:alpha val="60000"/>
                    </a:schemeClr>
                  </a:glow>
                </a:effectLst>
              </a:rPr>
              <a:t>1 Cor. 6:9 “Be not deceived.”</a:t>
            </a:r>
          </a:p>
          <a:p>
            <a:pPr marL="0" indent="0">
              <a:buNone/>
            </a:pPr>
            <a:r>
              <a:rPr lang="en-US" sz="5400" i="1" dirty="0">
                <a:effectLst>
                  <a:glow rad="101600">
                    <a:schemeClr val="bg1">
                      <a:alpha val="60000"/>
                    </a:schemeClr>
                  </a:glow>
                </a:effectLst>
              </a:rPr>
              <a:t>1 Cor. 15:33 “Be not deceived.” </a:t>
            </a:r>
          </a:p>
          <a:p>
            <a:pPr marL="0" indent="0">
              <a:buNone/>
            </a:pPr>
            <a:r>
              <a:rPr lang="en-US" sz="5400" i="1" dirty="0">
                <a:effectLst>
                  <a:glow rad="101600">
                    <a:schemeClr val="bg1">
                      <a:alpha val="60000"/>
                    </a:schemeClr>
                  </a:glow>
                </a:effectLst>
              </a:rPr>
              <a:t>Gal. 6:7 “Be not deceived.”</a:t>
            </a:r>
          </a:p>
          <a:p>
            <a:pPr marL="0" indent="0">
              <a:buNone/>
            </a:pPr>
            <a:endParaRPr lang="en-US" sz="5400" dirty="0"/>
          </a:p>
        </p:txBody>
      </p:sp>
    </p:spTree>
    <p:extLst>
      <p:ext uri="{BB962C8B-B14F-4D97-AF65-F5344CB8AC3E}">
        <p14:creationId xmlns:p14="http://schemas.microsoft.com/office/powerpoint/2010/main" val="14171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24" r="28380"/>
          <a:stretch/>
        </p:blipFill>
        <p:spPr>
          <a:xfrm>
            <a:off x="226435" y="1622697"/>
            <a:ext cx="4320211" cy="4545463"/>
          </a:xfrm>
          <a:prstGeom prst="rect">
            <a:avLst/>
          </a:prstGeom>
        </p:spPr>
      </p:pic>
      <p:sp>
        <p:nvSpPr>
          <p:cNvPr id="4" name="Rectangle 3"/>
          <p:cNvSpPr/>
          <p:nvPr/>
        </p:nvSpPr>
        <p:spPr>
          <a:xfrm>
            <a:off x="4891481" y="966103"/>
            <a:ext cx="6862194" cy="584775"/>
          </a:xfrm>
          <a:prstGeom prst="rect">
            <a:avLst/>
          </a:prstGeom>
        </p:spPr>
        <p:txBody>
          <a:bodyPr wrap="square">
            <a:spAutoFit/>
          </a:bodyPr>
          <a:lstStyle/>
          <a:p>
            <a:pPr algn="ctr"/>
            <a:endParaRPr lang="en-US" sz="3200" i="1" dirty="0"/>
          </a:p>
        </p:txBody>
      </p:sp>
      <p:sp>
        <p:nvSpPr>
          <p:cNvPr id="5" name="Rectangle 4"/>
          <p:cNvSpPr/>
          <p:nvPr/>
        </p:nvSpPr>
        <p:spPr>
          <a:xfrm>
            <a:off x="5274578" y="4150468"/>
            <a:ext cx="6096000" cy="584775"/>
          </a:xfrm>
          <a:prstGeom prst="rect">
            <a:avLst/>
          </a:prstGeom>
        </p:spPr>
        <p:txBody>
          <a:bodyPr>
            <a:spAutoFit/>
          </a:bodyPr>
          <a:lstStyle/>
          <a:p>
            <a:pPr algn="ctr"/>
            <a:endParaRPr lang="en-US" sz="3200" i="1" dirty="0"/>
          </a:p>
        </p:txBody>
      </p:sp>
      <p:sp>
        <p:nvSpPr>
          <p:cNvPr id="6" name="Title 5"/>
          <p:cNvSpPr>
            <a:spLocks noGrp="1"/>
          </p:cNvSpPr>
          <p:nvPr>
            <p:ph type="title"/>
          </p:nvPr>
        </p:nvSpPr>
        <p:spPr>
          <a:xfrm>
            <a:off x="4716379" y="268873"/>
            <a:ext cx="7161196" cy="6285932"/>
          </a:xfrm>
        </p:spPr>
        <p:txBody>
          <a:bodyPr>
            <a:noAutofit/>
          </a:bodyPr>
          <a:lstStyle/>
          <a:p>
            <a:pPr algn="ctr"/>
            <a:r>
              <a:rPr lang="en-US" sz="3600" b="1" dirty="0">
                <a:solidFill>
                  <a:srgbClr val="FFFF00"/>
                </a:solidFill>
              </a:rPr>
              <a:t>Why was Eve deceived?</a:t>
            </a:r>
            <a:br>
              <a:rPr lang="en-US" sz="3200" dirty="0"/>
            </a:br>
            <a:br>
              <a:rPr lang="en-US" sz="3200" dirty="0"/>
            </a:br>
            <a:r>
              <a:rPr lang="en-US" sz="3200" i="1" dirty="0"/>
              <a:t>“If I tempted you, you would know it. If I deceived you, you wouldn’t know it. If you know you are being deceived, then you are not being deceived. </a:t>
            </a:r>
            <a:r>
              <a:rPr lang="en-US" sz="3200" i="1" u="sng" dirty="0"/>
              <a:t>Eve was deceived because she believed the lie </a:t>
            </a:r>
            <a:r>
              <a:rPr lang="en-US" sz="3200" i="1" dirty="0"/>
              <a:t>that God did not want what was best for her, but didn’t know it was a lie. We can see from Genesis 3 that deception was the primary strategy of Satan from the beginning. Perhaps some of us look down on Eve for being deceived by the serpent in the garden? But each time we sin we’re deceived by </a:t>
            </a:r>
            <a:br>
              <a:rPr lang="en-US" sz="3200" i="1" dirty="0"/>
            </a:br>
            <a:r>
              <a:rPr lang="en-US" sz="3200" i="1" dirty="0"/>
              <a:t>the same lie.” </a:t>
            </a:r>
          </a:p>
        </p:txBody>
      </p:sp>
    </p:spTree>
    <p:extLst>
      <p:ext uri="{BB962C8B-B14F-4D97-AF65-F5344CB8AC3E}">
        <p14:creationId xmlns:p14="http://schemas.microsoft.com/office/powerpoint/2010/main" val="358519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14" y="0"/>
            <a:ext cx="12126686" cy="6857999"/>
          </a:xfrm>
        </p:spPr>
        <p:txBody>
          <a:bodyPr>
            <a:normAutofit/>
          </a:bodyPr>
          <a:lstStyle/>
          <a:p>
            <a:r>
              <a:rPr lang="en-US" sz="4000" dirty="0"/>
              <a:t>There’s not going to be any consequences</a:t>
            </a:r>
          </a:p>
          <a:p>
            <a:r>
              <a:rPr lang="en-US" sz="4000" dirty="0"/>
              <a:t>No one will ever know</a:t>
            </a:r>
          </a:p>
          <a:p>
            <a:r>
              <a:rPr lang="en-US" sz="4000" dirty="0"/>
              <a:t>It will bring you fulfillment</a:t>
            </a:r>
          </a:p>
          <a:p>
            <a:r>
              <a:rPr lang="en-US" sz="4000" dirty="0"/>
              <a:t>Pleasure awaits you</a:t>
            </a:r>
          </a:p>
          <a:p>
            <a:r>
              <a:rPr lang="en-US" sz="4000" dirty="0"/>
              <a:t>Every one is doing it</a:t>
            </a:r>
          </a:p>
          <a:p>
            <a:r>
              <a:rPr lang="en-US" sz="4000" dirty="0"/>
              <a:t>It’s no big deal</a:t>
            </a:r>
          </a:p>
          <a:p>
            <a:r>
              <a:rPr lang="en-US" sz="4000" dirty="0"/>
              <a:t>You deserve it</a:t>
            </a:r>
          </a:p>
          <a:p>
            <a:r>
              <a:rPr lang="en-US" sz="4000" dirty="0"/>
              <a:t>God will not judge you</a:t>
            </a:r>
          </a:p>
          <a:p>
            <a:r>
              <a:rPr lang="en-US" sz="4000" dirty="0"/>
              <a:t>Your parents don’t know what they are talking</a:t>
            </a:r>
          </a:p>
          <a:p>
            <a:r>
              <a:rPr lang="en-US" sz="4000" dirty="0"/>
              <a:t>Your pastor is wrong</a:t>
            </a:r>
          </a:p>
          <a:p>
            <a:endParaRPr lang="en-US" sz="4000" dirty="0"/>
          </a:p>
          <a:p>
            <a:endParaRPr lang="en-US" sz="4000" dirty="0"/>
          </a:p>
        </p:txBody>
      </p:sp>
      <p:pic>
        <p:nvPicPr>
          <p:cNvPr id="4" name="Picture 3"/>
          <p:cNvPicPr>
            <a:picLocks noChangeAspect="1"/>
          </p:cNvPicPr>
          <p:nvPr/>
        </p:nvPicPr>
        <p:blipFill>
          <a:blip r:embed="rId2"/>
          <a:stretch>
            <a:fillRect/>
          </a:stretch>
        </p:blipFill>
        <p:spPr>
          <a:xfrm>
            <a:off x="5697894" y="2063620"/>
            <a:ext cx="6096000" cy="3048000"/>
          </a:xfrm>
          <a:prstGeom prst="rect">
            <a:avLst/>
          </a:prstGeom>
        </p:spPr>
      </p:pic>
    </p:spTree>
    <p:extLst>
      <p:ext uri="{BB962C8B-B14F-4D97-AF65-F5344CB8AC3E}">
        <p14:creationId xmlns:p14="http://schemas.microsoft.com/office/powerpoint/2010/main" val="272976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9797"/>
            <a:ext cx="5719665" cy="5701004"/>
          </a:xfrm>
        </p:spPr>
        <p:txBody>
          <a:bodyPr>
            <a:normAutofit fontScale="90000"/>
          </a:bodyPr>
          <a:lstStyle/>
          <a:p>
            <a:pPr algn="ctr"/>
            <a:r>
              <a:rPr lang="en-US" i="1" dirty="0"/>
              <a:t> “He (Satan) was a murderer from the beginning, and abode not in the truth, because there is no truth in him. When he </a:t>
            </a:r>
            <a:r>
              <a:rPr lang="en-US" i="1" dirty="0" err="1"/>
              <a:t>speaketh</a:t>
            </a:r>
            <a:r>
              <a:rPr lang="en-US" i="1" dirty="0"/>
              <a:t> a lie, he </a:t>
            </a:r>
            <a:r>
              <a:rPr lang="en-US" i="1" dirty="0" err="1"/>
              <a:t>speaketh</a:t>
            </a:r>
            <a:r>
              <a:rPr lang="en-US" i="1" dirty="0"/>
              <a:t> of his own: for he is a </a:t>
            </a:r>
            <a:r>
              <a:rPr lang="en-US" i="1" dirty="0">
                <a:solidFill>
                  <a:srgbClr val="FFFF00"/>
                </a:solidFill>
              </a:rPr>
              <a:t>liar</a:t>
            </a:r>
            <a:r>
              <a:rPr lang="en-US" i="1" dirty="0"/>
              <a:t>, and the father of it.” </a:t>
            </a:r>
            <a:br>
              <a:rPr lang="en-US" i="1" dirty="0"/>
            </a:br>
            <a:r>
              <a:rPr lang="en-US" i="1" dirty="0"/>
              <a:t>(John 8:44)</a:t>
            </a:r>
            <a:br>
              <a:rPr lang="en-US" dirty="0"/>
            </a:br>
            <a:endParaRPr lang="en-US" dirty="0"/>
          </a:p>
        </p:txBody>
      </p:sp>
      <p:pic>
        <p:nvPicPr>
          <p:cNvPr id="3" name="Picture 2"/>
          <p:cNvPicPr>
            <a:picLocks noChangeAspect="1"/>
          </p:cNvPicPr>
          <p:nvPr/>
        </p:nvPicPr>
        <p:blipFill>
          <a:blip r:embed="rId2"/>
          <a:stretch>
            <a:fillRect/>
          </a:stretch>
        </p:blipFill>
        <p:spPr>
          <a:xfrm>
            <a:off x="6216935" y="304725"/>
            <a:ext cx="5491212" cy="6096076"/>
          </a:xfrm>
          <a:prstGeom prst="rect">
            <a:avLst/>
          </a:prstGeom>
        </p:spPr>
      </p:pic>
    </p:spTree>
    <p:extLst>
      <p:ext uri="{BB962C8B-B14F-4D97-AF65-F5344CB8AC3E}">
        <p14:creationId xmlns:p14="http://schemas.microsoft.com/office/powerpoint/2010/main" val="400834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976" y="2753762"/>
            <a:ext cx="7436498" cy="1325563"/>
          </a:xfrm>
        </p:spPr>
        <p:txBody>
          <a:bodyPr>
            <a:normAutofit fontScale="90000"/>
          </a:bodyPr>
          <a:lstStyle/>
          <a:p>
            <a:pPr algn="ctr"/>
            <a:r>
              <a:rPr lang="en-US" i="1" dirty="0"/>
              <a:t>“For such are false apostles, </a:t>
            </a:r>
            <a:r>
              <a:rPr lang="en-US" i="1" dirty="0">
                <a:solidFill>
                  <a:srgbClr val="FFFF00"/>
                </a:solidFill>
              </a:rPr>
              <a:t>deceitful</a:t>
            </a:r>
            <a:r>
              <a:rPr lang="en-US" i="1" dirty="0"/>
              <a:t> workers, transforming themselves into the apostles of Christ. And no marvel; for Satan himself is transformed into an angel of light. Therefore it is no great thing if his ministers also be transformed as the ministers of righteousness; whose end shall be according to their works.” </a:t>
            </a:r>
            <a:br>
              <a:rPr lang="en-US" i="1" dirty="0"/>
            </a:br>
            <a:r>
              <a:rPr lang="en-US" i="1" dirty="0"/>
              <a:t>(2 Corinthians 11:13-15) </a:t>
            </a:r>
          </a:p>
        </p:txBody>
      </p:sp>
      <p:pic>
        <p:nvPicPr>
          <p:cNvPr id="3" name="Picture 2"/>
          <p:cNvPicPr>
            <a:picLocks noChangeAspect="1"/>
          </p:cNvPicPr>
          <p:nvPr/>
        </p:nvPicPr>
        <p:blipFill>
          <a:blip r:embed="rId2"/>
          <a:stretch>
            <a:fillRect/>
          </a:stretch>
        </p:blipFill>
        <p:spPr>
          <a:xfrm>
            <a:off x="0" y="0"/>
            <a:ext cx="4727327" cy="5249034"/>
          </a:xfrm>
          <a:prstGeom prst="rect">
            <a:avLst/>
          </a:prstGeom>
          <a:effectLst>
            <a:reflection blurRad="6350" stA="50000" endA="300" endPos="55500" dist="50800" dir="5400000" sy="-100000" algn="bl" rotWithShape="0"/>
          </a:effectLst>
        </p:spPr>
      </p:pic>
    </p:spTree>
    <p:extLst>
      <p:ext uri="{BB962C8B-B14F-4D97-AF65-F5344CB8AC3E}">
        <p14:creationId xmlns:p14="http://schemas.microsoft.com/office/powerpoint/2010/main" val="33382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7743" y="2371207"/>
            <a:ext cx="4405604" cy="1325563"/>
          </a:xfrm>
        </p:spPr>
        <p:txBody>
          <a:bodyPr>
            <a:normAutofit fontScale="90000"/>
          </a:bodyPr>
          <a:lstStyle/>
          <a:p>
            <a:pPr algn="ctr"/>
            <a:br>
              <a:rPr lang="en-US" i="1" dirty="0"/>
            </a:br>
            <a:r>
              <a:rPr lang="en-US" i="1" dirty="0"/>
              <a:t>“Put on the whole </a:t>
            </a:r>
            <a:r>
              <a:rPr lang="en-US" i="1" dirty="0" err="1"/>
              <a:t>armour</a:t>
            </a:r>
            <a:r>
              <a:rPr lang="en-US" i="1" dirty="0"/>
              <a:t> of God, that ye may be able to stand against the </a:t>
            </a:r>
            <a:r>
              <a:rPr lang="en-US" i="1" dirty="0">
                <a:solidFill>
                  <a:srgbClr val="FFFF00"/>
                </a:solidFill>
              </a:rPr>
              <a:t>wiles</a:t>
            </a:r>
            <a:r>
              <a:rPr lang="en-US" i="1" dirty="0"/>
              <a:t> of the devil.” (Ephesians 6:11) </a:t>
            </a:r>
            <a:br>
              <a:rPr lang="en-US" i="1" dirty="0"/>
            </a:br>
            <a:endParaRPr lang="en-US" i="1" dirty="0"/>
          </a:p>
        </p:txBody>
      </p:sp>
      <p:pic>
        <p:nvPicPr>
          <p:cNvPr id="3" name="Picture 2"/>
          <p:cNvPicPr>
            <a:picLocks noChangeAspect="1"/>
          </p:cNvPicPr>
          <p:nvPr/>
        </p:nvPicPr>
        <p:blipFill>
          <a:blip r:embed="rId2"/>
          <a:stretch>
            <a:fillRect/>
          </a:stretch>
        </p:blipFill>
        <p:spPr>
          <a:xfrm>
            <a:off x="1443403" y="573699"/>
            <a:ext cx="4203385" cy="5592640"/>
          </a:xfrm>
          <a:prstGeom prst="rect">
            <a:avLst/>
          </a:prstGeom>
        </p:spPr>
      </p:pic>
    </p:spTree>
    <p:extLst>
      <p:ext uri="{BB962C8B-B14F-4D97-AF65-F5344CB8AC3E}">
        <p14:creationId xmlns:p14="http://schemas.microsoft.com/office/powerpoint/2010/main" val="5678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883" y="2520496"/>
            <a:ext cx="5868954" cy="1325563"/>
          </a:xfrm>
        </p:spPr>
        <p:txBody>
          <a:bodyPr>
            <a:normAutofit fontScale="90000"/>
          </a:bodyPr>
          <a:lstStyle/>
          <a:p>
            <a:pPr algn="ctr"/>
            <a:br>
              <a:rPr lang="en-US" i="1" dirty="0"/>
            </a:br>
            <a:r>
              <a:rPr lang="en-US" i="1" dirty="0"/>
              <a:t>“And the great dragon was cast out, that old serpent, called the Devil, and Satan, which </a:t>
            </a:r>
            <a:r>
              <a:rPr lang="en-US" i="1" dirty="0" err="1">
                <a:solidFill>
                  <a:srgbClr val="FFFF00"/>
                </a:solidFill>
              </a:rPr>
              <a:t>deceiveth</a:t>
            </a:r>
            <a:r>
              <a:rPr lang="en-US" i="1" dirty="0"/>
              <a:t> the whole world: he was cast out into the earth, and his angels were cast out with him.” (Revelation 12:9) </a:t>
            </a:r>
            <a:br>
              <a:rPr lang="en-US" i="1" dirty="0"/>
            </a:br>
            <a:endParaRPr lang="en-US" i="1" dirty="0"/>
          </a:p>
        </p:txBody>
      </p:sp>
      <p:pic>
        <p:nvPicPr>
          <p:cNvPr id="3" name="Picture 2"/>
          <p:cNvPicPr>
            <a:picLocks noChangeAspect="1"/>
          </p:cNvPicPr>
          <p:nvPr/>
        </p:nvPicPr>
        <p:blipFill>
          <a:blip r:embed="rId2"/>
          <a:stretch>
            <a:fillRect/>
          </a:stretch>
        </p:blipFill>
        <p:spPr>
          <a:xfrm>
            <a:off x="527171" y="236292"/>
            <a:ext cx="5162151" cy="6375523"/>
          </a:xfrm>
          <a:prstGeom prst="rect">
            <a:avLst/>
          </a:prstGeom>
        </p:spPr>
      </p:pic>
    </p:spTree>
    <p:extLst>
      <p:ext uri="{BB962C8B-B14F-4D97-AF65-F5344CB8AC3E}">
        <p14:creationId xmlns:p14="http://schemas.microsoft.com/office/powerpoint/2010/main" val="34419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1" y="2697778"/>
            <a:ext cx="5374433" cy="1325563"/>
          </a:xfrm>
        </p:spPr>
        <p:txBody>
          <a:bodyPr>
            <a:normAutofit fontScale="90000"/>
          </a:bodyPr>
          <a:lstStyle/>
          <a:p>
            <a:pPr algn="ctr"/>
            <a:br>
              <a:rPr lang="en-US" i="1" dirty="0"/>
            </a:br>
            <a:r>
              <a:rPr lang="en-US" i="1" dirty="0"/>
              <a:t>“And cast him into the bottomless pit, and shut him up, and set a seal upon him, that he should </a:t>
            </a:r>
            <a:r>
              <a:rPr lang="en-US" i="1" dirty="0">
                <a:solidFill>
                  <a:srgbClr val="FFFF00"/>
                </a:solidFill>
              </a:rPr>
              <a:t>deceive</a:t>
            </a:r>
            <a:r>
              <a:rPr lang="en-US" i="1" dirty="0"/>
              <a:t> the nations no more, till the thousand years should be fulfilled: and after that he must be loosed a little season.” (Revelation 20:3)</a:t>
            </a:r>
            <a:br>
              <a:rPr lang="en-US" i="1" dirty="0"/>
            </a:br>
            <a:endParaRPr lang="en-US" i="1" dirty="0"/>
          </a:p>
        </p:txBody>
      </p:sp>
      <p:pic>
        <p:nvPicPr>
          <p:cNvPr id="3" name="Picture 2"/>
          <p:cNvPicPr>
            <a:picLocks noChangeAspect="1"/>
          </p:cNvPicPr>
          <p:nvPr/>
        </p:nvPicPr>
        <p:blipFill>
          <a:blip r:embed="rId2"/>
          <a:stretch>
            <a:fillRect/>
          </a:stretch>
        </p:blipFill>
        <p:spPr>
          <a:xfrm>
            <a:off x="6384314" y="0"/>
            <a:ext cx="5191125" cy="6858000"/>
          </a:xfrm>
          <a:prstGeom prst="rect">
            <a:avLst/>
          </a:prstGeom>
        </p:spPr>
      </p:pic>
    </p:spTree>
    <p:extLst>
      <p:ext uri="{BB962C8B-B14F-4D97-AF65-F5344CB8AC3E}">
        <p14:creationId xmlns:p14="http://schemas.microsoft.com/office/powerpoint/2010/main" val="3314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996" y="2697777"/>
            <a:ext cx="6239070" cy="1325563"/>
          </a:xfrm>
        </p:spPr>
        <p:txBody>
          <a:bodyPr>
            <a:normAutofit fontScale="90000"/>
          </a:bodyPr>
          <a:lstStyle/>
          <a:p>
            <a:pPr algn="ctr"/>
            <a:br>
              <a:rPr lang="en-US" i="1" dirty="0"/>
            </a:br>
            <a:r>
              <a:rPr lang="en-US" i="1" dirty="0"/>
              <a:t>“Even him (Anti-Christ), whose coming is after the working of Satan with all power and signs and lying wonders, And with all </a:t>
            </a:r>
            <a:r>
              <a:rPr lang="en-US" i="1" dirty="0">
                <a:solidFill>
                  <a:srgbClr val="FFFF00"/>
                </a:solidFill>
              </a:rPr>
              <a:t>deceivableness</a:t>
            </a:r>
            <a:r>
              <a:rPr lang="en-US" i="1" dirty="0"/>
              <a:t> of unrighteousness in them that perish; because they received not the love of the truth, that they might be saved.”                       (2 Thessalonians 2:9-10)</a:t>
            </a:r>
            <a:br>
              <a:rPr lang="en-US" i="1" dirty="0"/>
            </a:br>
            <a:endParaRPr lang="en-US" i="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0" y="-415879"/>
            <a:ext cx="4990955" cy="4159129"/>
          </a:xfrm>
          <a:prstGeom prst="rect">
            <a:avLst/>
          </a:prstGeom>
          <a:effectLst>
            <a:outerShdw blurRad="50800" dist="38100" dir="18900000" algn="bl" rotWithShape="0">
              <a:prstClr val="black">
                <a:alpha val="40000"/>
              </a:prstClr>
            </a:outerShdw>
            <a:reflection blurRad="6350" stA="50000" endA="295" endPos="92000" dist="101600" dir="5400000" sy="-100000" algn="bl" rotWithShape="0"/>
          </a:effectLst>
          <a:scene3d>
            <a:camera prst="perspectiveAbove"/>
            <a:lightRig rig="threePt" dir="t"/>
          </a:scene3d>
          <a:sp3d>
            <a:bevelT w="139700" prst="cross"/>
          </a:sp3d>
        </p:spPr>
      </p:pic>
    </p:spTree>
    <p:extLst>
      <p:ext uri="{BB962C8B-B14F-4D97-AF65-F5344CB8AC3E}">
        <p14:creationId xmlns:p14="http://schemas.microsoft.com/office/powerpoint/2010/main" val="421485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852" y="2809746"/>
            <a:ext cx="6763139" cy="1325563"/>
          </a:xfrm>
        </p:spPr>
        <p:txBody>
          <a:bodyPr>
            <a:noAutofit/>
          </a:bodyPr>
          <a:lstStyle/>
          <a:p>
            <a:pPr algn="ctr"/>
            <a:br>
              <a:rPr lang="en-US" sz="3600" i="1" dirty="0"/>
            </a:br>
            <a:r>
              <a:rPr lang="en-US" sz="3600" i="1" dirty="0"/>
              <a:t>”And he (False Prophet) doeth great wonders, so that he </a:t>
            </a:r>
            <a:r>
              <a:rPr lang="en-US" sz="3600" i="1" dirty="0" err="1"/>
              <a:t>maketh</a:t>
            </a:r>
            <a:r>
              <a:rPr lang="en-US" sz="3600" i="1" dirty="0"/>
              <a:t> fire come down from heaven on the earth in the sight of men, And </a:t>
            </a:r>
            <a:r>
              <a:rPr lang="en-US" sz="3600" i="1" dirty="0" err="1">
                <a:solidFill>
                  <a:srgbClr val="FFFF00"/>
                </a:solidFill>
              </a:rPr>
              <a:t>deceiveth</a:t>
            </a:r>
            <a:r>
              <a:rPr lang="en-US" sz="3600" i="1" dirty="0"/>
              <a:t> them that dwell on the earth by the means of those miracles which he had power to do in the sight of the beast; saying to them that dwell on the earth, that they should make an image to the beast, which had the wound by a sword, and did live.” </a:t>
            </a:r>
            <a:br>
              <a:rPr lang="en-US" sz="3600" i="1" dirty="0"/>
            </a:br>
            <a:r>
              <a:rPr lang="en-US" sz="3600" i="1" dirty="0"/>
              <a:t>(Revelation 13:13-14)</a:t>
            </a:r>
            <a:br>
              <a:rPr lang="en-US" sz="3600" i="1" dirty="0"/>
            </a:br>
            <a:endParaRPr lang="en-US" sz="3600" i="1" dirty="0"/>
          </a:p>
        </p:txBody>
      </p:sp>
      <p:pic>
        <p:nvPicPr>
          <p:cNvPr id="3" name="Picture 2"/>
          <p:cNvPicPr>
            <a:picLocks noChangeAspect="1"/>
          </p:cNvPicPr>
          <p:nvPr/>
        </p:nvPicPr>
        <p:blipFill>
          <a:blip r:embed="rId2"/>
          <a:stretch>
            <a:fillRect/>
          </a:stretch>
        </p:blipFill>
        <p:spPr>
          <a:xfrm>
            <a:off x="0" y="0"/>
            <a:ext cx="4459682" cy="4218843"/>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7581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5183" y="2529827"/>
            <a:ext cx="6931089" cy="1325563"/>
          </a:xfrm>
        </p:spPr>
        <p:txBody>
          <a:bodyPr>
            <a:normAutofit fontScale="90000"/>
          </a:bodyPr>
          <a:lstStyle/>
          <a:p>
            <a:pPr algn="ctr"/>
            <a:br>
              <a:rPr lang="en-US" i="1" dirty="0"/>
            </a:br>
            <a:br>
              <a:rPr lang="en-US" i="1" dirty="0"/>
            </a:br>
            <a:r>
              <a:rPr lang="en-US" i="1" dirty="0"/>
              <a:t>“And the beast (Anti-Christ) was taken, and with him the false prophet that wrought miracles before him, with which he </a:t>
            </a:r>
            <a:r>
              <a:rPr lang="en-US" i="1" dirty="0">
                <a:solidFill>
                  <a:srgbClr val="FFFF00"/>
                </a:solidFill>
              </a:rPr>
              <a:t>deceived </a:t>
            </a:r>
            <a:r>
              <a:rPr lang="en-US" i="1" dirty="0"/>
              <a:t>them that had received the mark of the beast, and them that worshipped his image. These both were cast alive into a lake of fire burning with brimstone.” (Revelation 19:20)</a:t>
            </a:r>
            <a:br>
              <a:rPr lang="en-US" i="1" dirty="0"/>
            </a:br>
            <a:endParaRPr lang="en-US" i="1" dirty="0"/>
          </a:p>
        </p:txBody>
      </p:sp>
      <p:pic>
        <p:nvPicPr>
          <p:cNvPr id="3" name="Picture 2"/>
          <p:cNvPicPr>
            <a:picLocks noChangeAspect="1"/>
          </p:cNvPicPr>
          <p:nvPr/>
        </p:nvPicPr>
        <p:blipFill>
          <a:blip r:embed="rId2"/>
          <a:stretch>
            <a:fillRect/>
          </a:stretch>
        </p:blipFill>
        <p:spPr>
          <a:xfrm>
            <a:off x="82151" y="277346"/>
            <a:ext cx="5088599" cy="6139962"/>
          </a:xfrm>
          <a:prstGeom prst="rect">
            <a:avLst/>
          </a:prstGeom>
        </p:spPr>
      </p:pic>
    </p:spTree>
    <p:extLst>
      <p:ext uri="{BB962C8B-B14F-4D97-AF65-F5344CB8AC3E}">
        <p14:creationId xmlns:p14="http://schemas.microsoft.com/office/powerpoint/2010/main" val="45798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2716439"/>
            <a:ext cx="5450633" cy="1325563"/>
          </a:xfrm>
        </p:spPr>
        <p:txBody>
          <a:bodyPr>
            <a:normAutofit fontScale="90000"/>
          </a:bodyPr>
          <a:lstStyle/>
          <a:p>
            <a:pPr algn="ctr"/>
            <a:br>
              <a:rPr lang="en-US" i="1" dirty="0"/>
            </a:br>
            <a:r>
              <a:rPr lang="en-US" i="1" dirty="0"/>
              <a:t>“…lest he fall into reproach and the </a:t>
            </a:r>
            <a:r>
              <a:rPr lang="en-US" i="1" dirty="0">
                <a:solidFill>
                  <a:srgbClr val="FFFF00"/>
                </a:solidFill>
              </a:rPr>
              <a:t>snare</a:t>
            </a:r>
            <a:br>
              <a:rPr lang="en-US" i="1" dirty="0"/>
            </a:br>
            <a:r>
              <a:rPr lang="en-US" i="1" dirty="0"/>
              <a:t> of the devil.” </a:t>
            </a:r>
            <a:br>
              <a:rPr lang="en-US" i="1" dirty="0"/>
            </a:br>
            <a:r>
              <a:rPr lang="en-US" i="1" dirty="0"/>
              <a:t>1 Timothy 3:7</a:t>
            </a:r>
            <a:br>
              <a:rPr lang="en-US" i="1" dirty="0"/>
            </a:br>
            <a:r>
              <a:rPr lang="en-US" i="1" dirty="0"/>
              <a:t> </a:t>
            </a:r>
            <a:br>
              <a:rPr lang="en-US" i="1" dirty="0"/>
            </a:br>
            <a:r>
              <a:rPr lang="en-US" i="1" dirty="0"/>
              <a:t>“And that they may recover themselves out of the </a:t>
            </a:r>
            <a:r>
              <a:rPr lang="en-US" i="1" dirty="0">
                <a:solidFill>
                  <a:srgbClr val="FFFF00"/>
                </a:solidFill>
              </a:rPr>
              <a:t>snare</a:t>
            </a:r>
            <a:r>
              <a:rPr lang="en-US" i="1" dirty="0"/>
              <a:t> of the devil, who are taken captive by him at his will.” </a:t>
            </a:r>
            <a:br>
              <a:rPr lang="en-US" i="1" dirty="0"/>
            </a:br>
            <a:r>
              <a:rPr lang="en-US" i="1" dirty="0"/>
              <a:t>2 Timothy 2:26 </a:t>
            </a:r>
            <a:br>
              <a:rPr lang="en-US" i="1" dirty="0"/>
            </a:br>
            <a:endParaRPr lang="en-US" i="1" dirty="0"/>
          </a:p>
        </p:txBody>
      </p:sp>
      <p:pic>
        <p:nvPicPr>
          <p:cNvPr id="3" name="Picture 2"/>
          <p:cNvPicPr>
            <a:picLocks noChangeAspect="1"/>
          </p:cNvPicPr>
          <p:nvPr/>
        </p:nvPicPr>
        <p:blipFill>
          <a:blip r:embed="rId2"/>
          <a:stretch>
            <a:fillRect/>
          </a:stretch>
        </p:blipFill>
        <p:spPr>
          <a:xfrm>
            <a:off x="5948862" y="1019907"/>
            <a:ext cx="6032122" cy="3908434"/>
          </a:xfrm>
          <a:prstGeom prst="rect">
            <a:avLst/>
          </a:prstGeom>
        </p:spPr>
      </p:pic>
    </p:spTree>
    <p:extLst>
      <p:ext uri="{BB962C8B-B14F-4D97-AF65-F5344CB8AC3E}">
        <p14:creationId xmlns:p14="http://schemas.microsoft.com/office/powerpoint/2010/main" val="4687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701" y="1932668"/>
            <a:ext cx="5027645" cy="1325563"/>
          </a:xfrm>
        </p:spPr>
        <p:txBody>
          <a:bodyPr>
            <a:normAutofit fontScale="90000"/>
          </a:bodyPr>
          <a:lstStyle/>
          <a:p>
            <a:pPr algn="ctr"/>
            <a:br>
              <a:rPr lang="en-US" i="1" dirty="0"/>
            </a:br>
            <a:br>
              <a:rPr lang="en-US" i="1" dirty="0"/>
            </a:br>
            <a:r>
              <a:rPr lang="en-US" i="1" dirty="0"/>
              <a:t>“But evil men and </a:t>
            </a:r>
            <a:r>
              <a:rPr lang="en-US" i="1" dirty="0">
                <a:solidFill>
                  <a:srgbClr val="FFFF00"/>
                </a:solidFill>
              </a:rPr>
              <a:t>seducers</a:t>
            </a:r>
            <a:r>
              <a:rPr lang="en-US" i="1" dirty="0"/>
              <a:t> shall wax worse and worse, </a:t>
            </a:r>
            <a:r>
              <a:rPr lang="en-US" i="1" dirty="0">
                <a:solidFill>
                  <a:srgbClr val="FFFF00"/>
                </a:solidFill>
              </a:rPr>
              <a:t>deceiving</a:t>
            </a:r>
            <a:r>
              <a:rPr lang="en-US" i="1" dirty="0"/>
              <a:t>, and         being deceived.”                        2 Timothy 3:13</a:t>
            </a:r>
            <a:br>
              <a:rPr lang="en-US" i="1" dirty="0"/>
            </a:br>
            <a:endParaRPr lang="en-US" i="1" dirty="0"/>
          </a:p>
        </p:txBody>
      </p:sp>
      <p:pic>
        <p:nvPicPr>
          <p:cNvPr id="3" name="Picture 2"/>
          <p:cNvPicPr>
            <a:picLocks noChangeAspect="1"/>
          </p:cNvPicPr>
          <p:nvPr/>
        </p:nvPicPr>
        <p:blipFill rotWithShape="1">
          <a:blip r:embed="rId2"/>
          <a:srcRect r="468" b="4952"/>
          <a:stretch/>
        </p:blipFill>
        <p:spPr>
          <a:xfrm rot="21015315">
            <a:off x="629098" y="1369806"/>
            <a:ext cx="5890846" cy="4050324"/>
          </a:xfrm>
          <a:prstGeom prst="rect">
            <a:avLst/>
          </a:prstGeom>
        </p:spPr>
      </p:pic>
    </p:spTree>
    <p:extLst>
      <p:ext uri="{BB962C8B-B14F-4D97-AF65-F5344CB8AC3E}">
        <p14:creationId xmlns:p14="http://schemas.microsoft.com/office/powerpoint/2010/main" val="371761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82" y="2277900"/>
            <a:ext cx="4954555" cy="1325563"/>
          </a:xfrm>
        </p:spPr>
        <p:txBody>
          <a:bodyPr>
            <a:normAutofit fontScale="90000"/>
          </a:bodyPr>
          <a:lstStyle/>
          <a:p>
            <a:pPr algn="ctr"/>
            <a:r>
              <a:rPr lang="en-US" i="1" dirty="0"/>
              <a:t> </a:t>
            </a:r>
            <a:br>
              <a:rPr lang="en-US" i="1" dirty="0"/>
            </a:br>
            <a:r>
              <a:rPr lang="en-US" i="1" dirty="0"/>
              <a:t>“For there shall arise false Christs, and false prophets, and shall shew great signs and wonders; insomuch that, if it were possible, they shall </a:t>
            </a:r>
            <a:r>
              <a:rPr lang="en-US" i="1" dirty="0">
                <a:solidFill>
                  <a:srgbClr val="FFFF00"/>
                </a:solidFill>
              </a:rPr>
              <a:t>deceive</a:t>
            </a:r>
            <a:r>
              <a:rPr lang="en-US" i="1" dirty="0"/>
              <a:t> </a:t>
            </a:r>
            <a:br>
              <a:rPr lang="en-US" i="1" dirty="0"/>
            </a:br>
            <a:r>
              <a:rPr lang="en-US" i="1" dirty="0"/>
              <a:t>the very elect.” </a:t>
            </a:r>
            <a:br>
              <a:rPr lang="en-US" i="1" dirty="0"/>
            </a:br>
            <a:r>
              <a:rPr lang="en-US" i="1" dirty="0"/>
              <a:t>Matthew 24:24</a:t>
            </a:r>
          </a:p>
        </p:txBody>
      </p:sp>
      <p:pic>
        <p:nvPicPr>
          <p:cNvPr id="3" name="Picture 2"/>
          <p:cNvPicPr>
            <a:picLocks noChangeAspect="1"/>
          </p:cNvPicPr>
          <p:nvPr/>
        </p:nvPicPr>
        <p:blipFill rotWithShape="1">
          <a:blip r:embed="rId2"/>
          <a:srcRect t="-1077" r="26820"/>
          <a:stretch/>
        </p:blipFill>
        <p:spPr>
          <a:xfrm>
            <a:off x="5850293" y="87786"/>
            <a:ext cx="5848381" cy="4038948"/>
          </a:xfrm>
          <a:prstGeom prst="rect">
            <a:avLst/>
          </a:prstGeom>
        </p:spPr>
      </p:pic>
      <p:sp>
        <p:nvSpPr>
          <p:cNvPr id="4" name="Rectangle 3"/>
          <p:cNvSpPr/>
          <p:nvPr/>
        </p:nvSpPr>
        <p:spPr>
          <a:xfrm>
            <a:off x="5726483" y="4236299"/>
            <a:ext cx="6096000" cy="2554545"/>
          </a:xfrm>
          <a:prstGeom prst="rect">
            <a:avLst/>
          </a:prstGeom>
        </p:spPr>
        <p:txBody>
          <a:bodyPr>
            <a:spAutoFit/>
          </a:bodyPr>
          <a:lstStyle/>
          <a:p>
            <a:pPr algn="ctr"/>
            <a:r>
              <a:rPr lang="en-US" sz="3200" i="1" dirty="0"/>
              <a:t>“Beloved, </a:t>
            </a:r>
            <a:r>
              <a:rPr lang="en-US" sz="3200" i="1" dirty="0">
                <a:solidFill>
                  <a:srgbClr val="FFFF00"/>
                </a:solidFill>
              </a:rPr>
              <a:t>believe not </a:t>
            </a:r>
            <a:r>
              <a:rPr lang="en-US" sz="3200" i="1" dirty="0"/>
              <a:t>every spirit, but try the spirits whether they are of God: because many false prophets are gone out into the world.” 1 John 4:1 </a:t>
            </a:r>
          </a:p>
        </p:txBody>
      </p:sp>
    </p:spTree>
    <p:extLst>
      <p:ext uri="{BB962C8B-B14F-4D97-AF65-F5344CB8AC3E}">
        <p14:creationId xmlns:p14="http://schemas.microsoft.com/office/powerpoint/2010/main" val="186872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4979" y="3397574"/>
            <a:ext cx="6270171" cy="1325563"/>
          </a:xfrm>
        </p:spPr>
        <p:txBody>
          <a:bodyPr>
            <a:normAutofit fontScale="90000"/>
          </a:bodyPr>
          <a:lstStyle/>
          <a:p>
            <a:pPr algn="ctr"/>
            <a:br>
              <a:rPr lang="en-US" i="1" dirty="0"/>
            </a:br>
            <a:br>
              <a:rPr lang="en-US" i="1" dirty="0"/>
            </a:br>
            <a:r>
              <a:rPr lang="en-US" i="1" dirty="0"/>
              <a:t>“How long shall this be in the heart of the prophets that </a:t>
            </a:r>
            <a:r>
              <a:rPr lang="en-US" i="1" dirty="0">
                <a:solidFill>
                  <a:srgbClr val="FFFF00"/>
                </a:solidFill>
              </a:rPr>
              <a:t>prophesy lies</a:t>
            </a:r>
            <a:r>
              <a:rPr lang="en-US" i="1" dirty="0"/>
              <a:t>? yea, they                are prophets of the </a:t>
            </a:r>
            <a:r>
              <a:rPr lang="en-US" i="1" dirty="0">
                <a:solidFill>
                  <a:srgbClr val="FFFF00"/>
                </a:solidFill>
              </a:rPr>
              <a:t>deceit</a:t>
            </a:r>
            <a:r>
              <a:rPr lang="en-US" i="1" dirty="0"/>
              <a:t> </a:t>
            </a:r>
            <a:br>
              <a:rPr lang="en-US" i="1" dirty="0"/>
            </a:br>
            <a:r>
              <a:rPr lang="en-US" i="1" dirty="0"/>
              <a:t>of their own heart.” </a:t>
            </a:r>
            <a:br>
              <a:rPr lang="en-US" i="1" dirty="0"/>
            </a:br>
            <a:r>
              <a:rPr lang="en-US" i="1" dirty="0"/>
              <a:t>Jeremiah 23:26</a:t>
            </a:r>
            <a:br>
              <a:rPr lang="en-US" i="1" dirty="0"/>
            </a:br>
            <a:br>
              <a:rPr lang="en-US" i="1" dirty="0"/>
            </a:br>
            <a:r>
              <a:rPr lang="en-US" i="1" dirty="0"/>
              <a:t>“Beware of </a:t>
            </a:r>
            <a:r>
              <a:rPr lang="en-US" i="1" dirty="0">
                <a:solidFill>
                  <a:srgbClr val="FFFF00"/>
                </a:solidFill>
              </a:rPr>
              <a:t>false prophets</a:t>
            </a:r>
            <a:r>
              <a:rPr lang="en-US" i="1" dirty="0"/>
              <a:t>, which come to you in sheep's clothing, but inwardly they are ravening wolves.” Matthew 7:15</a:t>
            </a:r>
            <a:br>
              <a:rPr lang="en-US" i="1" dirty="0"/>
            </a:br>
            <a:br>
              <a:rPr lang="en-US" i="1" dirty="0"/>
            </a:br>
            <a:br>
              <a:rPr lang="en-US" i="1" dirty="0"/>
            </a:br>
            <a:br>
              <a:rPr lang="en-US" i="1" dirty="0"/>
            </a:br>
            <a:endParaRPr lang="en-US" i="1" dirty="0"/>
          </a:p>
        </p:txBody>
      </p:sp>
      <p:pic>
        <p:nvPicPr>
          <p:cNvPr id="4" name="Picture 3"/>
          <p:cNvPicPr>
            <a:picLocks noChangeAspect="1"/>
          </p:cNvPicPr>
          <p:nvPr/>
        </p:nvPicPr>
        <p:blipFill>
          <a:blip r:embed="rId2"/>
          <a:stretch>
            <a:fillRect/>
          </a:stretch>
        </p:blipFill>
        <p:spPr>
          <a:xfrm>
            <a:off x="838588" y="273325"/>
            <a:ext cx="4177465" cy="6248497"/>
          </a:xfrm>
          <a:prstGeom prst="rect">
            <a:avLst/>
          </a:prstGeom>
        </p:spPr>
      </p:pic>
    </p:spTree>
    <p:extLst>
      <p:ext uri="{BB962C8B-B14F-4D97-AF65-F5344CB8AC3E}">
        <p14:creationId xmlns:p14="http://schemas.microsoft.com/office/powerpoint/2010/main" val="7572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846" y="2585810"/>
            <a:ext cx="5017477" cy="1325563"/>
          </a:xfrm>
        </p:spPr>
        <p:txBody>
          <a:bodyPr>
            <a:normAutofit fontScale="90000"/>
          </a:bodyPr>
          <a:lstStyle/>
          <a:p>
            <a:pPr algn="ctr"/>
            <a:r>
              <a:rPr lang="en-US" i="1" dirty="0"/>
              <a:t> “Now the Spirit </a:t>
            </a:r>
            <a:r>
              <a:rPr lang="en-US" i="1" dirty="0" err="1"/>
              <a:t>speaketh</a:t>
            </a:r>
            <a:r>
              <a:rPr lang="en-US" i="1" dirty="0"/>
              <a:t> expressly, that in the latter times some shall depart from the faith, giving heed to </a:t>
            </a:r>
            <a:r>
              <a:rPr lang="en-US" i="1" dirty="0">
                <a:solidFill>
                  <a:srgbClr val="FFFF00"/>
                </a:solidFill>
              </a:rPr>
              <a:t>seducing spirits</a:t>
            </a:r>
            <a:r>
              <a:rPr lang="en-US" i="1" dirty="0"/>
              <a:t>, and doctrines of devils.” 1Timothy 4:1 </a:t>
            </a:r>
          </a:p>
        </p:txBody>
      </p:sp>
      <p:pic>
        <p:nvPicPr>
          <p:cNvPr id="4" name="Picture 3"/>
          <p:cNvPicPr>
            <a:picLocks noChangeAspect="1"/>
          </p:cNvPicPr>
          <p:nvPr/>
        </p:nvPicPr>
        <p:blipFill>
          <a:blip r:embed="rId2"/>
          <a:stretch>
            <a:fillRect/>
          </a:stretch>
        </p:blipFill>
        <p:spPr>
          <a:xfrm>
            <a:off x="5533755" y="633045"/>
            <a:ext cx="6469560" cy="4853355"/>
          </a:xfrm>
          <a:prstGeom prst="rect">
            <a:avLst/>
          </a:prstGeom>
        </p:spPr>
      </p:pic>
    </p:spTree>
    <p:extLst>
      <p:ext uri="{BB962C8B-B14F-4D97-AF65-F5344CB8AC3E}">
        <p14:creationId xmlns:p14="http://schemas.microsoft.com/office/powerpoint/2010/main" val="124560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72422"/>
            <a:ext cx="5234473" cy="1325563"/>
          </a:xfrm>
        </p:spPr>
        <p:txBody>
          <a:bodyPr>
            <a:noAutofit/>
          </a:bodyPr>
          <a:lstStyle/>
          <a:p>
            <a:pPr algn="ctr"/>
            <a:r>
              <a:rPr lang="en-US" sz="3600" i="1" dirty="0"/>
              <a:t>“But there were false prophets also among the people, even as there shall be false teachers among you, who </a:t>
            </a:r>
            <a:r>
              <a:rPr lang="en-US" sz="3600" i="1" dirty="0" err="1"/>
              <a:t>privily</a:t>
            </a:r>
            <a:r>
              <a:rPr lang="en-US" sz="3600" i="1" dirty="0"/>
              <a:t> shall bring in damnable heresies…And </a:t>
            </a:r>
            <a:r>
              <a:rPr lang="en-US" sz="3600" i="1" dirty="0">
                <a:solidFill>
                  <a:srgbClr val="FFFF00"/>
                </a:solidFill>
              </a:rPr>
              <a:t>many shall follow </a:t>
            </a:r>
            <a:r>
              <a:rPr lang="en-US" sz="3600" i="1" dirty="0"/>
              <a:t>their pernicious (destructive) ways; by reason of whom the way of truth shall be evil spoken of.</a:t>
            </a:r>
          </a:p>
        </p:txBody>
      </p:sp>
      <p:pic>
        <p:nvPicPr>
          <p:cNvPr id="4" name="Picture 3"/>
          <p:cNvPicPr>
            <a:picLocks noChangeAspect="1"/>
          </p:cNvPicPr>
          <p:nvPr/>
        </p:nvPicPr>
        <p:blipFill>
          <a:blip r:embed="rId2"/>
          <a:stretch>
            <a:fillRect/>
          </a:stretch>
        </p:blipFill>
        <p:spPr>
          <a:xfrm>
            <a:off x="5533755" y="633045"/>
            <a:ext cx="6469560" cy="4853355"/>
          </a:xfrm>
          <a:prstGeom prst="rect">
            <a:avLst/>
          </a:prstGeom>
        </p:spPr>
      </p:pic>
    </p:spTree>
    <p:extLst>
      <p:ext uri="{BB962C8B-B14F-4D97-AF65-F5344CB8AC3E}">
        <p14:creationId xmlns:p14="http://schemas.microsoft.com/office/powerpoint/2010/main" val="284728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6" y="2791084"/>
            <a:ext cx="5906277" cy="1325563"/>
          </a:xfrm>
        </p:spPr>
        <p:txBody>
          <a:bodyPr>
            <a:normAutofit fontScale="90000"/>
          </a:bodyPr>
          <a:lstStyle/>
          <a:p>
            <a:pPr algn="ctr"/>
            <a:r>
              <a:rPr lang="en-US" i="1" dirty="0"/>
              <a:t>And through covetousness shall they with </a:t>
            </a:r>
            <a:r>
              <a:rPr lang="en-US" i="1" dirty="0">
                <a:solidFill>
                  <a:srgbClr val="FFFF00"/>
                </a:solidFill>
              </a:rPr>
              <a:t>feigned</a:t>
            </a:r>
            <a:r>
              <a:rPr lang="en-US" i="1" dirty="0"/>
              <a:t> (deceptive) words make merchandise of you: whose judgment now of a long time </a:t>
            </a:r>
            <a:r>
              <a:rPr lang="en-US" i="1" dirty="0" err="1"/>
              <a:t>lingereth</a:t>
            </a:r>
            <a:r>
              <a:rPr lang="en-US" i="1" dirty="0"/>
              <a:t> not, and their damnation </a:t>
            </a:r>
            <a:r>
              <a:rPr lang="en-US" i="1" dirty="0" err="1"/>
              <a:t>slumbereth</a:t>
            </a:r>
            <a:r>
              <a:rPr lang="en-US" i="1" dirty="0"/>
              <a:t> not.” </a:t>
            </a:r>
            <a:br>
              <a:rPr lang="en-US" i="1" dirty="0"/>
            </a:br>
            <a:r>
              <a:rPr lang="en-US" i="1" dirty="0"/>
              <a:t>2 Peter 2:1-3</a:t>
            </a:r>
          </a:p>
        </p:txBody>
      </p:sp>
      <p:pic>
        <p:nvPicPr>
          <p:cNvPr id="4" name="Picture 3"/>
          <p:cNvPicPr>
            <a:picLocks noChangeAspect="1"/>
          </p:cNvPicPr>
          <p:nvPr/>
        </p:nvPicPr>
        <p:blipFill>
          <a:blip r:embed="rId2"/>
          <a:stretch>
            <a:fillRect/>
          </a:stretch>
        </p:blipFill>
        <p:spPr>
          <a:xfrm>
            <a:off x="6404164" y="0"/>
            <a:ext cx="5255899" cy="3381058"/>
          </a:xfrm>
          <a:prstGeom prst="rect">
            <a:avLst/>
          </a:prstGeom>
        </p:spPr>
      </p:pic>
      <p:pic>
        <p:nvPicPr>
          <p:cNvPr id="5" name="Picture 4"/>
          <p:cNvPicPr>
            <a:picLocks noChangeAspect="1"/>
          </p:cNvPicPr>
          <p:nvPr/>
        </p:nvPicPr>
        <p:blipFill>
          <a:blip r:embed="rId3"/>
          <a:stretch>
            <a:fillRect/>
          </a:stretch>
        </p:blipFill>
        <p:spPr>
          <a:xfrm>
            <a:off x="6404164" y="3365187"/>
            <a:ext cx="5255900" cy="3492813"/>
          </a:xfrm>
          <a:prstGeom prst="rect">
            <a:avLst/>
          </a:prstGeom>
        </p:spPr>
      </p:pic>
      <p:pic>
        <p:nvPicPr>
          <p:cNvPr id="6" name="Picture 5"/>
          <p:cNvPicPr>
            <a:picLocks noChangeAspect="1"/>
          </p:cNvPicPr>
          <p:nvPr/>
        </p:nvPicPr>
        <p:blipFill>
          <a:blip r:embed="rId4"/>
          <a:stretch>
            <a:fillRect/>
          </a:stretch>
        </p:blipFill>
        <p:spPr>
          <a:xfrm>
            <a:off x="6972148" y="1180813"/>
            <a:ext cx="4368747" cy="4368747"/>
          </a:xfrm>
          <a:prstGeom prst="rect">
            <a:avLst/>
          </a:prstGeom>
        </p:spPr>
      </p:pic>
    </p:spTree>
    <p:extLst>
      <p:ext uri="{BB962C8B-B14F-4D97-AF65-F5344CB8AC3E}">
        <p14:creationId xmlns:p14="http://schemas.microsoft.com/office/powerpoint/2010/main" val="236097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051" y="1988650"/>
            <a:ext cx="4721290" cy="1325563"/>
          </a:xfrm>
        </p:spPr>
        <p:txBody>
          <a:bodyPr>
            <a:noAutofit/>
          </a:bodyPr>
          <a:lstStyle/>
          <a:p>
            <a:pPr algn="ctr"/>
            <a:r>
              <a:rPr lang="en-US" i="1" dirty="0"/>
              <a:t>	“And this I say, lest any man should </a:t>
            </a:r>
            <a:r>
              <a:rPr lang="en-US" i="1" dirty="0">
                <a:solidFill>
                  <a:srgbClr val="FFFF00"/>
                </a:solidFill>
              </a:rPr>
              <a:t>beguile</a:t>
            </a:r>
            <a:r>
              <a:rPr lang="en-US" i="1" dirty="0"/>
              <a:t> you with enticing words.” Colossians 2:4</a:t>
            </a:r>
            <a:br>
              <a:rPr lang="en-US" i="1" dirty="0"/>
            </a:br>
            <a:br>
              <a:rPr lang="en-US" i="1" dirty="0"/>
            </a:br>
            <a:endParaRPr lang="en-US" i="1" dirty="0"/>
          </a:p>
        </p:txBody>
      </p:sp>
      <p:pic>
        <p:nvPicPr>
          <p:cNvPr id="3" name="Picture 2"/>
          <p:cNvPicPr>
            <a:picLocks noChangeAspect="1"/>
          </p:cNvPicPr>
          <p:nvPr/>
        </p:nvPicPr>
        <p:blipFill>
          <a:blip r:embed="rId2"/>
          <a:stretch>
            <a:fillRect/>
          </a:stretch>
        </p:blipFill>
        <p:spPr>
          <a:xfrm>
            <a:off x="7169340" y="0"/>
            <a:ext cx="4480446" cy="6858000"/>
          </a:xfrm>
          <a:prstGeom prst="rect">
            <a:avLst/>
          </a:prstGeom>
        </p:spPr>
      </p:pic>
      <p:sp>
        <p:nvSpPr>
          <p:cNvPr id="4" name="Rectangle 3"/>
          <p:cNvSpPr/>
          <p:nvPr/>
        </p:nvSpPr>
        <p:spPr>
          <a:xfrm>
            <a:off x="454089" y="4105669"/>
            <a:ext cx="6096000" cy="255454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r>
              <a:rPr lang="en-US" sz="3200" dirty="0"/>
              <a:t>Lives in a $10.5 million 17,000 square foot home with six bedrooms, six bathrooms, three elevators, five fireplaces, a guest house and pool house.</a:t>
            </a:r>
          </a:p>
        </p:txBody>
      </p:sp>
    </p:spTree>
    <p:extLst>
      <p:ext uri="{BB962C8B-B14F-4D97-AF65-F5344CB8AC3E}">
        <p14:creationId xmlns:p14="http://schemas.microsoft.com/office/powerpoint/2010/main" val="24670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248850" cy="4077478"/>
          </a:xfrm>
          <a:prstGeom prst="rect">
            <a:avLst/>
          </a:prstGeom>
        </p:spPr>
      </p:pic>
      <p:pic>
        <p:nvPicPr>
          <p:cNvPr id="3" name="Picture 2"/>
          <p:cNvPicPr>
            <a:picLocks noChangeAspect="1"/>
          </p:cNvPicPr>
          <p:nvPr/>
        </p:nvPicPr>
        <p:blipFill>
          <a:blip r:embed="rId3"/>
          <a:stretch>
            <a:fillRect/>
          </a:stretch>
        </p:blipFill>
        <p:spPr>
          <a:xfrm>
            <a:off x="5449078" y="2371499"/>
            <a:ext cx="6742922" cy="4486501"/>
          </a:xfrm>
          <a:prstGeom prst="rect">
            <a:avLst/>
          </a:prstGeom>
        </p:spPr>
      </p:pic>
    </p:spTree>
    <p:extLst>
      <p:ext uri="{BB962C8B-B14F-4D97-AF65-F5344CB8AC3E}">
        <p14:creationId xmlns:p14="http://schemas.microsoft.com/office/powerpoint/2010/main" val="131672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5084"/>
            <a:ext cx="10515600" cy="1325563"/>
          </a:xfrm>
        </p:spPr>
        <p:txBody>
          <a:bodyPr>
            <a:noAutofit/>
          </a:bodyPr>
          <a:lstStyle/>
          <a:p>
            <a:pPr algn="ctr">
              <a:lnSpc>
                <a:spcPct val="70000"/>
              </a:lnSpc>
            </a:pPr>
            <a:r>
              <a:rPr lang="en-US" sz="4000" i="1" dirty="0"/>
              <a:t>“For they that are such serve not our Lord Jesus Christ, but their own belly; and by good words and fair speeches deceive the hearts of the simple.” </a:t>
            </a:r>
            <a:br>
              <a:rPr lang="en-US" sz="4000" i="1" dirty="0"/>
            </a:br>
            <a:r>
              <a:rPr lang="en-US" sz="4000" i="1" dirty="0"/>
              <a:t>Romans 16:18 </a:t>
            </a:r>
          </a:p>
        </p:txBody>
      </p:sp>
      <p:pic>
        <p:nvPicPr>
          <p:cNvPr id="6" name="Picture 5"/>
          <p:cNvPicPr>
            <a:picLocks noChangeAspect="1"/>
          </p:cNvPicPr>
          <p:nvPr/>
        </p:nvPicPr>
        <p:blipFill>
          <a:blip r:embed="rId2"/>
          <a:stretch>
            <a:fillRect/>
          </a:stretch>
        </p:blipFill>
        <p:spPr>
          <a:xfrm>
            <a:off x="2970794" y="2501607"/>
            <a:ext cx="6250411" cy="4016424"/>
          </a:xfrm>
          <a:prstGeom prst="rect">
            <a:avLst/>
          </a:prstGeom>
        </p:spPr>
      </p:pic>
    </p:spTree>
    <p:extLst>
      <p:ext uri="{BB962C8B-B14F-4D97-AF65-F5344CB8AC3E}">
        <p14:creationId xmlns:p14="http://schemas.microsoft.com/office/powerpoint/2010/main" val="300881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3" y="259999"/>
            <a:ext cx="11765902" cy="1323439"/>
          </a:xfrm>
          <a:prstGeom prst="rect">
            <a:avLst/>
          </a:prstGeom>
        </p:spPr>
        <p:txBody>
          <a:bodyPr wrap="square">
            <a:spAutoFit/>
          </a:bodyPr>
          <a:lstStyle/>
          <a:p>
            <a:pPr algn="ctr"/>
            <a:r>
              <a:rPr lang="en-US" sz="4000" i="1" dirty="0"/>
              <a:t> “For I have not shunned to declare unto you                    all the counsel of God.” Acts 20:27 </a:t>
            </a:r>
          </a:p>
        </p:txBody>
      </p:sp>
      <p:pic>
        <p:nvPicPr>
          <p:cNvPr id="3" name="Picture 2"/>
          <p:cNvPicPr>
            <a:picLocks noChangeAspect="1"/>
          </p:cNvPicPr>
          <p:nvPr/>
        </p:nvPicPr>
        <p:blipFill>
          <a:blip r:embed="rId2"/>
          <a:stretch>
            <a:fillRect/>
          </a:stretch>
        </p:blipFill>
        <p:spPr>
          <a:xfrm>
            <a:off x="3496258" y="1692728"/>
            <a:ext cx="5165272" cy="5165272"/>
          </a:xfrm>
          <a:prstGeom prst="rect">
            <a:avLst/>
          </a:prstGeom>
        </p:spPr>
      </p:pic>
    </p:spTree>
    <p:extLst>
      <p:ext uri="{BB962C8B-B14F-4D97-AF65-F5344CB8AC3E}">
        <p14:creationId xmlns:p14="http://schemas.microsoft.com/office/powerpoint/2010/main" val="276517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90" y="2893722"/>
            <a:ext cx="12042710" cy="1325563"/>
          </a:xfrm>
        </p:spPr>
        <p:txBody>
          <a:bodyPr>
            <a:noAutofit/>
          </a:bodyPr>
          <a:lstStyle/>
          <a:p>
            <a:pPr algn="ctr"/>
            <a:r>
              <a:rPr lang="en-US" sz="3600" i="1" dirty="0"/>
              <a:t> </a:t>
            </a:r>
            <a:br>
              <a:rPr lang="en-US" sz="3600" i="1" dirty="0"/>
            </a:br>
            <a:r>
              <a:rPr lang="en-US" sz="3600" i="1" dirty="0"/>
              <a:t>“In whom the god of this world hath blinded the </a:t>
            </a:r>
            <a:br>
              <a:rPr lang="en-US" sz="3600" i="1" dirty="0"/>
            </a:br>
            <a:r>
              <a:rPr lang="en-US" sz="3600" i="1" dirty="0"/>
              <a:t>minds (deception) of them which believe not.”                    </a:t>
            </a:r>
            <a:br>
              <a:rPr lang="en-US" sz="3600" i="1" dirty="0"/>
            </a:br>
            <a:r>
              <a:rPr lang="en-US" sz="3600" i="1" dirty="0"/>
              <a:t> 2 Corinthians 4:4</a:t>
            </a:r>
            <a:br>
              <a:rPr lang="en-US" sz="3600" i="1" dirty="0"/>
            </a:br>
            <a:r>
              <a:rPr lang="en-US" sz="3600" i="1" dirty="0"/>
              <a:t>“He hath blinded their eyes, and hardened their heart; that they should not see with their eyes, nor understand with their heart, and be </a:t>
            </a:r>
            <a:r>
              <a:rPr lang="en-US" sz="3600" i="1" u="sng" dirty="0"/>
              <a:t>converted</a:t>
            </a:r>
            <a:r>
              <a:rPr lang="en-US" sz="3600" i="1" dirty="0"/>
              <a:t>, and I should heal them.” </a:t>
            </a:r>
            <a:br>
              <a:rPr lang="en-US" sz="3600" i="1" dirty="0"/>
            </a:br>
            <a:r>
              <a:rPr lang="en-US" sz="3600" i="1" dirty="0"/>
              <a:t>John 12:40 </a:t>
            </a:r>
            <a:br>
              <a:rPr lang="en-US" sz="3600" i="1" dirty="0"/>
            </a:br>
            <a:r>
              <a:rPr lang="en-US" sz="3600" i="1" dirty="0"/>
              <a:t>“Be not deceived; God is not mocked: for whatsoever a man </a:t>
            </a:r>
            <a:r>
              <a:rPr lang="en-US" sz="3600" i="1" dirty="0" err="1"/>
              <a:t>soweth</a:t>
            </a:r>
            <a:r>
              <a:rPr lang="en-US" sz="3600" i="1" dirty="0"/>
              <a:t>, that shall he also reap. For he that </a:t>
            </a:r>
            <a:r>
              <a:rPr lang="en-US" sz="3600" i="1" dirty="0" err="1"/>
              <a:t>soweth</a:t>
            </a:r>
            <a:r>
              <a:rPr lang="en-US" sz="3600" i="1" dirty="0"/>
              <a:t> to </a:t>
            </a:r>
            <a:br>
              <a:rPr lang="en-US" sz="3600" i="1" dirty="0"/>
            </a:br>
            <a:r>
              <a:rPr lang="en-US" sz="3600" i="1" dirty="0"/>
              <a:t>his flesh shall of the flesh reap </a:t>
            </a:r>
            <a:r>
              <a:rPr lang="en-US" sz="3600" i="1" u="sng" dirty="0"/>
              <a:t>corruption</a:t>
            </a:r>
            <a:r>
              <a:rPr lang="en-US" sz="3600" i="1" dirty="0"/>
              <a:t>.”                               </a:t>
            </a:r>
            <a:br>
              <a:rPr lang="en-US" sz="3600" i="1" dirty="0"/>
            </a:br>
            <a:r>
              <a:rPr lang="en-US" sz="3600" i="1" dirty="0"/>
              <a:t>Galatians 6:7-8 </a:t>
            </a:r>
            <a:br>
              <a:rPr lang="en-US" sz="3600" i="1" dirty="0"/>
            </a:br>
            <a:br>
              <a:rPr lang="en-US" sz="3600" i="1" dirty="0"/>
            </a:br>
            <a:br>
              <a:rPr lang="en-US" sz="3600" i="1" dirty="0"/>
            </a:br>
            <a:br>
              <a:rPr lang="en-US" sz="3600" i="1" dirty="0"/>
            </a:br>
            <a:endParaRPr lang="en-US" sz="3600" i="1" dirty="0"/>
          </a:p>
        </p:txBody>
      </p:sp>
      <p:pic>
        <p:nvPicPr>
          <p:cNvPr id="3" name="Picture 2"/>
          <p:cNvPicPr>
            <a:picLocks noChangeAspect="1"/>
          </p:cNvPicPr>
          <p:nvPr/>
        </p:nvPicPr>
        <p:blipFill>
          <a:blip r:embed="rId2"/>
          <a:stretch>
            <a:fillRect/>
          </a:stretch>
        </p:blipFill>
        <p:spPr>
          <a:xfrm>
            <a:off x="404567" y="5266806"/>
            <a:ext cx="3414056" cy="1591194"/>
          </a:xfrm>
          <a:prstGeom prst="rect">
            <a:avLst/>
          </a:prstGeom>
        </p:spPr>
      </p:pic>
      <p:pic>
        <p:nvPicPr>
          <p:cNvPr id="4" name="Picture 3"/>
          <p:cNvPicPr>
            <a:picLocks noChangeAspect="1"/>
          </p:cNvPicPr>
          <p:nvPr/>
        </p:nvPicPr>
        <p:blipFill>
          <a:blip r:embed="rId3"/>
          <a:stretch>
            <a:fillRect/>
          </a:stretch>
        </p:blipFill>
        <p:spPr>
          <a:xfrm>
            <a:off x="8879498" y="5153025"/>
            <a:ext cx="2686050" cy="1704975"/>
          </a:xfrm>
          <a:prstGeom prst="rect">
            <a:avLst/>
          </a:prstGeom>
        </p:spPr>
      </p:pic>
    </p:spTree>
    <p:extLst>
      <p:ext uri="{BB962C8B-B14F-4D97-AF65-F5344CB8AC3E}">
        <p14:creationId xmlns:p14="http://schemas.microsoft.com/office/powerpoint/2010/main" val="143168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556" y="1231672"/>
            <a:ext cx="11662768" cy="5626328"/>
          </a:xfrm>
        </p:spPr>
        <p:txBody>
          <a:bodyPr>
            <a:normAutofit/>
          </a:bodyPr>
          <a:lstStyle/>
          <a:p>
            <a:r>
              <a:rPr lang="en-US" sz="3200" dirty="0"/>
              <a:t>Not attending a Fundamental Bible preaching church – </a:t>
            </a:r>
            <a:r>
              <a:rPr lang="en-US" sz="3200" i="1" dirty="0"/>
              <a:t>Heb. 10:25</a:t>
            </a:r>
          </a:p>
          <a:p>
            <a:r>
              <a:rPr lang="en-US" sz="3200" dirty="0"/>
              <a:t>Lack of knowledge concerning Biblical truth – </a:t>
            </a:r>
            <a:r>
              <a:rPr lang="en-US" sz="3200" i="1" dirty="0"/>
              <a:t>Hosea 4:8</a:t>
            </a:r>
          </a:p>
          <a:p>
            <a:r>
              <a:rPr lang="en-US" sz="3200" dirty="0"/>
              <a:t>False teaching – </a:t>
            </a:r>
            <a:r>
              <a:rPr lang="en-US" sz="3200" i="1" dirty="0"/>
              <a:t>2 Peter 2:1</a:t>
            </a:r>
          </a:p>
          <a:p>
            <a:r>
              <a:rPr lang="en-US" sz="3200" dirty="0"/>
              <a:t>Secular humanistic education – </a:t>
            </a:r>
            <a:r>
              <a:rPr lang="en-US" sz="3200" i="1" dirty="0"/>
              <a:t>Col. 2:8</a:t>
            </a:r>
          </a:p>
          <a:p>
            <a:r>
              <a:rPr lang="en-US" sz="3200" dirty="0"/>
              <a:t>Adopting the wisdom (philosophy) of this world - </a:t>
            </a:r>
            <a:r>
              <a:rPr lang="en-US" sz="3200" i="1" dirty="0"/>
              <a:t>Jam. 3:13-18</a:t>
            </a:r>
          </a:p>
          <a:p>
            <a:r>
              <a:rPr lang="en-US" sz="3200" dirty="0"/>
              <a:t>Influence of wrong friends – </a:t>
            </a:r>
            <a:r>
              <a:rPr lang="en-US" sz="3200" i="1" dirty="0"/>
              <a:t>Prov. 1:7-33 </a:t>
            </a:r>
          </a:p>
          <a:p>
            <a:r>
              <a:rPr lang="en-US" sz="3200" dirty="0"/>
              <a:t>Following the crowd – </a:t>
            </a:r>
            <a:r>
              <a:rPr lang="en-US" sz="3200" i="1" dirty="0"/>
              <a:t>Exod. 23:2</a:t>
            </a:r>
          </a:p>
          <a:p>
            <a:r>
              <a:rPr lang="en-US" sz="3200" dirty="0"/>
              <a:t>Not recognizing a Satanic blessing – </a:t>
            </a:r>
            <a:r>
              <a:rPr lang="en-US" sz="3200" i="1" dirty="0"/>
              <a:t>Ps. 73:1-28</a:t>
            </a:r>
          </a:p>
          <a:p>
            <a:r>
              <a:rPr lang="en-US" sz="3200" dirty="0"/>
              <a:t>Fulfilling the desires of the flesh and of the mind – </a:t>
            </a:r>
            <a:r>
              <a:rPr lang="en-US" sz="3200" i="1" dirty="0"/>
              <a:t>Eph. 2:3</a:t>
            </a:r>
          </a:p>
          <a:p>
            <a:r>
              <a:rPr lang="en-US" sz="3200" dirty="0"/>
              <a:t>Carnality (worldly minded) – </a:t>
            </a:r>
            <a:r>
              <a:rPr lang="en-US" sz="3200" i="1" dirty="0"/>
              <a:t>Rom. 8:7</a:t>
            </a:r>
          </a:p>
          <a:p>
            <a:endParaRPr lang="en-US" sz="3200" i="1" dirty="0"/>
          </a:p>
          <a:p>
            <a:endParaRPr lang="en-US" sz="3200" i="1" dirty="0"/>
          </a:p>
          <a:p>
            <a:endParaRPr lang="en-US" sz="3200" i="1" dirty="0"/>
          </a:p>
        </p:txBody>
      </p:sp>
      <p:sp>
        <p:nvSpPr>
          <p:cNvPr id="6" name="Title 1"/>
          <p:cNvSpPr txBox="1">
            <a:spLocks/>
          </p:cNvSpPr>
          <p:nvPr/>
        </p:nvSpPr>
        <p:spPr>
          <a:xfrm>
            <a:off x="3316705" y="23942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solidFill>
                <a:srgbClr val="FFFF00"/>
              </a:solidFill>
            </a:endParaRPr>
          </a:p>
        </p:txBody>
      </p:sp>
      <p:sp>
        <p:nvSpPr>
          <p:cNvPr id="9" name="Title 1"/>
          <p:cNvSpPr>
            <a:spLocks noGrp="1"/>
          </p:cNvSpPr>
          <p:nvPr>
            <p:ph type="title"/>
          </p:nvPr>
        </p:nvSpPr>
        <p:spPr>
          <a:xfrm>
            <a:off x="726393" y="0"/>
            <a:ext cx="10727595" cy="1325563"/>
          </a:xfrm>
        </p:spPr>
        <p:txBody>
          <a:bodyPr/>
          <a:lstStyle/>
          <a:p>
            <a:pPr algn="ctr"/>
            <a:r>
              <a:rPr lang="en-US" b="1" dirty="0">
                <a:solidFill>
                  <a:srgbClr val="FFFF00"/>
                </a:solidFill>
              </a:rPr>
              <a:t> How does Satan deceive?</a:t>
            </a:r>
          </a:p>
        </p:txBody>
      </p:sp>
    </p:spTree>
    <p:extLst>
      <p:ext uri="{BB962C8B-B14F-4D97-AF65-F5344CB8AC3E}">
        <p14:creationId xmlns:p14="http://schemas.microsoft.com/office/powerpoint/2010/main" val="1129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68"/>
            <a:ext cx="10515600" cy="1325563"/>
          </a:xfrm>
        </p:spPr>
        <p:txBody>
          <a:bodyPr/>
          <a:lstStyle/>
          <a:p>
            <a:pPr algn="ctr"/>
            <a:r>
              <a:rPr lang="en-US" b="1" dirty="0">
                <a:solidFill>
                  <a:srgbClr val="FFFF00"/>
                </a:solidFill>
              </a:rPr>
              <a:t>How to guard against Satan’s Deceptions</a:t>
            </a:r>
          </a:p>
        </p:txBody>
      </p:sp>
      <p:sp>
        <p:nvSpPr>
          <p:cNvPr id="3" name="Content Placeholder 2"/>
          <p:cNvSpPr>
            <a:spLocks noGrp="1"/>
          </p:cNvSpPr>
          <p:nvPr>
            <p:ph idx="1"/>
          </p:nvPr>
        </p:nvSpPr>
        <p:spPr>
          <a:xfrm>
            <a:off x="115503" y="1309036"/>
            <a:ext cx="12076497" cy="5548964"/>
          </a:xfrm>
        </p:spPr>
        <p:txBody>
          <a:bodyPr>
            <a:normAutofit lnSpcReduction="10000"/>
          </a:bodyPr>
          <a:lstStyle/>
          <a:p>
            <a:r>
              <a:rPr lang="en-US" sz="3200" dirty="0"/>
              <a:t>Attending a Fundamental Bible preaching church – </a:t>
            </a:r>
            <a:r>
              <a:rPr lang="en-US" sz="3200" i="1" dirty="0"/>
              <a:t>Jude 3-4</a:t>
            </a:r>
          </a:p>
          <a:p>
            <a:r>
              <a:rPr lang="en-US" sz="3200" dirty="0"/>
              <a:t>Read, Study, Memorize and Meditate on Scripture – </a:t>
            </a:r>
            <a:r>
              <a:rPr lang="en-US" sz="3200" i="1" dirty="0"/>
              <a:t>2 Tim. 2:15</a:t>
            </a:r>
          </a:p>
          <a:p>
            <a:r>
              <a:rPr lang="en-US" sz="3200" dirty="0"/>
              <a:t>Reject false teaching </a:t>
            </a:r>
            <a:r>
              <a:rPr lang="en-US" sz="3200" i="1" dirty="0"/>
              <a:t>“Try the spirits” </a:t>
            </a:r>
            <a:r>
              <a:rPr lang="en-US" sz="3200" dirty="0"/>
              <a:t>– </a:t>
            </a:r>
            <a:r>
              <a:rPr lang="en-US" sz="3200" i="1" dirty="0"/>
              <a:t>1 John 4:1 </a:t>
            </a:r>
          </a:p>
          <a:p>
            <a:r>
              <a:rPr lang="en-US" sz="3200" dirty="0"/>
              <a:t>Get a Biblical education – </a:t>
            </a:r>
            <a:r>
              <a:rPr lang="en-US" sz="3200" i="1" dirty="0"/>
              <a:t>Jer. 10:2</a:t>
            </a:r>
          </a:p>
          <a:p>
            <a:r>
              <a:rPr lang="en-US" sz="3200" dirty="0"/>
              <a:t>Adopt the wisdom of God / Biblical world view – </a:t>
            </a:r>
            <a:r>
              <a:rPr lang="en-US" sz="3200" i="1" dirty="0"/>
              <a:t>Jam. 3:13-18</a:t>
            </a:r>
          </a:p>
          <a:p>
            <a:r>
              <a:rPr lang="en-US" sz="3200" dirty="0"/>
              <a:t>Develop godly friendships – </a:t>
            </a:r>
            <a:r>
              <a:rPr lang="en-US" sz="3200" i="1" dirty="0"/>
              <a:t>Prov. 17:17</a:t>
            </a:r>
          </a:p>
          <a:p>
            <a:r>
              <a:rPr lang="en-US" sz="3200" dirty="0"/>
              <a:t>Do not follow the crowd – </a:t>
            </a:r>
            <a:r>
              <a:rPr lang="en-US" sz="3200" i="1" dirty="0"/>
              <a:t>Prov. 1:7-33</a:t>
            </a:r>
          </a:p>
          <a:p>
            <a:r>
              <a:rPr lang="en-US" sz="3200" dirty="0"/>
              <a:t>Recognize Satanic blessing – </a:t>
            </a:r>
            <a:r>
              <a:rPr lang="en-US" sz="3200" i="1" dirty="0"/>
              <a:t>Ps. 73:1-28 </a:t>
            </a:r>
          </a:p>
          <a:p>
            <a:r>
              <a:rPr lang="en-US" sz="3200" dirty="0"/>
              <a:t>Refuse to fulfill the desires of the flesh and of the mind – </a:t>
            </a:r>
            <a:r>
              <a:rPr lang="en-US" sz="3200" i="1" dirty="0"/>
              <a:t>I Cor. 15:31</a:t>
            </a:r>
          </a:p>
          <a:p>
            <a:r>
              <a:rPr lang="en-US" sz="3200" dirty="0"/>
              <a:t>Spiritually minded – </a:t>
            </a:r>
            <a:r>
              <a:rPr lang="en-US" sz="3200" i="1" dirty="0"/>
              <a:t>Rom. 8:6</a:t>
            </a:r>
          </a:p>
        </p:txBody>
      </p:sp>
    </p:spTree>
    <p:extLst>
      <p:ext uri="{BB962C8B-B14F-4D97-AF65-F5344CB8AC3E}">
        <p14:creationId xmlns:p14="http://schemas.microsoft.com/office/powerpoint/2010/main" val="387315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a:t>
            </a:r>
            <a:r>
              <a:rPr lang="en-US" sz="3600" i="1" u="sng" dirty="0"/>
              <a:t>corrupt</a:t>
            </a:r>
            <a:r>
              <a:rPr lang="en-US" sz="3600" i="1" dirty="0"/>
              <a:t> the word of God.”</a:t>
            </a:r>
          </a:p>
          <a:p>
            <a:pPr algn="ctr"/>
            <a:r>
              <a:rPr lang="en-US" sz="3600" i="1" dirty="0"/>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snare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endeavoured the more abundantly to see your face with great desire. Wherefore we would have come unto you, even I Paul, once and again; but Satan hindered us.”</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algn="ctr"/>
            <a:r>
              <a:rPr lang="en-US" sz="3200" i="1" dirty="0"/>
              <a:t>“Then said he unto me, Fear not, Daniel: for from the first day that thou didst set thine heart to understand, and to chasten thyself before thy God, thy words were heard, and I am come for thy words. But the prince of the kingdom of Persia </a:t>
            </a:r>
            <a:r>
              <a:rPr lang="en-US" sz="3200" i="1" u="sng" dirty="0"/>
              <a:t>(Satan) withstood me one and twenty days</a:t>
            </a:r>
            <a:r>
              <a:rPr lang="en-US" sz="3200" i="1" dirty="0"/>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560</TotalTime>
  <Words>1270</Words>
  <Application>Microsoft Office PowerPoint</Application>
  <PresentationFormat>Widescreen</PresentationFormat>
  <Paragraphs>105</Paragraphs>
  <Slides>45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Satan steals the Word of God from human hearts</vt:lpstr>
      <vt:lpstr>Satan afflicts men with physical and mental illness</vt:lpstr>
      <vt:lpstr>Satan deceives and tempts men to sin</vt:lpstr>
      <vt:lpstr>Satan deceives and tempts men to sin</vt:lpstr>
      <vt:lpstr>Satan deceives and tempts men to sin</vt:lpstr>
      <vt:lpstr>PowerPoint Presentation</vt:lpstr>
      <vt:lpstr>Genesis 3:1 “Now the serpent was more subtil than any beast of the field which the LORD God had made. And he said unto the woman, Yea, hath God said, Ye shall not eat of every tree of the garden?”</vt:lpstr>
      <vt:lpstr> Genesis 3:13 “And the LORD God said unto the woman, What is this that thou hast done? And the woman said, The serpent beguiled me, and I did eat.” </vt:lpstr>
      <vt:lpstr>Satan’s two greatest weapons  </vt:lpstr>
      <vt:lpstr>PowerPoint Presentation</vt:lpstr>
      <vt:lpstr>PowerPoint Presentation</vt:lpstr>
      <vt:lpstr>Why was Eve deceived?  “If I tempted you, you would know it. If I deceived you, you wouldn’t know it. If you know you are being deceived, then you are not being deceived. Eve was deceived because she believed the lie that God did not want what was best for her, but didn’t know it was a lie. We can see from Genesis 3 that deception was the primary strategy of Satan from the beginning. Perhaps some of us look down on Eve for being deceived by the serpent in the garden? But each time we sin we’re deceived by  the same lie.” </vt:lpstr>
      <vt:lpstr>PowerPoint Presentation</vt:lpstr>
      <vt:lpstr> “He (Satan) was a murderer from the beginning, and abode not in the truth, because there is no truth in him. When he speaketh a lie, he speaketh of his own: for he is a liar, and the father of it.”  (John 8:44) </vt:lpstr>
      <vt:lpstr>“For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  (2 Corinthians 11:13-15) </vt:lpstr>
      <vt:lpstr> “Put on the whole armour of God, that ye may be able to stand against the wiles of the devil.” (Ephesians 6:11)  </vt:lpstr>
      <vt:lpstr> “And the great dragon was cast out, that old serpent, called the Devil, and Satan, which deceiveth the whole world: he was cast out into the earth, and his angels were cast out with him.” (Revelation 12:9)  </vt:lpstr>
      <vt:lpstr> “And cast him into the bottomless pit, and shut him up, and set a seal upon him, that he should deceive the nations no more, till the thousand years should be fulfilled: and after that he must be loosed a little season.” (Revelation 20:3) </vt:lpstr>
      <vt:lpstr> “Even him (Anti-Christ), whose coming is after the working of Satan with all power and signs and lying wonders, And with all deceivableness of unrighteousness in them that perish; because they received not the love of the truth, that they might be saved.”                       (2 Thessalonians 2:9-10) </vt:lpstr>
      <vt:lpstr> ”And he (False Prophet) doeth great wonders, so that he maketh fire come down from heaven on the earth in the sight of men, And deceiveth them that dwell on the earth by the means of those miracles which he had power to do in the sight of the beast; saying to them that dwell on the earth, that they should make an image to the beast, which had the wound by a sword, and did live.”  (Revelation 13:13-14) </vt:lpstr>
      <vt:lpstr>  “And the beast (Anti-Christ) was taken, and with him the false prophet that wrought miracles before him, with which he deceived them that had received the mark of the beast, and them that worshipped his image. These both were cast alive into a lake of fire burning with brimstone.” (Revelation 19:20) </vt:lpstr>
      <vt:lpstr> “…lest he fall into reproach and the snare  of the devil.”  1 Timothy 3:7   “And that they may recover themselves out of the snare of the devil, who are taken captive by him at his will.”  2 Timothy 2:26  </vt:lpstr>
      <vt:lpstr>  “But evil men and seducers shall wax worse and worse, deceiving, and         being deceived.”                        2 Timothy 3:13 </vt:lpstr>
      <vt:lpstr>  “For there shall arise false Christs, and false prophets, and shall shew great signs and wonders; insomuch that, if it were possible, they shall deceive  the very elect.”  Matthew 24:24</vt:lpstr>
      <vt:lpstr>  “How long shall this be in the heart of the prophets that prophesy lies? yea, they                are prophets of the deceit  of their own heart.”  Jeremiah 23:26  “Beware of false prophets, which come to you in sheep's clothing, but inwardly they are ravening wolves.” Matthew 7:15    </vt:lpstr>
      <vt:lpstr> “Now the Spirit speaketh expressly, that in the latter times some shall depart from the faith, giving heed to seducing spirits, and doctrines of devils.” 1Timothy 4:1 </vt:lpstr>
      <vt:lpstr>“But there were false prophets also among the people, even as there shall be false teachers among you, who privily shall bring in damnable heresies…And many shall follow their pernicious (destructive) ways; by reason of whom the way of truth shall be evil spoken of.</vt:lpstr>
      <vt:lpstr>And through covetousness shall they with feigned (deceptive) words make merchandise of you: whose judgment now of a long time lingereth not, and their damnation slumbereth not.”  2 Peter 2:1-3</vt:lpstr>
      <vt:lpstr> “And this I say, lest any man should beguile you with enticing words.” Colossians 2:4  </vt:lpstr>
      <vt:lpstr>PowerPoint Presentation</vt:lpstr>
      <vt:lpstr>“For they that are such serve not our Lord Jesus Christ, but their own belly; and by good words and fair speeches deceive the hearts of the simple.”  Romans 16:18 </vt:lpstr>
      <vt:lpstr>PowerPoint Presentation</vt:lpstr>
      <vt:lpstr>  “In whom the god of this world hath blinded the  minds (deception) of them which believe not.”                      2 Corinthians 4:4 “He hath blinded their eyes, and hardened their heart; that they should not see with their eyes, nor understand with their heart, and be converted, and I should heal them.”  John 12:40  “Be not deceived; God is not mocked: for whatsoever a man soweth, that shall he also reap. For he that soweth to  his flesh shall of the flesh reap corruption.”                                Galatians 6:7-8     </vt:lpstr>
      <vt:lpstr> How does Satan deceive?</vt:lpstr>
      <vt:lpstr>How to guard against Satan’s Deceptions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68</cp:revision>
  <dcterms:created xsi:type="dcterms:W3CDTF">2017-01-05T21:09:34Z</dcterms:created>
  <dcterms:modified xsi:type="dcterms:W3CDTF">2017-02-13T15:58:18Z</dcterms:modified>
</cp:coreProperties>
</file>